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2" r:id="rId6"/>
    <p:sldId id="263" r:id="rId7"/>
    <p:sldId id="257" r:id="rId8"/>
    <p:sldId id="273" r:id="rId9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1775A"/>
    <a:srgbClr val="F9DE9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0" d="100"/>
          <a:sy n="60" d="100"/>
        </p:scale>
        <p:origin x="78" y="10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D3DA8F3-F1AB-29B1-E23C-09F7C2786EB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9278ACFF-216F-DA1B-F231-A23A5986D08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F6D45AEF-DA05-20FD-D00E-6292D1711A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18AE1-DDC1-4E6F-B213-22EC3B1EA8FD}" type="datetimeFigureOut">
              <a:rPr lang="fi-FI" smtClean="0"/>
              <a:t>21.9.2026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48D3A389-9ABE-8246-8570-0CFF85FF8B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CA480798-E5FE-0F14-7D26-54299AA0E0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A5DF6F-8430-46DA-89B0-43A9D12FE00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313686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DF87B69-9FED-BD5E-FF8E-6E873A0D7E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8AE79BE-B033-210D-27FC-971A5D8755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61118DE-573B-0F33-368F-EBDCBFCBBE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18AE1-DDC1-4E6F-B213-22EC3B1EA8FD}" type="datetimeFigureOut">
              <a:rPr lang="fi-FI" smtClean="0"/>
              <a:t>21.9.2026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51FCBADC-A531-B1B7-9959-2DD5DA4F87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9186B287-24E5-DCD2-1F49-1A9612AF6A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A5DF6F-8430-46DA-89B0-43A9D12FE00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557775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73AFBE8-F99B-07F6-1C30-11D6D806B8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8FB5A50E-E0C6-BE1A-80D1-73D9365860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347804D7-5924-ECC2-6680-CB01784F5A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18AE1-DDC1-4E6F-B213-22EC3B1EA8FD}" type="datetimeFigureOut">
              <a:rPr lang="fi-FI" smtClean="0"/>
              <a:t>21.9.2026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1479C552-C2EF-8535-0E7F-8A01757BCE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CA660969-CC0C-987C-1D8E-30306BE8C8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A5DF6F-8430-46DA-89B0-43A9D12FE00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632904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1C580AC-80B9-D0FB-FF1C-B86A9A3EEF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0E3EE51-3E0F-2182-0FA1-68956D05169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6A166D23-2CD6-C7DB-463E-650690DFBC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E281A262-4F2A-7E8B-E492-3C8D96354D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18AE1-DDC1-4E6F-B213-22EC3B1EA8FD}" type="datetimeFigureOut">
              <a:rPr lang="fi-FI" smtClean="0"/>
              <a:t>21.9.2026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22F7FDFE-6E78-AEDC-5728-2DF2ECD2D5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9204E62C-5CCB-E282-DB9B-A8903949F3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A5DF6F-8430-46DA-89B0-43A9D12FE00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370007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44FF18D-43A3-481F-450C-AD61167AD3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851FB3BB-FFA5-1616-34F0-1D2E73E354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D3142DE7-B870-5B1B-B118-3C19F2472D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A163DE70-99E3-A8F1-2E6F-3C47B623984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636E2C08-1BD5-D486-9112-2E8374AB3D8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C2447772-31D4-4FAC-FE8E-A8CF5F14D8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18AE1-DDC1-4E6F-B213-22EC3B1EA8FD}" type="datetimeFigureOut">
              <a:rPr lang="fi-FI" smtClean="0"/>
              <a:t>21.9.2026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1B7EE31E-F5EE-D3E4-771A-FD28FC4D8A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4251F388-A226-9354-D516-4C52F65FA9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A5DF6F-8430-46DA-89B0-43A9D12FE00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488511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E0A2AFF-8DA9-9FCA-FC8D-F226EDF46E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1AAB231A-33A8-489A-9A9F-5A811121D5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18AE1-DDC1-4E6F-B213-22EC3B1EA8FD}" type="datetimeFigureOut">
              <a:rPr lang="fi-FI" smtClean="0"/>
              <a:t>21.9.2026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51FB3970-C712-8A77-378E-00C9199E6C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09F70FBC-3D49-7636-6E7B-C53B3D0DD0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A5DF6F-8430-46DA-89B0-43A9D12FE00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79920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EE6FB869-7C4C-8A31-1BCD-0F0459733E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18AE1-DDC1-4E6F-B213-22EC3B1EA8FD}" type="datetimeFigureOut">
              <a:rPr lang="fi-FI" smtClean="0"/>
              <a:t>21.9.2026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E76CB7A2-837E-DF63-CB5C-364F8D5E69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17A05F4E-11A2-A9FE-3A62-6FB0FF7CFA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A5DF6F-8430-46DA-89B0-43A9D12FE00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5243216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3B022B1-4870-C64B-2ECC-0E41F1F045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4A1BFD7-59F5-87AF-5879-C36A571A4D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B1E8E2A8-4B85-512D-1128-A1185C900C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387AE0C2-4465-D3FD-F00D-1FBFFE797D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18AE1-DDC1-4E6F-B213-22EC3B1EA8FD}" type="datetimeFigureOut">
              <a:rPr lang="fi-FI" smtClean="0"/>
              <a:t>21.9.2026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1ABA13E4-263A-A05D-7101-39DA439589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440FF3AA-2A92-FFFD-6B51-10A96DF69C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A5DF6F-8430-46DA-89B0-43A9D12FE00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2931557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82F99FD-6AE4-1972-88C4-33F9F79262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05F7C2AF-2A8B-18D2-0DE3-A199AEEE3E6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3DB86C71-B187-6450-16C4-C9A02BF4AD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F6978D3B-0CB4-1254-6258-BDA5FCBF09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18AE1-DDC1-4E6F-B213-22EC3B1EA8FD}" type="datetimeFigureOut">
              <a:rPr lang="fi-FI" smtClean="0"/>
              <a:t>21.9.2026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0711F0F6-2B0F-6138-BA6A-2A371C7C3B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93DBB62D-9DF4-F8C4-0AF1-2EB59D6FC9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A5DF6F-8430-46DA-89B0-43A9D12FE00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6695859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F8EE80C-0C4C-7A5E-C63D-EFCF07618C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1DCDFB76-DB9D-77DA-5777-314DB88EBA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5CDE1468-8C11-FEF3-8282-A75545F4A0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18AE1-DDC1-4E6F-B213-22EC3B1EA8FD}" type="datetimeFigureOut">
              <a:rPr lang="fi-FI" smtClean="0"/>
              <a:t>21.9.2026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CCFD1950-230D-527D-3917-DF22537DCE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474243E9-615C-2F36-6318-4924046E22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A5DF6F-8430-46DA-89B0-43A9D12FE00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998033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E225B185-250B-8747-C1FE-14E245420DC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E1F37BAF-6BFD-844A-3F09-0081AD05006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02A88051-967B-909C-8D7C-C792B43E02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18AE1-DDC1-4E6F-B213-22EC3B1EA8FD}" type="datetimeFigureOut">
              <a:rPr lang="fi-FI" smtClean="0"/>
              <a:t>21.9.2026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A0BCBBC8-DF3D-7804-3ECE-27FA0E1CFC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D077948D-E6A4-2849-5A4C-2997823920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A5DF6F-8430-46DA-89B0-43A9D12FE00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493410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DE9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A15B9F59-6F56-4DA3-C450-8E89090A9F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FECA16AD-00BA-561A-77A0-8B130E8D48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55E3FBC5-0048-2A10-58A9-C42227A230A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5F18AE1-DDC1-4E6F-B213-22EC3B1EA8FD}" type="datetimeFigureOut">
              <a:rPr lang="fi-FI" smtClean="0"/>
              <a:t>21.9.2026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BAB67754-3308-38A4-C766-AFBD91DB2B2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BEC33FA5-ED99-44F9-BA21-C1ED1A3028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EA5DF6F-8430-46DA-89B0-43A9D12FE00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719911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orakulmio: Pyöristetyt kulmat 5">
            <a:extLst>
              <a:ext uri="{FF2B5EF4-FFF2-40B4-BE49-F238E27FC236}">
                <a16:creationId xmlns:a16="http://schemas.microsoft.com/office/drawing/2014/main" id="{07348F7C-FE57-938D-4660-72E53486DB5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235132" y="365125"/>
            <a:ext cx="11704320" cy="6127750"/>
          </a:xfrm>
          <a:prstGeom prst="roundRect">
            <a:avLst/>
          </a:prstGeom>
          <a:solidFill>
            <a:srgbClr val="E8E0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18" name="Kuva 17" descr="Kuva, joka sisältää kohteen musta, pimeys&#10;&#10;Tekoälyllä luotu sisältö voi olla virheellistä.">
            <a:extLst>
              <a:ext uri="{FF2B5EF4-FFF2-40B4-BE49-F238E27FC236}">
                <a16:creationId xmlns:a16="http://schemas.microsoft.com/office/drawing/2014/main" id="{85AA6637-BE96-CBBA-D722-16136619C1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9955" y="2666183"/>
            <a:ext cx="7212089" cy="1525634"/>
          </a:xfrm>
          <a:prstGeom prst="rect">
            <a:avLst/>
          </a:prstGeom>
        </p:spPr>
      </p:pic>
      <p:pic>
        <p:nvPicPr>
          <p:cNvPr id="20" name="Kuva 19" descr="Kuva, joka sisältää kohteen luonnos&#10;&#10;Tekoälyllä luotu sisältö voi olla virheellistä.">
            <a:extLst>
              <a:ext uri="{FF2B5EF4-FFF2-40B4-BE49-F238E27FC236}">
                <a16:creationId xmlns:a16="http://schemas.microsoft.com/office/drawing/2014/main" id="{C4BD6C4D-AB51-5642-8CF0-C0A756B295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457" b="89457" l="5325" r="90341">
                        <a14:foregroundMark x1="17957" y1="16279" x2="9164" y2="28217"/>
                        <a14:foregroundMark x1="9164" y1="28217" x2="9845" y2="54264"/>
                        <a14:foregroundMark x1="9845" y1="54264" x2="11455" y2="60775"/>
                        <a14:foregroundMark x1="5697" y1="49302" x2="6068" y2="34884"/>
                        <a14:foregroundMark x1="90341" y1="59380" x2="90155" y2="34419"/>
                        <a14:foregroundMark x1="68111" y1="84341" x2="67926" y2="74729"/>
                        <a14:foregroundMark x1="5325" y1="81395" x2="5511" y2="675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8103" y="4341446"/>
            <a:ext cx="6675791" cy="2666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97071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orakulmio: Pyöristetyt kulmat 3">
            <a:extLst>
              <a:ext uri="{FF2B5EF4-FFF2-40B4-BE49-F238E27FC236}">
                <a16:creationId xmlns:a16="http://schemas.microsoft.com/office/drawing/2014/main" id="{2F51B606-25D4-9E50-5D81-D2F8F547E7B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235132" y="365125"/>
            <a:ext cx="11704320" cy="6127750"/>
          </a:xfrm>
          <a:prstGeom prst="roundRect">
            <a:avLst/>
          </a:prstGeom>
          <a:solidFill>
            <a:srgbClr val="E8E0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7D7DBBDB-AE84-72C2-F335-AF06580680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Pohjoiset olot vaikuttavat viljelyyn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2FA9EAC0-F51F-01C9-606B-B9C34F9B7C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690658" cy="4351338"/>
          </a:xfrm>
        </p:spPr>
        <p:txBody>
          <a:bodyPr/>
          <a:lstStyle/>
          <a:p>
            <a:r>
              <a:rPr lang="fi-FI" dirty="0"/>
              <a:t>Suomi on maailman pohjoisin viljanviljelymaa.</a:t>
            </a:r>
          </a:p>
          <a:p>
            <a:r>
              <a:rPr lang="fi-FI" dirty="0"/>
              <a:t>Kasvukausi on lyhyt ja sää vaihteleva, mutta valoisa kesä ja pitkät päivät auttavat viljan kasvussa. </a:t>
            </a:r>
          </a:p>
          <a:p>
            <a:r>
              <a:rPr lang="fi-FI" dirty="0"/>
              <a:t>Pitkä ja kylmä talvi vähentää tuholaisia ja kasvitauteja, eikä torjunta-aineita tarvita niin paljon.</a:t>
            </a:r>
          </a:p>
          <a:p>
            <a:pPr marL="0" indent="0">
              <a:buNone/>
            </a:pPr>
            <a:br>
              <a:rPr lang="fi-FI" dirty="0"/>
            </a:br>
            <a:r>
              <a:rPr lang="fi-FI" dirty="0"/>
              <a:t> </a:t>
            </a:r>
          </a:p>
        </p:txBody>
      </p:sp>
      <p:pic>
        <p:nvPicPr>
          <p:cNvPr id="5" name="Kuva 4" descr="Kuva, joka sisältää kohteen luonnos&#10;&#10;Tekoälyllä luotu sisältö voi olla virheellistä.">
            <a:extLst>
              <a:ext uri="{FF2B5EF4-FFF2-40B4-BE49-F238E27FC236}">
                <a16:creationId xmlns:a16="http://schemas.microsoft.com/office/drawing/2014/main" id="{C014FCDD-99D7-D85D-56D8-7B051888EF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457" b="89457" l="5325" r="90341">
                        <a14:foregroundMark x1="17957" y1="16279" x2="9164" y2="28217"/>
                        <a14:foregroundMark x1="9164" y1="28217" x2="9845" y2="54264"/>
                        <a14:foregroundMark x1="9845" y1="54264" x2="11455" y2="60775"/>
                        <a14:foregroundMark x1="5697" y1="49302" x2="6068" y2="34884"/>
                        <a14:foregroundMark x1="90341" y1="59380" x2="90155" y2="34419"/>
                        <a14:foregroundMark x1="68111" y1="84341" x2="67926" y2="74729"/>
                        <a14:foregroundMark x1="5325" y1="81395" x2="5511" y2="675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2442" y="4486872"/>
            <a:ext cx="5937010" cy="2371128"/>
          </a:xfrm>
          <a:prstGeom prst="rect">
            <a:avLst/>
          </a:prstGeom>
        </p:spPr>
      </p:pic>
      <p:pic>
        <p:nvPicPr>
          <p:cNvPr id="9" name="Kuva 8" descr="Kuva, joka sisältää kohteen musta, pimeys&#10;&#10;Tekoälyllä luotu sisältö voi olla virheellistä.">
            <a:extLst>
              <a:ext uri="{FF2B5EF4-FFF2-40B4-BE49-F238E27FC236}">
                <a16:creationId xmlns:a16="http://schemas.microsoft.com/office/drawing/2014/main" id="{437095BD-38A1-6F7F-3CBE-7DB74924699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9970" y="6553602"/>
            <a:ext cx="1339482" cy="283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2614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orakulmio: Pyöristetyt kulmat 3">
            <a:extLst>
              <a:ext uri="{FF2B5EF4-FFF2-40B4-BE49-F238E27FC236}">
                <a16:creationId xmlns:a16="http://schemas.microsoft.com/office/drawing/2014/main" id="{DC48A407-F1F1-CCDB-787A-1745358025D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235132" y="365125"/>
            <a:ext cx="11704320" cy="6127750"/>
          </a:xfrm>
          <a:prstGeom prst="roundRect">
            <a:avLst/>
          </a:prstGeom>
          <a:solidFill>
            <a:srgbClr val="E8E0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134C0AFD-E5CA-4AD0-EBDD-464B9613C4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Peltotyöt alkavat yleensä toukokuussa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2AB6A7A-7FF5-D7C9-2786-25A9217631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690688"/>
            <a:ext cx="5164242" cy="4121747"/>
          </a:xfrm>
        </p:spPr>
        <p:txBody>
          <a:bodyPr>
            <a:normAutofit fontScale="77500" lnSpcReduction="20000"/>
          </a:bodyPr>
          <a:lstStyle/>
          <a:p>
            <a:r>
              <a:rPr lang="fi-FI" sz="3300" dirty="0"/>
              <a:t>Suomessa viljellään sekä kevät- että syysviljoja.</a:t>
            </a:r>
          </a:p>
          <a:p>
            <a:r>
              <a:rPr lang="fi-FI" sz="3300" dirty="0"/>
              <a:t>Kevätviljat ovat tavallisimpia, mutta myös syksyisin kylvetään esimerkiksi vehnää ja ruista, jotka talvehtivat lumen alla.</a:t>
            </a:r>
          </a:p>
          <a:p>
            <a:r>
              <a:rPr lang="fi-FI" sz="3300" dirty="0"/>
              <a:t>Ennen kylvöä maa muokataan koneellisesti, jotta siitä saadaan ilmava ja kylvöön sopiva. </a:t>
            </a:r>
          </a:p>
          <a:p>
            <a:r>
              <a:rPr lang="fi-FI" sz="3300" dirty="0"/>
              <a:t>Lannoitus tehdään useimmiten siementen kylvön yhteydessä, näin kasvu voi alkaa.</a:t>
            </a:r>
            <a:br>
              <a:rPr lang="fi-FI" dirty="0"/>
            </a:br>
            <a:endParaRPr lang="fi-FI" dirty="0"/>
          </a:p>
        </p:txBody>
      </p:sp>
      <p:pic>
        <p:nvPicPr>
          <p:cNvPr id="5" name="Kuva 4" descr="Kuva, joka sisältää kohteen luonnos&#10;&#10;Tekoälyllä luotu sisältö voi olla virheellistä.">
            <a:extLst>
              <a:ext uri="{FF2B5EF4-FFF2-40B4-BE49-F238E27FC236}">
                <a16:creationId xmlns:a16="http://schemas.microsoft.com/office/drawing/2014/main" id="{1B0C9A09-02B9-BE81-E7CE-A802E33F65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457" b="89457" l="5325" r="90341">
                        <a14:foregroundMark x1="17957" y1="16279" x2="9164" y2="28217"/>
                        <a14:foregroundMark x1="9164" y1="28217" x2="9845" y2="54264"/>
                        <a14:foregroundMark x1="9845" y1="54264" x2="11455" y2="60775"/>
                        <a14:foregroundMark x1="5697" y1="49302" x2="6068" y2="34884"/>
                        <a14:foregroundMark x1="90341" y1="59380" x2="90155" y2="34419"/>
                        <a14:foregroundMark x1="68111" y1="84341" x2="67926" y2="74729"/>
                        <a14:foregroundMark x1="5325" y1="81395" x2="5511" y2="675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2442" y="4486872"/>
            <a:ext cx="5937010" cy="2371128"/>
          </a:xfrm>
          <a:prstGeom prst="rect">
            <a:avLst/>
          </a:prstGeom>
        </p:spPr>
      </p:pic>
      <p:pic>
        <p:nvPicPr>
          <p:cNvPr id="11" name="Kuva 10" descr="Kuva, joka sisältää kohteen musta, pimeys&#10;&#10;Tekoälyllä luotu sisältö voi olla virheellistä.">
            <a:extLst>
              <a:ext uri="{FF2B5EF4-FFF2-40B4-BE49-F238E27FC236}">
                <a16:creationId xmlns:a16="http://schemas.microsoft.com/office/drawing/2014/main" id="{D74D4EB4-7F73-1ABD-B7CA-B2B6B2ABD12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9970" y="6553602"/>
            <a:ext cx="1339482" cy="283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65784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orakulmio: Pyöristetyt kulmat 3">
            <a:extLst>
              <a:ext uri="{FF2B5EF4-FFF2-40B4-BE49-F238E27FC236}">
                <a16:creationId xmlns:a16="http://schemas.microsoft.com/office/drawing/2014/main" id="{D76D165D-C9C8-B3B4-8E15-258FAE0508B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235132" y="365125"/>
            <a:ext cx="11704320" cy="6127750"/>
          </a:xfrm>
          <a:prstGeom prst="roundRect">
            <a:avLst/>
          </a:prstGeom>
          <a:solidFill>
            <a:srgbClr val="E8E0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6BBC447C-A0AD-45B8-610E-0740794228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Sadonkorjuu tehdään kun vilja on tuleentunut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8EE1744-4ACA-9FB4-47B4-A0DE9C5A55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Sadonkorjuu tehdään tyypillisesti elo- syyskuussa.</a:t>
            </a:r>
          </a:p>
          <a:p>
            <a:r>
              <a:rPr lang="fi-FI" dirty="0"/>
              <a:t>Leikkuupuimuri kerää viljan siemenet talteen. Korret silputaan takaisin peltoon tai kerätään eläinten kuivikkeeksi.</a:t>
            </a:r>
          </a:p>
          <a:p>
            <a:r>
              <a:rPr lang="fi-FI" dirty="0"/>
              <a:t>Vilja pyritään korjaamaan kuivalla säällä, jotta kuivaukseen käytettävän energian kulutusta voidaan minimoida. Kuivaus parantaa  säilyvyyttä ja pitää viljan laadun hyvänä.</a:t>
            </a:r>
          </a:p>
          <a:p>
            <a:r>
              <a:rPr lang="fi-FI" dirty="0"/>
              <a:t>Viljat varastoidaan usein maatilalla, mistä ne kuljetetaan myllyihin, rehuteollisuuteen tai viljavarastoihin.</a:t>
            </a:r>
          </a:p>
          <a:p>
            <a:endParaRPr lang="fi-FI" dirty="0"/>
          </a:p>
          <a:p>
            <a:endParaRPr lang="fi-FI" dirty="0"/>
          </a:p>
        </p:txBody>
      </p:sp>
      <p:pic>
        <p:nvPicPr>
          <p:cNvPr id="8" name="Kuva 7" descr="Kuva, joka sisältää kohteen musta, pimeys&#10;&#10;Tekoälyllä luotu sisältö voi olla virheellistä.">
            <a:extLst>
              <a:ext uri="{FF2B5EF4-FFF2-40B4-BE49-F238E27FC236}">
                <a16:creationId xmlns:a16="http://schemas.microsoft.com/office/drawing/2014/main" id="{5A8F6CCB-721C-D683-FB21-492F4FE3C5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9970" y="6553602"/>
            <a:ext cx="1339482" cy="283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84010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orakulmio: Pyöristetyt kulmat 3">
            <a:extLst>
              <a:ext uri="{FF2B5EF4-FFF2-40B4-BE49-F238E27FC236}">
                <a16:creationId xmlns:a16="http://schemas.microsoft.com/office/drawing/2014/main" id="{B6725045-E187-04C6-F9EF-D2D65E26F39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235132" y="365125"/>
            <a:ext cx="11704320" cy="6127750"/>
          </a:xfrm>
          <a:prstGeom prst="roundRect">
            <a:avLst/>
          </a:prstGeom>
          <a:solidFill>
            <a:srgbClr val="E8E0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BDD6972A-02DB-1A39-1DB6-BA57D617B9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Jatkojalostettavaksi myllyyn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415B720-9447-3335-C1EC-E3D265ACA4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115431" cy="4351338"/>
          </a:xfrm>
        </p:spPr>
        <p:txBody>
          <a:bodyPr/>
          <a:lstStyle/>
          <a:p>
            <a:r>
              <a:rPr lang="fi-FI" dirty="0"/>
              <a:t>Kun vilja lähtee tilalta jatkojalostukseen, sen mukana kulkee viljapassi eli kuormakirja, joko paperisessa tai digitaalisessa muodossa.</a:t>
            </a:r>
          </a:p>
          <a:p>
            <a:r>
              <a:rPr lang="fi-FI" dirty="0"/>
              <a:t>Siihen on merkitty tiedot viljaerän alkuperästä, tuotannosta, varastoinnista ja kuljetuksesta.</a:t>
            </a:r>
          </a:p>
          <a:p>
            <a:r>
              <a:rPr lang="fi-FI" dirty="0"/>
              <a:t>Myllyllä viljasta tehdään jauhoja, hiutaleita, suurimoita ja leseitä.</a:t>
            </a:r>
          </a:p>
        </p:txBody>
      </p:sp>
      <p:pic>
        <p:nvPicPr>
          <p:cNvPr id="5" name="Kuva 4" descr="Kuva, joka sisältää kohteen piirros, luonnos, kuvitus, Lapsitaide&#10;&#10;Tekoälyllä luotu sisältö voi olla virheellistä.">
            <a:extLst>
              <a:ext uri="{FF2B5EF4-FFF2-40B4-BE49-F238E27FC236}">
                <a16:creationId xmlns:a16="http://schemas.microsoft.com/office/drawing/2014/main" id="{4EC85CA5-9C95-C5C2-DFB5-177AD2D956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934" b="94967" l="3758" r="98313">
                        <a14:foregroundMark x1="55828" y1="13642" x2="73390" y2="13245"/>
                        <a14:foregroundMark x1="73390" y1="13245" x2="73850" y2="20662"/>
                        <a14:foregroundMark x1="72929" y1="21192" x2="58052" y2="25563"/>
                        <a14:foregroundMark x1="49847" y1="51788" x2="66564" y2="58675"/>
                        <a14:foregroundMark x1="66564" y1="58675" x2="76994" y2="47417"/>
                        <a14:foregroundMark x1="86810" y1="36026" x2="90261" y2="27285"/>
                        <a14:foregroundMark x1="15644" y1="93377" x2="3144" y2="71126"/>
                        <a14:foregroundMark x1="3144" y1="71126" x2="8052" y2="43046"/>
                        <a14:foregroundMark x1="8052" y1="43046" x2="11887" y2="38146"/>
                        <a14:foregroundMark x1="4294" y1="47417" x2="3834" y2="78278"/>
                        <a14:foregroundMark x1="3834" y1="78278" x2="4294" y2="80265"/>
                        <a14:foregroundMark x1="17255" y1="93907" x2="65414" y2="89669"/>
                        <a14:foregroundMark x1="65414" y1="89669" x2="86887" y2="93907"/>
                        <a14:foregroundMark x1="86887" y1="93907" x2="98313" y2="70066"/>
                        <a14:foregroundMark x1="98313" y1="70066" x2="82669" y2="65430"/>
                        <a14:foregroundMark x1="40644" y1="64371" x2="47009" y2="41987"/>
                        <a14:foregroundMark x1="51994" y1="63841" x2="56135" y2="49669"/>
                        <a14:foregroundMark x1="60583" y1="94967" x2="66564" y2="94967"/>
                        <a14:foregroundMark x1="84279" y1="34305" x2="93175" y2="90066"/>
                        <a14:foregroundMark x1="90644" y1="38146" x2="95322" y2="67682"/>
                        <a14:foregroundMark x1="96012" y1="62781" x2="90644" y2="31523"/>
                        <a14:foregroundMark x1="90644" y1="31523" x2="90644" y2="3099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3631" y="3617880"/>
            <a:ext cx="5238369" cy="3032951"/>
          </a:xfrm>
          <a:prstGeom prst="rect">
            <a:avLst/>
          </a:prstGeom>
        </p:spPr>
      </p:pic>
      <p:sp>
        <p:nvSpPr>
          <p:cNvPr id="6" name="Puhekupla: Soikea 5">
            <a:extLst>
              <a:ext uri="{FF2B5EF4-FFF2-40B4-BE49-F238E27FC236}">
                <a16:creationId xmlns:a16="http://schemas.microsoft.com/office/drawing/2014/main" id="{51FBE70B-59E8-3F5E-C1B6-14847844D31F}"/>
              </a:ext>
            </a:extLst>
          </p:cNvPr>
          <p:cNvSpPr/>
          <p:nvPr/>
        </p:nvSpPr>
        <p:spPr>
          <a:xfrm>
            <a:off x="7153137" y="1155379"/>
            <a:ext cx="3990109" cy="2327564"/>
          </a:xfrm>
          <a:prstGeom prst="wedgeEllipseCallout">
            <a:avLst>
              <a:gd name="adj1" fmla="val 21668"/>
              <a:gd name="adj2" fmla="val 57499"/>
            </a:avLst>
          </a:prstGeom>
          <a:solidFill>
            <a:srgbClr val="11775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/>
              <a:t>Viljaa käytetään elintarviketeollisuudessa: esimerkiksi leivissä, puuroissa, myslissä ja pastassa. Kaurasta tehdään myös juomia ja erilaisia välipaloja.</a:t>
            </a:r>
          </a:p>
        </p:txBody>
      </p:sp>
      <p:pic>
        <p:nvPicPr>
          <p:cNvPr id="10" name="Kuva 9" descr="Kuva, joka sisältää kohteen musta, pimeys&#10;&#10;Tekoälyllä luotu sisältö voi olla virheellistä.">
            <a:extLst>
              <a:ext uri="{FF2B5EF4-FFF2-40B4-BE49-F238E27FC236}">
                <a16:creationId xmlns:a16="http://schemas.microsoft.com/office/drawing/2014/main" id="{7EE748C1-8DDD-8E0F-CCD3-31432921623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9970" y="6553602"/>
            <a:ext cx="1339482" cy="283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17327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orakulmio: Pyöristetyt kulmat 3">
            <a:extLst>
              <a:ext uri="{FF2B5EF4-FFF2-40B4-BE49-F238E27FC236}">
                <a16:creationId xmlns:a16="http://schemas.microsoft.com/office/drawing/2014/main" id="{254B39DD-FEC8-3DE4-8E1A-65CC29829F9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235132" y="365125"/>
            <a:ext cx="11704320" cy="6127750"/>
          </a:xfrm>
          <a:prstGeom prst="roundRect">
            <a:avLst/>
          </a:prstGeom>
          <a:solidFill>
            <a:srgbClr val="E8E0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8ACE8F17-2214-A7F5-14EB-8EEACBD1AC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Viljasta on moneksi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627B7CE4-A438-6546-592F-72F68D8ED4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390555" cy="4351338"/>
          </a:xfrm>
        </p:spPr>
        <p:txBody>
          <a:bodyPr>
            <a:normAutofit fontScale="92500"/>
          </a:bodyPr>
          <a:lstStyle/>
          <a:p>
            <a:r>
              <a:rPr lang="fi-FI" dirty="0"/>
              <a:t>Kaupoista löytyy laaja valikoima viljatuotteita ja vilja on tärkeä osa suomalaista ruokakulttuuria.</a:t>
            </a:r>
          </a:p>
          <a:p>
            <a:r>
              <a:rPr lang="fi-FI" dirty="0"/>
              <a:t>Useimmat viljatuotteet säilyvät huoneenlämmössä.</a:t>
            </a:r>
          </a:p>
          <a:p>
            <a:r>
              <a:rPr lang="fi-FI" dirty="0"/>
              <a:t>Suomalaiset syövät noin 40 kiloa leipää vuodessa.</a:t>
            </a:r>
          </a:p>
          <a:p>
            <a:r>
              <a:rPr lang="fi-FI" dirty="0"/>
              <a:t>Erityisesti suositaan ruisleipää.</a:t>
            </a:r>
          </a:p>
          <a:p>
            <a:r>
              <a:rPr lang="fi-FI" dirty="0"/>
              <a:t>Eri alueilla on omat leipäperinteensä, kuten idän kukot ja piirakat ja lännen saaristolaisleivät. </a:t>
            </a:r>
          </a:p>
        </p:txBody>
      </p:sp>
      <p:pic>
        <p:nvPicPr>
          <p:cNvPr id="5" name="Kuva 4" descr="Kuva, joka sisältää kohteen piirros, clipart, luonnos, kuvitus&#10;&#10;Tekoälyllä luotu sisältö voi olla virheellistä.">
            <a:extLst>
              <a:ext uri="{FF2B5EF4-FFF2-40B4-BE49-F238E27FC236}">
                <a16:creationId xmlns:a16="http://schemas.microsoft.com/office/drawing/2014/main" id="{D395386E-2570-0882-0CE5-448C0E0297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8759" b="94161" l="6143" r="94595">
                        <a14:foregroundMark x1="10197" y1="71971" x2="7740" y2="55620"/>
                        <a14:foregroundMark x1="6634" y1="84526" x2="20393" y2="94161"/>
                        <a14:foregroundMark x1="73096" y1="92993" x2="94840" y2="82774"/>
                        <a14:foregroundMark x1="7740" y1="70657" x2="7248" y2="60438"/>
                        <a14:foregroundMark x1="6143" y1="70657" x2="7248" y2="59854"/>
                        <a14:foregroundMark x1="44717" y1="8759" x2="56880" y2="11095"/>
                        <a14:foregroundMark x1="20393" y1="67153" x2="20393" y2="67153"/>
                        <a14:foregroundMark x1="20885" y1="70073" x2="20885" y2="63504"/>
                        <a14:foregroundMark x1="19410" y1="66569" x2="18305" y2="68905"/>
                        <a14:foregroundMark x1="47666" y1="29197" x2="49263" y2="32847"/>
                        <a14:foregroundMark x1="58845" y1="49635" x2="71499" y2="5328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1575" y="3770514"/>
            <a:ext cx="3478491" cy="2927232"/>
          </a:xfrm>
          <a:prstGeom prst="rect">
            <a:avLst/>
          </a:prstGeom>
        </p:spPr>
      </p:pic>
      <p:sp>
        <p:nvSpPr>
          <p:cNvPr id="6" name="Puhekupla: Soikea 5">
            <a:extLst>
              <a:ext uri="{FF2B5EF4-FFF2-40B4-BE49-F238E27FC236}">
                <a16:creationId xmlns:a16="http://schemas.microsoft.com/office/drawing/2014/main" id="{FEE88812-522A-5F8D-7C9D-A63ACE9AE7F3}"/>
              </a:ext>
            </a:extLst>
          </p:cNvPr>
          <p:cNvSpPr/>
          <p:nvPr/>
        </p:nvSpPr>
        <p:spPr>
          <a:xfrm>
            <a:off x="8877442" y="1483562"/>
            <a:ext cx="3194830" cy="2023457"/>
          </a:xfrm>
          <a:prstGeom prst="wedgeEllipseCallout">
            <a:avLst>
              <a:gd name="adj1" fmla="val -9905"/>
              <a:gd name="adj2" fmla="val 59213"/>
            </a:avLst>
          </a:prstGeom>
          <a:solidFill>
            <a:srgbClr val="11775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Mitä viljatuotteita sinulle tulee mieleen?</a:t>
            </a:r>
          </a:p>
        </p:txBody>
      </p:sp>
      <p:pic>
        <p:nvPicPr>
          <p:cNvPr id="10" name="Kuva 9" descr="Kuva, joka sisältää kohteen musta, pimeys&#10;&#10;Tekoälyllä luotu sisältö voi olla virheellistä.">
            <a:extLst>
              <a:ext uri="{FF2B5EF4-FFF2-40B4-BE49-F238E27FC236}">
                <a16:creationId xmlns:a16="http://schemas.microsoft.com/office/drawing/2014/main" id="{8BA40152-858A-CE07-AEF6-E89235181C1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9970" y="6553602"/>
            <a:ext cx="1339482" cy="283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96314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orakulmio: Pyöristetyt kulmat 3">
            <a:extLst>
              <a:ext uri="{FF2B5EF4-FFF2-40B4-BE49-F238E27FC236}">
                <a16:creationId xmlns:a16="http://schemas.microsoft.com/office/drawing/2014/main" id="{DA07B2EA-264F-DE9A-1959-8BCF28BE22A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235132" y="365125"/>
            <a:ext cx="11704320" cy="6127750"/>
          </a:xfrm>
          <a:prstGeom prst="roundRect">
            <a:avLst/>
          </a:prstGeom>
          <a:solidFill>
            <a:srgbClr val="E8E0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B8B56E38-786C-D7B8-F842-9685283261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Vilja ja ravitsemus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12BCF01A-EC3C-208E-36B2-67E2E5D5CE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29542"/>
            <a:ext cx="5257801" cy="4647421"/>
          </a:xfrm>
        </p:spPr>
        <p:txBody>
          <a:bodyPr>
            <a:normAutofit fontScale="85000" lnSpcReduction="20000"/>
          </a:bodyPr>
          <a:lstStyle/>
          <a:p>
            <a:r>
              <a:rPr lang="fi-FI" dirty="0"/>
              <a:t>Viljatuotteet ovat tärkeä osa terveellistä ruokavaliota. </a:t>
            </a:r>
          </a:p>
          <a:p>
            <a:r>
              <a:rPr lang="fi-FI" dirty="0"/>
              <a:t>Ne sisältävät </a:t>
            </a:r>
          </a:p>
          <a:p>
            <a:pPr lvl="1"/>
            <a:r>
              <a:rPr lang="fi-FI" dirty="0"/>
              <a:t>Hiilihydraatteja</a:t>
            </a:r>
          </a:p>
          <a:p>
            <a:pPr lvl="1"/>
            <a:r>
              <a:rPr lang="fi-FI" dirty="0"/>
              <a:t>Kuitua</a:t>
            </a:r>
          </a:p>
          <a:p>
            <a:pPr lvl="1"/>
            <a:r>
              <a:rPr lang="fi-FI" dirty="0"/>
              <a:t>vitamiineja ja kivennäisaineita. </a:t>
            </a:r>
          </a:p>
          <a:p>
            <a:r>
              <a:rPr lang="fi-FI" dirty="0"/>
              <a:t>Täysjyvävilja on hyvä valinta. Siinä käytetään koko jyvä. </a:t>
            </a:r>
          </a:p>
          <a:p>
            <a:r>
              <a:rPr lang="fi-FI" dirty="0"/>
              <a:t>Päivittäinen suositus on 90 grammaa täysjyväviljaa. Tämä kertyy esimerkiksi yhdestä puurolautasesta, kolmesta palasta ruisleipää ja reilusta desistä keitettyä ohrasuurimoa</a:t>
            </a:r>
            <a:br>
              <a:rPr lang="fi-FI" dirty="0"/>
            </a:br>
            <a:endParaRPr lang="fi-FI" dirty="0"/>
          </a:p>
        </p:txBody>
      </p:sp>
      <p:pic>
        <p:nvPicPr>
          <p:cNvPr id="7" name="Kuva 6" descr="Kuva, joka sisältää kohteen piirros, luonnos, teksti, Lapsitaide&#10;&#10;Tekoälyllä luotu sisältö voi olla virheellistä.">
            <a:extLst>
              <a:ext uri="{FF2B5EF4-FFF2-40B4-BE49-F238E27FC236}">
                <a16:creationId xmlns:a16="http://schemas.microsoft.com/office/drawing/2014/main" id="{8B3E0FA1-18C7-0439-3310-BF565BD738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954" b="95392" l="1990" r="96952">
                        <a14:foregroundMark x1="9187" y1="39816" x2="10627" y2="58894"/>
                        <a14:foregroundMark x1="3429" y1="86267" x2="4276" y2="69770"/>
                        <a14:foregroundMark x1="4276" y1="69770" x2="11685" y2="56959"/>
                        <a14:foregroundMark x1="6308" y1="80829" x2="14649" y2="66175"/>
                        <a14:foregroundMark x1="14649" y1="66175" x2="16003" y2="65161"/>
                        <a14:foregroundMark x1="25572" y1="86544" x2="29763" y2="81106"/>
                        <a14:foregroundMark x1="26588" y1="91429" x2="39289" y2="90876"/>
                        <a14:foregroundMark x1="39289" y1="90876" x2="63336" y2="92074"/>
                        <a14:foregroundMark x1="63336" y1="92074" x2="80948" y2="89309"/>
                        <a14:foregroundMark x1="80948" y1="89309" x2="81710" y2="89677"/>
                        <a14:foregroundMark x1="84632" y1="91152" x2="87511" y2="89677"/>
                        <a14:foregroundMark x1="93395" y1="88295" x2="93141" y2="71613"/>
                        <a14:foregroundMark x1="93141" y1="71613" x2="90517" y2="64055"/>
                        <a14:foregroundMark x1="96274" y1="83687" x2="97036" y2="77419"/>
                        <a14:foregroundMark x1="77138" y1="60922" x2="78069" y2="62581"/>
                        <a14:foregroundMark x1="78196" y1="60645" x2="76376" y2="60645"/>
                        <a14:foregroundMark x1="63251" y1="63502" x2="65157" y2="46636"/>
                        <a14:foregroundMark x1="65157" y1="46636" x2="70618" y2="37143"/>
                        <a14:foregroundMark x1="70618" y1="37143" x2="81202" y2="30415"/>
                        <a14:foregroundMark x1="27265" y1="20461" x2="34716" y2="13917"/>
                        <a14:foregroundMark x1="34716" y1="13917" x2="41787" y2="16590"/>
                        <a14:foregroundMark x1="41787" y1="16590" x2="50508" y2="14286"/>
                        <a14:foregroundMark x1="50508" y1="14286" x2="55927" y2="54378"/>
                        <a14:foregroundMark x1="55800" y1="76313" x2="29340" y2="71705"/>
                        <a14:foregroundMark x1="29340" y1="71705" x2="47375" y2="48940"/>
                        <a14:foregroundMark x1="47375" y1="48940" x2="33997" y2="44793"/>
                        <a14:foregroundMark x1="33997" y1="44793" x2="34335" y2="24977"/>
                        <a14:foregroundMark x1="34335" y1="24977" x2="38781" y2="22120"/>
                        <a14:foregroundMark x1="39162" y1="64608" x2="47333" y2="61198"/>
                        <a14:foregroundMark x1="47333" y1="61198" x2="47544" y2="68295"/>
                        <a14:foregroundMark x1="44412" y1="37788" x2="37595" y2="35853"/>
                        <a14:foregroundMark x1="45470" y1="21014" x2="47036" y2="23594"/>
                        <a14:foregroundMark x1="1990" y1="87742" x2="2117" y2="85438"/>
                        <a14:foregroundMark x1="26884" y1="93641" x2="31964" y2="95392"/>
                        <a14:backgroundMark x1="26588" y1="97419" x2="28577" y2="99631"/>
                        <a14:backgroundMark x1="29467" y1="99078" x2="38061" y2="98802"/>
                        <a14:backgroundMark x1="38061" y1="98802" x2="46232" y2="99631"/>
                        <a14:backgroundMark x1="48984" y1="99631" x2="55673" y2="99631"/>
                        <a14:backgroundMark x1="79763" y1="97696" x2="88146" y2="9714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5486" y="3640974"/>
            <a:ext cx="6719889" cy="3086824"/>
          </a:xfrm>
          <a:prstGeom prst="rect">
            <a:avLst/>
          </a:prstGeom>
        </p:spPr>
      </p:pic>
      <p:pic>
        <p:nvPicPr>
          <p:cNvPr id="9" name="Kuva 8" descr="Kuva, joka sisältää kohteen musta, pimeys&#10;&#10;Tekoälyllä luotu sisältö voi olla virheellistä.">
            <a:extLst>
              <a:ext uri="{FF2B5EF4-FFF2-40B4-BE49-F238E27FC236}">
                <a16:creationId xmlns:a16="http://schemas.microsoft.com/office/drawing/2014/main" id="{9F80785E-556B-AB84-F3DF-D6994C564B2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9970" y="6553602"/>
            <a:ext cx="1339482" cy="283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52046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orakulmio: Pyöristetyt kulmat 3">
            <a:extLst>
              <a:ext uri="{FF2B5EF4-FFF2-40B4-BE49-F238E27FC236}">
                <a16:creationId xmlns:a16="http://schemas.microsoft.com/office/drawing/2014/main" id="{5492B9CB-4B93-387B-6B49-2336808FD5BA}"/>
              </a:ext>
            </a:extLst>
          </p:cNvPr>
          <p:cNvSpPr/>
          <p:nvPr/>
        </p:nvSpPr>
        <p:spPr>
          <a:xfrm>
            <a:off x="235132" y="365125"/>
            <a:ext cx="11704320" cy="6127750"/>
          </a:xfrm>
          <a:prstGeom prst="roundRect">
            <a:avLst/>
          </a:prstGeom>
          <a:solidFill>
            <a:srgbClr val="E8E0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FE3E61E3-E48E-1367-2CB3-FB968777B4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Kuvat: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108651E-3C1D-1994-C8E1-D327B62201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Heli Pukki</a:t>
            </a:r>
          </a:p>
        </p:txBody>
      </p:sp>
      <p:sp>
        <p:nvSpPr>
          <p:cNvPr id="10" name="Ellipsi 9">
            <a:extLst>
              <a:ext uri="{FF2B5EF4-FFF2-40B4-BE49-F238E27FC236}">
                <a16:creationId xmlns:a16="http://schemas.microsoft.com/office/drawing/2014/main" id="{7F2231B8-5D19-FD78-D189-421579240934}"/>
              </a:ext>
            </a:extLst>
          </p:cNvPr>
          <p:cNvSpPr/>
          <p:nvPr/>
        </p:nvSpPr>
        <p:spPr>
          <a:xfrm>
            <a:off x="6240609" y="1100341"/>
            <a:ext cx="3000606" cy="212642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9" name="Kuva 8" descr="Kuva, joka sisältää kohteen clipart, animaatio, muotoilu, kuvitus&#10;&#10;Tekoälyllä luotu sisältö voi olla virheellistä.">
            <a:extLst>
              <a:ext uri="{FF2B5EF4-FFF2-40B4-BE49-F238E27FC236}">
                <a16:creationId xmlns:a16="http://schemas.microsoft.com/office/drawing/2014/main" id="{C910F1ED-451E-D7B8-0706-41F6EAD16D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5533" y="1505485"/>
            <a:ext cx="1330757" cy="1316133"/>
          </a:xfrm>
          <a:prstGeom prst="rect">
            <a:avLst/>
          </a:prstGeom>
        </p:spPr>
      </p:pic>
      <p:sp>
        <p:nvSpPr>
          <p:cNvPr id="13" name="Ellipsi 12">
            <a:extLst>
              <a:ext uri="{FF2B5EF4-FFF2-40B4-BE49-F238E27FC236}">
                <a16:creationId xmlns:a16="http://schemas.microsoft.com/office/drawing/2014/main" id="{61FA2B64-81A0-9DE3-E83D-9799867A798D}"/>
              </a:ext>
            </a:extLst>
          </p:cNvPr>
          <p:cNvSpPr/>
          <p:nvPr/>
        </p:nvSpPr>
        <p:spPr>
          <a:xfrm>
            <a:off x="8239886" y="2546663"/>
            <a:ext cx="3051323" cy="220422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11" name="Kuva 10" descr="Kuva, joka sisältää kohteen teksti, logo, kuvakaappaus, Grafiikka&#10;&#10;Tekoälyllä luotu sisältö voi olla virheellistä.">
            <a:extLst>
              <a:ext uri="{FF2B5EF4-FFF2-40B4-BE49-F238E27FC236}">
                <a16:creationId xmlns:a16="http://schemas.microsoft.com/office/drawing/2014/main" id="{0A1B08DC-06E0-856B-1D05-732BFD7EF9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1091" y="3234820"/>
            <a:ext cx="2428912" cy="827905"/>
          </a:xfrm>
          <a:prstGeom prst="rect">
            <a:avLst/>
          </a:prstGeom>
        </p:spPr>
      </p:pic>
      <p:sp>
        <p:nvSpPr>
          <p:cNvPr id="14" name="Ellipsi 13">
            <a:extLst>
              <a:ext uri="{FF2B5EF4-FFF2-40B4-BE49-F238E27FC236}">
                <a16:creationId xmlns:a16="http://schemas.microsoft.com/office/drawing/2014/main" id="{9D073B18-0783-7360-4EB5-03969DA689BB}"/>
              </a:ext>
            </a:extLst>
          </p:cNvPr>
          <p:cNvSpPr/>
          <p:nvPr/>
        </p:nvSpPr>
        <p:spPr>
          <a:xfrm>
            <a:off x="6240609" y="4016281"/>
            <a:ext cx="3051323" cy="2126423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7" name="Kuva 6" descr="Kuva, joka sisältää kohteen Fontti, Grafiikka, graafinen suunnittelu, teksti&#10;&#10;Tekoälyllä luotu sisältö voi olla virheellistä.">
            <a:extLst>
              <a:ext uri="{FF2B5EF4-FFF2-40B4-BE49-F238E27FC236}">
                <a16:creationId xmlns:a16="http://schemas.microsoft.com/office/drawing/2014/main" id="{EC95A2B2-505F-3994-BF65-0390DAD8BB0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6094" y="4862236"/>
            <a:ext cx="2178917" cy="317487"/>
          </a:xfrm>
          <a:prstGeom prst="rect">
            <a:avLst/>
          </a:prstGeom>
        </p:spPr>
      </p:pic>
      <p:pic>
        <p:nvPicPr>
          <p:cNvPr id="8" name="Kuva 7" descr="Kuva, joka sisältää kohteen musta, pimeys&#10;&#10;Tekoälyllä luotu sisältö voi olla virheellistä.">
            <a:extLst>
              <a:ext uri="{FF2B5EF4-FFF2-40B4-BE49-F238E27FC236}">
                <a16:creationId xmlns:a16="http://schemas.microsoft.com/office/drawing/2014/main" id="{0E559217-F149-0119-53BE-D77B1F17F87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9970" y="6553602"/>
            <a:ext cx="1339482" cy="283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51447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229</TotalTime>
  <Words>338</Words>
  <Application>Microsoft Office PowerPoint</Application>
  <PresentationFormat>Laajakuva</PresentationFormat>
  <Paragraphs>37</Paragraphs>
  <Slides>8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3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8</vt:i4>
      </vt:variant>
    </vt:vector>
  </HeadingPairs>
  <TitlesOfParts>
    <vt:vector size="12" baseType="lpstr">
      <vt:lpstr>Aptos</vt:lpstr>
      <vt:lpstr>Aptos Display</vt:lpstr>
      <vt:lpstr>Arial</vt:lpstr>
      <vt:lpstr>Office-teema</vt:lpstr>
      <vt:lpstr>PowerPoint-esitys</vt:lpstr>
      <vt:lpstr>Pohjoiset olot vaikuttavat viljelyyn</vt:lpstr>
      <vt:lpstr>Peltotyöt alkavat yleensä toukokuussa</vt:lpstr>
      <vt:lpstr>Sadonkorjuu tehdään kun vilja on tuleentunut</vt:lpstr>
      <vt:lpstr>Jatkojalostettavaksi myllyyn</vt:lpstr>
      <vt:lpstr>Viljasta on moneksi</vt:lpstr>
      <vt:lpstr>Vilja ja ravitsemus</vt:lpstr>
      <vt:lpstr>Kuvat: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Sanna Elomaa</dc:creator>
  <cp:lastModifiedBy>Sanna Elomaa</cp:lastModifiedBy>
  <cp:revision>21</cp:revision>
  <dcterms:created xsi:type="dcterms:W3CDTF">2025-07-16T11:44:31Z</dcterms:created>
  <dcterms:modified xsi:type="dcterms:W3CDTF">2026-09-21T06:01:11Z</dcterms:modified>
</cp:coreProperties>
</file>