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61" r:id="rId8"/>
    <p:sldId id="27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D8F0"/>
    <a:srgbClr val="11775A"/>
    <a:srgbClr val="E8E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73854-0F8B-4AAA-8EDB-06978445AA4C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E5F22F-9D2D-4BA9-B3BB-1009F7D246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907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E5F22F-9D2D-4BA9-B3BB-1009F7D24604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7279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A33F10-A1CE-7295-A050-09AA6C2B86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8550F05-066B-C920-954A-9BF082E642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D88AD10-48FD-9304-DC88-C433FE868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DA1C-416F-493D-8ECA-D3B4F01BF2A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C77EB18-A484-C384-29EC-691FFB15B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515DDE4-23DB-79A4-333E-5A51F6CF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C454-EA53-4E51-AB5D-9F9AAE193B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328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276274-E6A2-BF56-660E-525C40802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E8BF42-1BEA-82C2-6758-35428907F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0EF1979-8FE3-CEDC-39D0-FB55B072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DA1C-416F-493D-8ECA-D3B4F01BF2A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66D0A28-14B0-48C1-5F06-9D9EEAEC5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B3F6DB-925F-4F10-1E9D-A532A9C25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C454-EA53-4E51-AB5D-9F9AAE193B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2891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B4A0C0-80D3-7A6D-A576-52DB30A16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5F3686F-D2AD-1EF5-9F63-FAE99FD55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E469ED8-93B0-8709-FB3A-9DC37D76A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DA1C-416F-493D-8ECA-D3B4F01BF2A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80A9052-7EE0-2BF0-D02A-2636B618D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1B7A3D9-0F72-5585-15B3-AD7A771E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C454-EA53-4E51-AB5D-9F9AAE193B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875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1C83EC-73B1-1938-48A9-BF160EFAC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08DA53B-9A01-94E2-008A-C5725F952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25FFD74-192D-8858-B3A5-B06EEEF83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C829C70-5AF8-C0F2-80FB-BC9BA7A5C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DA1C-416F-493D-8ECA-D3B4F01BF2A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AF89192-836A-8876-4F29-177B4FAD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F181AA7-0FD7-2FDE-48DB-7C66293B1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C454-EA53-4E51-AB5D-9F9AAE193B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8440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ED22EA-A72C-24F0-3271-1F870B3E3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3746C49-1EE9-F93F-DE30-E8FEC30F3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1F6CD3A-6473-77C7-0D22-E5FACFCF7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514F742-4139-BE32-5BBC-7523616ED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530CF70-E803-C173-12F8-19D5AFFAF4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FC09A65-063D-D22B-01DE-ABEF1A769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DA1C-416F-493D-8ECA-D3B4F01BF2A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DF74F737-160E-D4AB-CD71-2F41F1EF2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5054254-4E39-B11C-786D-DB056F7C5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C454-EA53-4E51-AB5D-9F9AAE193B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5967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0AA5FC-5673-BB2C-D6AD-051B2115F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5153E3D-6317-0B79-D098-C271545DB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DA1C-416F-493D-8ECA-D3B4F01BF2A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1FC5E43-9672-741B-280B-D75C2BCB9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A3A0C1D-3BB3-5B05-FE9D-1D38DDE4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C454-EA53-4E51-AB5D-9F9AAE193B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395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31D8447-AC46-612E-AAFF-846C3CD84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DA1C-416F-493D-8ECA-D3B4F01BF2A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4FC321E-E2D6-76AE-3A8F-38930B6C2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A972925-F244-4413-5698-8912D942E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C454-EA53-4E51-AB5D-9F9AAE193B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4164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924452-214E-9DFC-0C77-7EADFBBB8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DF3EBA-3BFD-58D0-CCAF-6853E6F6F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0F25663-A9D2-73B0-B348-3F561C928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907A353-DBB2-E7BE-4A81-4DD1AC848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DA1C-416F-493D-8ECA-D3B4F01BF2A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C963B3E-EF87-70C2-2364-E228C860E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B0EABE8-1C01-0A9E-E4BB-3A8436F6E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C454-EA53-4E51-AB5D-9F9AAE193B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3595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E51178-2CD3-348D-F6A5-2EC231E55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2799DA3-2643-BF95-F858-ABCA0E16A6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3A200D3-33B2-AD83-E859-91E4F8DD67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384FE4-0663-4A1B-BEBE-3DB5BEF63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DA1C-416F-493D-8ECA-D3B4F01BF2A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DC33254-4742-1543-9A03-17BD8F35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7E8E990-FC28-C98C-82EF-ABB935100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C454-EA53-4E51-AB5D-9F9AAE193B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1123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35512B-7836-89C6-4BFB-DCE1CF623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5D1287D-2703-7A1F-313B-83D30F8AD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F422917-1308-FF01-A839-E3ADA51C8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DA1C-416F-493D-8ECA-D3B4F01BF2A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26D9C7-5080-3AA8-928A-BA4311928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A6DE15-0B19-9D57-B61C-C39AD4919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C454-EA53-4E51-AB5D-9F9AAE193B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6005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26B0B33-2504-E02A-B905-A4CD1BAD1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31B5F19-AF7D-0A9B-43F6-32E457080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1E4B9D-86AC-A7D8-095F-ED64FD2A6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1DA1C-416F-493D-8ECA-D3B4F01BF2A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29D4BF6-74C3-18E2-EA2E-1833170EF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BD92A59-6716-0CE7-8A70-5BFD6C33D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C454-EA53-4E51-AB5D-9F9AAE193B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5572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5C298D-CA96-764D-37D6-F3C914A9A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6567EDC-6460-699C-B217-DBE93CFBE6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322C013-8E85-BDE1-8279-A947AA329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DDC1519-722C-5D23-040F-B801694E9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F3B4BA-1E23-6070-ADC3-E228B7496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2842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E6749B-499B-E935-6405-1D792BB7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2129EF0-428C-2A74-CC7F-3BA29B85C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E345146-FEA9-E8B8-DCD4-66C8A0E4C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927B0F8-CABA-9BF8-C588-38BD55E4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3F3375-B659-C47C-728B-28C73C893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3261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E05987-01F8-2667-7CD7-8F5358FAB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F8A8A91-DC2F-6FF7-2714-D4368A146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E345BEC-9703-5CFA-2313-10635C94F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8EF6971-CCD7-6ACD-60ED-02FD24B25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5409C82-632D-FE95-604D-BE6756902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69983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FA076D-AED9-7278-CB42-3B82FAEFE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8ABFE2-ACBF-B6D8-EEC9-515582DD0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F551876-F0C7-42C1-5FA8-D9B1D49FF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E7E514C-7F09-9147-9655-13BC694A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BAB9B0-A110-9D0F-EFD8-3751F1DD8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BC991B3-7893-7776-45D4-12082DF84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0065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7045DF-0F29-D768-A049-9F3BCFC1B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F7A3A31-5114-91AB-EAF8-0DBC859B6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47B2F64-BD1D-5336-3491-8ADA5E1EB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DBFBCB2-D938-E92F-8F9C-DED012BF9F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C22A6E4-6908-D84A-C1E0-225E04012E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A3054DB-CD58-2B6C-91BB-5DD09A83E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2F6D815-5828-7669-BA5E-76AD8ACBE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390B93C-70F3-5CF4-7AD7-3341AC140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6989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C9EF87-920F-341B-7509-012D7E7B1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A9C109E-134C-1668-2DE1-D113C9F01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E58C5B8-4441-8C83-4911-51B4D781B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CF87701-BD37-261D-E073-F5A164721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6392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26B8B39-B849-7D24-0364-D273ECB2F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3EEAA58-741C-3D70-F723-F1D7DC716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EF63997-9349-3895-7B53-180D6EDF2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7342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72CFF3-59D7-FC30-EFBD-E268BD403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0C1C2E-6883-34EF-B024-A3D93A5DA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EC5CB50-107A-3A62-C12A-EBB6232A1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4265B9F-57F1-4FAE-B325-A26B02BEB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EBE3DB1-2AEC-A10F-769E-C32FA6D02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8DDF673-50D4-6144-9614-242C03468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5772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085A4F-9F81-1AB1-AF86-9AFF4D5F0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3F1167B-85E8-C9E7-6ACE-88084D91C2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1F1D572-5A44-8322-2B29-8F5250FBB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0E115F6-6799-96AF-09D2-99DB6B0A1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0DBA54-2CE5-6CA5-5149-B56FE305D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291C9E7-EE95-DB2C-F833-647F611F1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3561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83E4BD-D56F-163F-96E2-B2F8237C6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4AF0285-7614-3291-3F2D-D887B1F7B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0209B37-9123-EDCC-3D76-83397C2E0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4A6C56C-1C8A-4141-B905-F3119F353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08DE175-7730-FD97-5E79-DDB79B92D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9275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B2A2963-3DB1-97D1-5D7D-04AA373C98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14BA158-B663-0768-8E9D-6F7AEDE09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99646B-9F62-AEDE-689E-BCFC56649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E8BB-D282-4908-92C1-03DBD25B3B71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5E76704-BF13-0882-8EF8-5949CAF4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E63D86-AED8-EFE1-BDAB-EC19E69AC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100E-34AB-4655-BF96-4659D565C6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652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B91A49-579C-4067-F57A-ADDC6FF7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750975-D264-C98A-7F7D-F3B56F2D8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9DE811A-2F89-F171-8271-8EF3207394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11DA1C-416F-493D-8ECA-D3B4F01BF2A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5DC039A-950F-C1D6-CD0C-878B04D80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BB6E8F1-ADED-530E-13FE-366E44FF4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74C454-EA53-4E51-AB5D-9F9AAE193B6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8347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F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9784AFA-D4BA-8215-3390-6EA0696AC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7AB0D4-EE38-92B5-54DD-1A18A948E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7065C7B-1424-00F3-E5B5-0F7D5B5DF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E1E8E8BB-D282-4908-92C1-03DBD25B3B71}" type="datetimeFigureOut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98E2BB0-3B43-2CBF-8322-783A00AA07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8085B3E-6117-4914-2334-50348AC1A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28A1100E-34AB-4655-BF96-4659D565C6F0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49416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: Pyöristetyt kulmat 9">
            <a:extLst>
              <a:ext uri="{FF2B5EF4-FFF2-40B4-BE49-F238E27FC236}">
                <a16:creationId xmlns:a16="http://schemas.microsoft.com/office/drawing/2014/main" id="{DD021A15-08A6-FF30-7C07-E370BFC6A2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Kuva 4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3B04AFB7-A458-F580-8E03-FC015E761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44" y="2522512"/>
            <a:ext cx="10557912" cy="1812975"/>
          </a:xfrm>
          <a:prstGeom prst="rect">
            <a:avLst/>
          </a:prstGeom>
        </p:spPr>
      </p:pic>
      <p:grpSp>
        <p:nvGrpSpPr>
          <p:cNvPr id="4" name="Ryhmä 3">
            <a:extLst>
              <a:ext uri="{FF2B5EF4-FFF2-40B4-BE49-F238E27FC236}">
                <a16:creationId xmlns:a16="http://schemas.microsoft.com/office/drawing/2014/main" id="{F341074B-BB7D-5098-96D2-C445322A9301}"/>
              </a:ext>
            </a:extLst>
          </p:cNvPr>
          <p:cNvGrpSpPr/>
          <p:nvPr/>
        </p:nvGrpSpPr>
        <p:grpSpPr>
          <a:xfrm>
            <a:off x="645531" y="3838628"/>
            <a:ext cx="10883521" cy="2919622"/>
            <a:chOff x="491435" y="3700071"/>
            <a:chExt cx="10883521" cy="2919622"/>
          </a:xfrm>
        </p:grpSpPr>
        <p:pic>
          <p:nvPicPr>
            <p:cNvPr id="9" name="Kuva 8" descr="Kuva, joka sisältää kohteen luonnos, piirros, taide, Lapsitaide&#10;&#10;Tekoälyllä luotu sisältö voi olla virheellistä.">
              <a:extLst>
                <a:ext uri="{FF2B5EF4-FFF2-40B4-BE49-F238E27FC236}">
                  <a16:creationId xmlns:a16="http://schemas.microsoft.com/office/drawing/2014/main" id="{A8589AEC-8009-3B7E-445A-42047A522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33" b="89971" l="2342" r="94771">
                          <a14:foregroundMark x1="10363" y1="31072" x2="2150" y2="35988"/>
                          <a14:foregroundMark x1="2150" y1="35988" x2="3465" y2="57030"/>
                          <a14:foregroundMark x1="3465" y1="57030" x2="9111" y2="74238"/>
                          <a14:foregroundMark x1="9111" y1="74238" x2="10748" y2="76008"/>
                          <a14:foregroundMark x1="6256" y1="72370" x2="642" y2="49853"/>
                          <a14:foregroundMark x1="1090" y1="48335" x2="5550" y2="33235"/>
                          <a14:foregroundMark x1="5550" y1="33235" x2="7186" y2="33923"/>
                          <a14:foregroundMark x1="2823" y1="61062" x2="2406" y2="36873"/>
                          <a14:foregroundMark x1="2406" y1="36873" x2="3465" y2="35103"/>
                          <a14:foregroundMark x1="89862" y1="11996" x2="94514" y2="28166"/>
                          <a14:foregroundMark x1="94924" y1="33432" x2="93888" y2="49762"/>
                          <a14:foregroundMark x1="95049" y1="31465" x2="94924" y2="33432"/>
                          <a14:foregroundMark x1="95124" y1="30285" x2="95049" y2="31465"/>
                          <a14:foregroundMark x1="4010" y1="90265" x2="17613" y2="92232"/>
                          <a14:foregroundMark x1="17613" y1="92232" x2="25634" y2="87611"/>
                          <a14:foregroundMark x1="25634" y1="87611" x2="42188" y2="91052"/>
                          <a14:foregroundMark x1="42188" y1="91052" x2="58101" y2="88791"/>
                          <a14:foregroundMark x1="58101" y1="88791" x2="78056" y2="91839"/>
                          <a14:foregroundMark x1="78056" y1="91839" x2="88322" y2="88987"/>
                          <a14:foregroundMark x1="88322" y1="88987" x2="94771" y2="75123"/>
                          <a14:foregroundMark x1="94771" y1="75123" x2="86943" y2="42773"/>
                          <a14:backgroundMark x1="417" y1="45231" x2="706" y2="52507"/>
                          <a14:backgroundMark x1="706" y1="48869" x2="1091" y2="52901"/>
                          <a14:backgroundMark x1="95027" y1="27434" x2="95412" y2="34317"/>
                          <a14:backgroundMark x1="93712" y1="52114" x2="94642" y2="46903"/>
                          <a14:backgroundMark x1="95156" y1="33432" x2="95156" y2="33432"/>
                          <a14:backgroundMark x1="95156" y1="31465" x2="95156" y2="31465"/>
                          <a14:backgroundMark x1="95027" y1="31465" x2="95027" y2="31465"/>
                          <a14:backgroundMark x1="95027" y1="32645" x2="95027" y2="32645"/>
                          <a14:backgroundMark x1="95412" y1="34317" x2="95412" y2="31072"/>
                          <a14:backgroundMark x1="93840" y1="50934" x2="94899" y2="45624"/>
                          <a14:backgroundMark x1="93584" y1="51721" x2="94899" y2="46411"/>
                          <a14:backgroundMark x1="94225" y1="49656" x2="94225" y2="49656"/>
                          <a14:backgroundMark x1="94097" y1="49656" x2="94354" y2="48476"/>
                          <a14:backgroundMark x1="94097" y1="50541" x2="95027" y2="4601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2989" y="4638998"/>
              <a:ext cx="6048118" cy="1973352"/>
            </a:xfrm>
            <a:prstGeom prst="rect">
              <a:avLst/>
            </a:prstGeom>
          </p:spPr>
        </p:pic>
        <p:pic>
          <p:nvPicPr>
            <p:cNvPr id="2" name="Kuva 1" descr="Kuva, joka sisältää kohteen luonnos, piirros, Lapsitaide, taide&#10;&#10;Tekoälyllä luotu sisältö voi olla virheellistä.">
              <a:extLst>
                <a:ext uri="{FF2B5EF4-FFF2-40B4-BE49-F238E27FC236}">
                  <a16:creationId xmlns:a16="http://schemas.microsoft.com/office/drawing/2014/main" id="{0262D677-F80B-226F-2831-593014733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59" b="97214" l="5492" r="94222">
                          <a14:foregroundMark x1="49600" y1="44324" x2="49600" y2="44324"/>
                          <a14:foregroundMark x1="21796" y1="37307" x2="12986" y2="49845"/>
                          <a14:foregroundMark x1="12986" y1="49845" x2="20824" y2="53251"/>
                          <a14:foregroundMark x1="26487" y1="30702" x2="36098" y2="38184"/>
                          <a14:foregroundMark x1="36098" y1="38184" x2="36098" y2="50877"/>
                          <a14:foregroundMark x1="36098" y1="50877" x2="28261" y2="74200"/>
                          <a14:foregroundMark x1="28261" y1="74200" x2="28146" y2="74303"/>
                          <a14:foregroundMark x1="9497" y1="62797" x2="3604" y2="49432"/>
                          <a14:foregroundMark x1="3604" y1="49432" x2="8753" y2="37049"/>
                          <a14:foregroundMark x1="8753" y1="37049" x2="17220" y2="29051"/>
                          <a14:foregroundMark x1="17220" y1="29051" x2="19908" y2="30702"/>
                          <a14:foregroundMark x1="5721" y1="39835" x2="5606" y2="53973"/>
                          <a14:foregroundMark x1="5606" y1="53973" x2="8581" y2="58772"/>
                          <a14:foregroundMark x1="50057" y1="62797" x2="54348" y2="76006"/>
                          <a14:foregroundMark x1="65389" y1="71104" x2="68707" y2="59185"/>
                          <a14:foregroundMark x1="68707" y1="59185" x2="69165" y2="58566"/>
                          <a14:foregroundMark x1="8066" y1="80908" x2="9096" y2="93963"/>
                          <a14:foregroundMark x1="9096" y1="93963" x2="46257" y2="96083"/>
                          <a14:foregroundMark x1="65297" y1="96161" x2="75057" y2="87358"/>
                          <a14:foregroundMark x1="75057" y1="87358" x2="75572" y2="82198"/>
                          <a14:foregroundMark x1="81465" y1="97265" x2="86670" y2="97265"/>
                          <a14:foregroundMark x1="93249" y1="60475" x2="93936" y2="54076"/>
                          <a14:foregroundMark x1="93707" y1="41538" x2="94222" y2="48762"/>
                          <a14:backgroundMark x1="61156" y1="96698" x2="61156" y2="96698"/>
                          <a14:backgroundMark x1="64931" y1="97317" x2="54805" y2="97781"/>
                          <a14:backgroundMark x1="65160" y1="96904" x2="51259" y2="96698"/>
                          <a14:backgroundMark x1="64931" y1="96904" x2="64931" y2="96904"/>
                          <a14:backgroundMark x1="65675" y1="96698" x2="64703" y2="96698"/>
                          <a14:backgroundMark x1="45824" y1="96698" x2="51716" y2="96698"/>
                          <a14:backgroundMark x1="65160" y1="96698" x2="65160" y2="9669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435" y="3700071"/>
              <a:ext cx="2633384" cy="2919622"/>
            </a:xfrm>
            <a:prstGeom prst="rect">
              <a:avLst/>
            </a:prstGeom>
          </p:spPr>
        </p:pic>
        <p:pic>
          <p:nvPicPr>
            <p:cNvPr id="3" name="Kuva 2" descr="Kuva, joka sisältää kohteen piirros, clipart, Animoidut lastenohjelmat, kuvitus&#10;&#10;Tekoälyllä luotu sisältö voi olla virheellistä.">
              <a:extLst>
                <a:ext uri="{FF2B5EF4-FFF2-40B4-BE49-F238E27FC236}">
                  <a16:creationId xmlns:a16="http://schemas.microsoft.com/office/drawing/2014/main" id="{29A0ED70-8BB6-494F-B607-AF2484BC4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730" b="95753" l="2032" r="94023">
                          <a14:foregroundMark x1="34788" y1="57239" x2="34788" y2="57239"/>
                          <a14:foregroundMark x1="10640" y1="33012" x2="3766" y2="50097"/>
                          <a14:foregroundMark x1="3766" y1="50097" x2="7173" y2="75290"/>
                          <a14:foregroundMark x1="7173" y1="75290" x2="14585" y2="91120"/>
                          <a14:foregroundMark x1="10400" y1="95463" x2="27063" y2="97487"/>
                          <a14:foregroundMark x1="39849" y1="96553" x2="78661" y2="89189"/>
                          <a14:foregroundMark x1="78661" y1="89189" x2="95816" y2="66023"/>
                          <a14:foregroundMark x1="95816" y1="66023" x2="91273" y2="17857"/>
                          <a14:foregroundMark x1="91273" y1="17857" x2="90974" y2="17085"/>
                          <a14:foregroundMark x1="88524" y1="19884" x2="83622" y2="61197"/>
                          <a14:foregroundMark x1="94441" y1="63610" x2="96533" y2="38803"/>
                          <a14:foregroundMark x1="96533" y1="38803" x2="94202" y2="16699"/>
                          <a14:foregroundMark x1="94202" y1="16699" x2="93485" y2="15058"/>
                          <a14:foregroundMark x1="86790" y1="23456" x2="72684" y2="29054"/>
                          <a14:foregroundMark x1="72684" y1="29054" x2="70233" y2="53378"/>
                          <a14:foregroundMark x1="70233" y1="53378" x2="74238" y2="77413"/>
                          <a14:foregroundMark x1="74238" y1="77413" x2="76928" y2="80792"/>
                          <a14:foregroundMark x1="42439" y1="95849" x2="20502" y2="94305"/>
                          <a14:foregroundMark x1="30365" y1="40154" x2="29647" y2="28958"/>
                          <a14:foregroundMark x1="30604" y1="26255" x2="30604" y2="26255"/>
                          <a14:foregroundMark x1="39988" y1="19884" x2="44770" y2="49131"/>
                          <a14:foregroundMark x1="44770" y1="49131" x2="45427" y2="50483"/>
                          <a14:foregroundMark x1="61925" y1="21815" x2="54991" y2="47683"/>
                          <a14:foregroundMark x1="44889" y1="20270" x2="35266" y2="26255"/>
                          <a14:foregroundMark x1="37238" y1="27799" x2="34549" y2="52317"/>
                          <a14:foregroundMark x1="34549" y1="52317" x2="47938" y2="54344"/>
                          <a14:foregroundMark x1="47938" y1="54344" x2="48117" y2="54440"/>
                          <a14:foregroundMark x1="57203" y1="57239" x2="57203" y2="57239"/>
                          <a14:foregroundMark x1="18530" y1="15058" x2="21219" y2="4730"/>
                          <a14:foregroundMark x1="2032" y1="73552" x2="4244" y2="47683"/>
                          <a14:foregroundMark x1="41961" y1="50097" x2="41961" y2="50097"/>
                          <a14:foregroundMark x1="43455" y1="49324" x2="38494" y2="48552"/>
                          <a14:foregroundMark x1="26181" y1="59266" x2="28153" y2="63224"/>
                          <a14:foregroundMark x1="56246" y1="58108" x2="59952" y2="58880"/>
                          <a14:foregroundMark x1="54991" y1="37741" x2="52779" y2="15830"/>
                          <a14:foregroundMark x1="37238" y1="46525" x2="37238" y2="46525"/>
                          <a14:foregroundMark x1="38255" y1="45753" x2="35266" y2="49324"/>
                          <a14:foregroundMark x1="18530" y1="62452" x2="27914" y2="19015"/>
                          <a14:foregroundMark x1="18290" y1="60425" x2="19785" y2="49324"/>
                          <a14:backgroundMark x1="40227" y1="97490" x2="27376" y2="98263"/>
                          <a14:backgroundMark x1="10161" y1="99807" x2="17573" y2="9942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2527" y="4622373"/>
              <a:ext cx="3152429" cy="19521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5847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7EA875AB-5E24-11EB-70EA-8229BB9835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24984D1-7EBD-F2A0-EAEE-4903E11A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Reitti alkaa maitotiloilta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3A6741-C4D5-647E-F33D-AE3441B15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45404" cy="4351338"/>
          </a:xfrm>
        </p:spPr>
        <p:txBody>
          <a:bodyPr>
            <a:normAutofit fontScale="62500" lnSpcReduction="20000"/>
          </a:bodyPr>
          <a:lstStyle/>
          <a:p>
            <a:r>
              <a:rPr lang="fi-FI" dirty="0"/>
              <a:t>Lehmä alkaa tuottaa </a:t>
            </a:r>
            <a:r>
              <a:rPr lang="fi-FI"/>
              <a:t>maitoa synnytettyään  </a:t>
            </a:r>
            <a:r>
              <a:rPr lang="fi-FI" dirty="0"/>
              <a:t>vasikan. </a:t>
            </a:r>
          </a:p>
          <a:p>
            <a:r>
              <a:rPr lang="fi-FI" dirty="0"/>
              <a:t>Se tuottaa maitoa hieman alle vuoden, minkä jälkeen lehmä menee umpeen.</a:t>
            </a:r>
          </a:p>
          <a:p>
            <a:r>
              <a:rPr lang="fi-FI" dirty="0"/>
              <a:t>Yksi lehmä voi tuottaa jopa 30–50 litraa maitoa päivässä</a:t>
            </a:r>
          </a:p>
          <a:p>
            <a:r>
              <a:rPr lang="fi-FI" dirty="0"/>
              <a:t>Suurin osa eli yli kolmeneljäsosaa lehmistä elää pihattonavetoissa, joissa ne voivat liikkua vapaasti. Parsinavetassa lehmät ovat omilla paikoillaan, mutta pääsevät kesällä ulos laiduntamaan.</a:t>
            </a:r>
          </a:p>
          <a:p>
            <a:r>
              <a:rPr lang="fi-FI" dirty="0"/>
              <a:t>Laidunnus edistää luonnon monimuotoisuutta. Erityisesti vanhat niityt ja metsälaitumet, pysyvät elossa vain laidunnuksen ansiosta.</a:t>
            </a:r>
          </a:p>
          <a:p>
            <a:r>
              <a:rPr lang="fi-FI" dirty="0"/>
              <a:t>Lehmän ruokavalio vaikuttaa maidon määrään ja laatuun. Päivässä lehmä syö noin 40 kiloa nurmirehua sekä lisäksi viljaa, öljy- tai palkokasveja. Vettä se juo jopa 100 litraa vuorokaudessa.</a:t>
            </a:r>
          </a:p>
        </p:txBody>
      </p:sp>
      <p:pic>
        <p:nvPicPr>
          <p:cNvPr id="4" name="Kuva 3" descr="Kuva, joka sisältää kohteen luonnos, piirros, Lapsitaide, taide&#10;&#10;Tekoälyllä luotu sisältö voi olla virheellistä.">
            <a:extLst>
              <a:ext uri="{FF2B5EF4-FFF2-40B4-BE49-F238E27FC236}">
                <a16:creationId xmlns:a16="http://schemas.microsoft.com/office/drawing/2014/main" id="{B9ADFA1C-1579-B9CC-A550-5521C1DEA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9" b="97214" l="5492" r="94222">
                        <a14:foregroundMark x1="49600" y1="44324" x2="49600" y2="44324"/>
                        <a14:foregroundMark x1="21796" y1="37307" x2="12986" y2="49845"/>
                        <a14:foregroundMark x1="12986" y1="49845" x2="20824" y2="53251"/>
                        <a14:foregroundMark x1="26487" y1="30702" x2="36098" y2="38184"/>
                        <a14:foregroundMark x1="36098" y1="38184" x2="36098" y2="50877"/>
                        <a14:foregroundMark x1="36098" y1="50877" x2="28261" y2="74200"/>
                        <a14:foregroundMark x1="28261" y1="74200" x2="28146" y2="74303"/>
                        <a14:foregroundMark x1="9497" y1="62797" x2="3604" y2="49432"/>
                        <a14:foregroundMark x1="3604" y1="49432" x2="8753" y2="37049"/>
                        <a14:foregroundMark x1="8753" y1="37049" x2="17220" y2="29051"/>
                        <a14:foregroundMark x1="17220" y1="29051" x2="19908" y2="30702"/>
                        <a14:foregroundMark x1="5721" y1="39835" x2="5606" y2="53973"/>
                        <a14:foregroundMark x1="5606" y1="53973" x2="8581" y2="58772"/>
                        <a14:foregroundMark x1="50057" y1="62797" x2="54348" y2="76006"/>
                        <a14:foregroundMark x1="65389" y1="71104" x2="68707" y2="59185"/>
                        <a14:foregroundMark x1="68707" y1="59185" x2="69165" y2="58566"/>
                        <a14:foregroundMark x1="8066" y1="80908" x2="9096" y2="93963"/>
                        <a14:foregroundMark x1="9096" y1="93963" x2="46257" y2="96083"/>
                        <a14:foregroundMark x1="65297" y1="96161" x2="75057" y2="87358"/>
                        <a14:foregroundMark x1="75057" y1="87358" x2="75572" y2="82198"/>
                        <a14:foregroundMark x1="81465" y1="97265" x2="86670" y2="97265"/>
                        <a14:foregroundMark x1="93249" y1="60475" x2="93936" y2="54076"/>
                        <a14:foregroundMark x1="93707" y1="41538" x2="94222" y2="48762"/>
                        <a14:backgroundMark x1="61156" y1="96698" x2="61156" y2="96698"/>
                        <a14:backgroundMark x1="64931" y1="97317" x2="54805" y2="97781"/>
                        <a14:backgroundMark x1="65160" y1="96904" x2="51259" y2="96698"/>
                        <a14:backgroundMark x1="64931" y1="96904" x2="64931" y2="96904"/>
                        <a14:backgroundMark x1="65675" y1="96698" x2="64703" y2="96698"/>
                        <a14:backgroundMark x1="45824" y1="96698" x2="51716" y2="96698"/>
                        <a14:backgroundMark x1="65160" y1="96698" x2="65160" y2="966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795" y="2154355"/>
            <a:ext cx="3995928" cy="4430268"/>
          </a:xfrm>
          <a:prstGeom prst="rect">
            <a:avLst/>
          </a:prstGeom>
        </p:spPr>
      </p:pic>
      <p:sp>
        <p:nvSpPr>
          <p:cNvPr id="6" name="Puhekupla: Soikea 5">
            <a:extLst>
              <a:ext uri="{FF2B5EF4-FFF2-40B4-BE49-F238E27FC236}">
                <a16:creationId xmlns:a16="http://schemas.microsoft.com/office/drawing/2014/main" id="{506D85F5-EC56-3731-9BEF-3C01F8BE60A8}"/>
              </a:ext>
            </a:extLst>
          </p:cNvPr>
          <p:cNvSpPr/>
          <p:nvPr/>
        </p:nvSpPr>
        <p:spPr>
          <a:xfrm>
            <a:off x="6363092" y="681037"/>
            <a:ext cx="2948435" cy="1944990"/>
          </a:xfrm>
          <a:prstGeom prst="wedgeEllipseCallout">
            <a:avLst>
              <a:gd name="adj1" fmla="val 34988"/>
              <a:gd name="adj2" fmla="val 50628"/>
            </a:avLst>
          </a:prstGeom>
          <a:solidFill>
            <a:srgbClr val="1177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Yli puolet suomalaisesta maidosta lypsää lypsyrobotti, jolla lehmä käy lypsyllä omatoimisesti. </a:t>
            </a:r>
          </a:p>
        </p:txBody>
      </p:sp>
      <p:pic>
        <p:nvPicPr>
          <p:cNvPr id="8" name="Kuva 7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F8477198-AAC7-03FF-72A3-18C1DB7EA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145" y="6568947"/>
            <a:ext cx="1683307" cy="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49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AB8E1FC8-A3C2-314B-1891-40674CC046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77DA6B7-B212-FBF9-DFDB-4FA64E0D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Tilalta maitoautolla meijeriin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8C974E-9D0E-679C-DCC6-66C441708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956" y="1794469"/>
            <a:ext cx="6693817" cy="3418554"/>
          </a:xfrm>
        </p:spPr>
        <p:txBody>
          <a:bodyPr>
            <a:normAutofit fontScale="70000" lnSpcReduction="20000"/>
          </a:bodyPr>
          <a:lstStyle/>
          <a:p>
            <a:r>
              <a:rPr lang="fi-FI" dirty="0"/>
              <a:t>Lypsyn jälkeen maito ohjataan tankkiin jossa se jäähdytetään nopeasti alle kuuteen asteeseen. </a:t>
            </a:r>
          </a:p>
          <a:p>
            <a:r>
              <a:rPr lang="fi-FI" dirty="0"/>
              <a:t>Tiloilla seurataan maidon laatua, lämpötilaa sekä esimerkiksi lehmäkohtaisesti tuotettua maitomäärää.</a:t>
            </a:r>
          </a:p>
          <a:p>
            <a:r>
              <a:rPr lang="fi-FI" dirty="0"/>
              <a:t>Hygienia on äärimmäisen tärkeää koko maidon reitin ajan.</a:t>
            </a:r>
          </a:p>
          <a:p>
            <a:r>
              <a:rPr lang="fi-FI" dirty="0"/>
              <a:t>Maitoauto hakee maidon tiloilta joka toinen päivä. </a:t>
            </a:r>
          </a:p>
          <a:p>
            <a:r>
              <a:rPr lang="fi-FI" dirty="0"/>
              <a:t>Kuljettaja mittaa lämpötilan ja ottaa näytteet jokaiselta tilalta.</a:t>
            </a:r>
          </a:p>
          <a:p>
            <a:r>
              <a:rPr lang="fi-FI" dirty="0"/>
              <a:t>Maitoautot ovat pitkälle automatisoituja, jotta maidon laatu säilyy hyvänä meijeriin asti.</a:t>
            </a:r>
            <a:br>
              <a:rPr lang="fi-FI" dirty="0"/>
            </a:br>
            <a:endParaRPr lang="fi-FI" dirty="0"/>
          </a:p>
        </p:txBody>
      </p:sp>
      <p:pic>
        <p:nvPicPr>
          <p:cNvPr id="4" name="Kuva 3" descr="Kuva, joka sisältää kohteen luonnos, piirros, taide, Lapsitaide&#10;&#10;Tekoälyllä luotu sisältö voi olla virheellistä.">
            <a:extLst>
              <a:ext uri="{FF2B5EF4-FFF2-40B4-BE49-F238E27FC236}">
                <a16:creationId xmlns:a16="http://schemas.microsoft.com/office/drawing/2014/main" id="{702331CB-D989-186C-E4C9-132A6B43D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33" b="89971" l="2342" r="94771">
                        <a14:foregroundMark x1="10363" y1="31072" x2="2150" y2="35988"/>
                        <a14:foregroundMark x1="2150" y1="35988" x2="3465" y2="57030"/>
                        <a14:foregroundMark x1="3465" y1="57030" x2="9111" y2="74238"/>
                        <a14:foregroundMark x1="9111" y1="74238" x2="10748" y2="76008"/>
                        <a14:foregroundMark x1="6256" y1="72370" x2="642" y2="49853"/>
                        <a14:foregroundMark x1="1090" y1="48335" x2="5550" y2="33235"/>
                        <a14:foregroundMark x1="5550" y1="33235" x2="7186" y2="33923"/>
                        <a14:foregroundMark x1="2823" y1="61062" x2="2406" y2="36873"/>
                        <a14:foregroundMark x1="2406" y1="36873" x2="3465" y2="35103"/>
                        <a14:foregroundMark x1="89862" y1="11996" x2="94514" y2="28166"/>
                        <a14:foregroundMark x1="94924" y1="33432" x2="93888" y2="49762"/>
                        <a14:foregroundMark x1="95049" y1="31465" x2="94924" y2="33432"/>
                        <a14:foregroundMark x1="95124" y1="30285" x2="95049" y2="31465"/>
                        <a14:foregroundMark x1="4010" y1="90265" x2="17613" y2="92232"/>
                        <a14:foregroundMark x1="17613" y1="92232" x2="25634" y2="87611"/>
                        <a14:foregroundMark x1="25634" y1="87611" x2="42188" y2="91052"/>
                        <a14:foregroundMark x1="42188" y1="91052" x2="58101" y2="88791"/>
                        <a14:foregroundMark x1="58101" y1="88791" x2="78056" y2="91839"/>
                        <a14:foregroundMark x1="78056" y1="91839" x2="88322" y2="88987"/>
                        <a14:foregroundMark x1="88322" y1="88987" x2="94771" y2="75123"/>
                        <a14:foregroundMark x1="94771" y1="75123" x2="86943" y2="42773"/>
                        <a14:backgroundMark x1="417" y1="45231" x2="706" y2="52507"/>
                        <a14:backgroundMark x1="706" y1="48869" x2="1091" y2="52901"/>
                        <a14:backgroundMark x1="95027" y1="27434" x2="95412" y2="34317"/>
                        <a14:backgroundMark x1="93712" y1="52114" x2="94642" y2="46903"/>
                        <a14:backgroundMark x1="95156" y1="33432" x2="95156" y2="33432"/>
                        <a14:backgroundMark x1="95156" y1="31465" x2="95156" y2="31465"/>
                        <a14:backgroundMark x1="95027" y1="31465" x2="95027" y2="31465"/>
                        <a14:backgroundMark x1="95027" y1="32645" x2="95027" y2="32645"/>
                        <a14:backgroundMark x1="95412" y1="34317" x2="95412" y2="31072"/>
                        <a14:backgroundMark x1="93840" y1="50934" x2="94899" y2="45624"/>
                        <a14:backgroundMark x1="93584" y1="51721" x2="94899" y2="46411"/>
                        <a14:backgroundMark x1="94225" y1="49656" x2="94225" y2="49656"/>
                        <a14:backgroundMark x1="94097" y1="49656" x2="94354" y2="48476"/>
                        <a14:backgroundMark x1="94097" y1="50541" x2="95027" y2="460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538" y="4420328"/>
            <a:ext cx="7125462" cy="2324862"/>
          </a:xfrm>
          <a:prstGeom prst="rect">
            <a:avLst/>
          </a:prstGeom>
        </p:spPr>
      </p:pic>
      <p:pic>
        <p:nvPicPr>
          <p:cNvPr id="7" name="Kuva 6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B96C0DCF-1A1D-9158-20CE-DF9FA284E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145" y="6568947"/>
            <a:ext cx="1683307" cy="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8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F4818DBE-ABC5-EDFD-3AB2-EE99FF9FCC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CF2C29A-4E94-ECA9-7212-955B6B125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Meijerissä maito käsitellään ja jalostetaan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595CA5-CA26-2AA9-828E-E65C9652F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64398" cy="4351338"/>
          </a:xfrm>
        </p:spPr>
        <p:txBody>
          <a:bodyPr>
            <a:normAutofit fontScale="70000" lnSpcReduction="20000"/>
          </a:bodyPr>
          <a:lstStyle/>
          <a:p>
            <a:r>
              <a:rPr lang="fi-FI" dirty="0"/>
              <a:t>Meijerissä maito analysoidaan, punnitaan ja jäähdytetään 2–4 asteeseen. </a:t>
            </a:r>
          </a:p>
          <a:p>
            <a:r>
              <a:rPr lang="fi-FI" dirty="0"/>
              <a:t>Ensin maito </a:t>
            </a:r>
            <a:r>
              <a:rPr lang="fi-FI" b="1" dirty="0"/>
              <a:t>separoidaan</a:t>
            </a:r>
            <a:r>
              <a:rPr lang="fi-FI" dirty="0"/>
              <a:t> eli jaetaan rasvaan ja rasvattomaan osaan. Sen jälkeen se </a:t>
            </a:r>
            <a:r>
              <a:rPr lang="fi-FI" b="1" dirty="0"/>
              <a:t>homogenoidaan</a:t>
            </a:r>
            <a:r>
              <a:rPr lang="fi-FI" dirty="0"/>
              <a:t>, jotta rasva ei nouse pinnalle. </a:t>
            </a:r>
          </a:p>
          <a:p>
            <a:r>
              <a:rPr lang="fi-FI" b="1" dirty="0"/>
              <a:t>Pastöroinnissa</a:t>
            </a:r>
            <a:r>
              <a:rPr lang="fi-FI" dirty="0"/>
              <a:t> maito kuumennetaan vähintään 73 asteeseen 15 sekunnin ajaksi. Näin tuhoutuvat mahdolliset haitalliset bakteerit eli taudinaiheuttajat. </a:t>
            </a:r>
          </a:p>
          <a:p>
            <a:r>
              <a:rPr lang="fi-FI" dirty="0"/>
              <a:t>Laktoositon maitojuoma valmistetaan lisäämällä siihen laktoosia pilkkovaa entsyymiä.</a:t>
            </a:r>
          </a:p>
          <a:p>
            <a:r>
              <a:rPr lang="fi-FI" dirty="0"/>
              <a:t>UHT-maito kuumennetaan 135 asteeseen, jotta se säilyy huoneenlämmössä.</a:t>
            </a:r>
          </a:p>
          <a:p>
            <a:r>
              <a:rPr lang="fi-FI" dirty="0"/>
              <a:t>Hapanmaitotuotteet valmistetaan lisäämällä maitoon hapatetta.</a:t>
            </a:r>
          </a:p>
          <a:p>
            <a:r>
              <a:rPr lang="fi-FI" dirty="0"/>
              <a:t>Osa maidosta jatkojalostetaan esimerkiksi jogurtiksi, juustoksi, piimäksi, kermaksi tai jäätelöksi.</a:t>
            </a:r>
          </a:p>
        </p:txBody>
      </p:sp>
      <p:pic>
        <p:nvPicPr>
          <p:cNvPr id="4" name="Kuva 3" descr="Kuva, joka sisältää kohteen teksti, mittari, lämpömittari, mittatikku&#10;&#10;Tekoälyllä luotu sisältö voi olla virheellistä.">
            <a:extLst>
              <a:ext uri="{FF2B5EF4-FFF2-40B4-BE49-F238E27FC236}">
                <a16:creationId xmlns:a16="http://schemas.microsoft.com/office/drawing/2014/main" id="{56E4AF69-8D81-C0F8-9782-B8D017028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15" b="94994" l="4221" r="89286">
                        <a14:foregroundMark x1="15260" y1="90472" x2="71429" y2="81106"/>
                        <a14:foregroundMark x1="71429" y1="81106" x2="55844" y2="69560"/>
                        <a14:foregroundMark x1="55844" y1="69560" x2="81169" y2="10739"/>
                        <a14:foregroundMark x1="86364" y1="11183" x2="35065" y2="1655"/>
                        <a14:foregroundMark x1="35065" y1="1655" x2="11688" y2="45256"/>
                        <a14:foregroundMark x1="11688" y1="91603" x2="70130" y2="91361"/>
                        <a14:foregroundMark x1="71753" y1="91361" x2="4545" y2="91159"/>
                        <a14:foregroundMark x1="11688" y1="92047" x2="71753" y2="88413"/>
                        <a14:foregroundMark x1="26299" y1="93419" x2="26299" y2="93419"/>
                        <a14:foregroundMark x1="37338" y1="94994" x2="37338" y2="94994"/>
                        <a14:foregroundMark x1="77273" y1="43197" x2="77273" y2="43197"/>
                        <a14:foregroundMark x1="77273" y1="41865" x2="77273" y2="42753"/>
                        <a14:foregroundMark x1="79221" y1="31167" x2="77273" y2="39806"/>
                        <a14:foregroundMark x1="81090" y1="43226" x2="81169" y2="42753"/>
                        <a14:foregroundMark x1="77273" y1="66169" x2="80782" y2="45079"/>
                        <a14:foregroundMark x1="73701" y1="66169" x2="73701" y2="84094"/>
                        <a14:foregroundMark x1="85801" y1="36617" x2="86039" y2="36859"/>
                        <a14:foregroundMark x1="85602" y1="36415" x2="85801" y2="36617"/>
                        <a14:foregroundMark x1="85457" y1="36267" x2="85602" y2="36415"/>
                        <a14:foregroundMark x1="84015" y1="34800" x2="84550" y2="35344"/>
                        <a14:foregroundMark x1="64610" y1="15059" x2="84015" y2="34800"/>
                        <a14:foregroundMark x1="79361" y1="34800" x2="53571" y2="26847"/>
                        <a14:foregroundMark x1="81459" y1="35447" x2="79361" y2="34800"/>
                        <a14:foregroundMark x1="84599" y1="36415" x2="84249" y2="36307"/>
                        <a14:foregroundMark x1="85254" y1="36617" x2="84599" y2="36415"/>
                        <a14:foregroundMark x1="86039" y1="36859" x2="85254" y2="36617"/>
                        <a14:backgroundMark x1="95779" y1="42996" x2="95779" y2="48446"/>
                        <a14:backgroundMark x1="86364" y1="35285" x2="88312" y2="36173"/>
                        <a14:backgroundMark x1="84740" y1="36859" x2="84740" y2="36859"/>
                        <a14:backgroundMark x1="84740" y1="36173" x2="84740" y2="36173"/>
                        <a14:backgroundMark x1="84740" y1="35486" x2="84740" y2="35486"/>
                        <a14:backgroundMark x1="84740" y1="34800" x2="84740" y2="34800"/>
                        <a14:backgroundMark x1="86364" y1="36617" x2="86364" y2="36617"/>
                        <a14:backgroundMark x1="86364" y1="36415" x2="86364" y2="36415"/>
                        <a14:backgroundMark x1="86364" y1="37303" x2="86364" y2="37303"/>
                        <a14:backgroundMark x1="82792" y1="43197" x2="84740" y2="45014"/>
                        <a14:backgroundMark x1="86364" y1="37990" x2="86364" y2="33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785" y="1288370"/>
            <a:ext cx="618160" cy="4965545"/>
          </a:xfrm>
          <a:prstGeom prst="rect">
            <a:avLst/>
          </a:prstGeom>
        </p:spPr>
      </p:pic>
      <p:pic>
        <p:nvPicPr>
          <p:cNvPr id="7" name="Kuva 6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0067CC3B-73C7-008C-C136-111155311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145" y="6568947"/>
            <a:ext cx="1683307" cy="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62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815FFFF0-4D5C-810E-5708-13E5227397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9B5B97C-5BCC-7B4B-2331-3FF305EEB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Maito on tuttu ruokajuoma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86161B3-51F8-BF23-702F-0613047FE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78658" cy="4351338"/>
          </a:xfrm>
        </p:spPr>
        <p:txBody>
          <a:bodyPr>
            <a:normAutofit/>
          </a:bodyPr>
          <a:lstStyle/>
          <a:p>
            <a:r>
              <a:rPr lang="fi-FI" dirty="0"/>
              <a:t>Valmiit maitotuotteet kuljetetaan pääosin suoraan kauppoihin, ravintoloihin tai ruokapalveluihin. </a:t>
            </a:r>
          </a:p>
          <a:p>
            <a:r>
              <a:rPr lang="fi-FI" dirty="0"/>
              <a:t>Kylmäketjun on pysyttävä katkeamattomana. </a:t>
            </a:r>
          </a:p>
          <a:p>
            <a:r>
              <a:rPr lang="fi-FI" dirty="0"/>
              <a:t>Kauppojen kylmäkaappien ja tilojen lämpötilan seuranta kuuluu lakisääteiseen omavalvontaan.</a:t>
            </a:r>
            <a:br>
              <a:rPr lang="fi-FI" dirty="0"/>
            </a:br>
            <a:endParaRPr lang="fi-FI" dirty="0"/>
          </a:p>
        </p:txBody>
      </p:sp>
      <p:pic>
        <p:nvPicPr>
          <p:cNvPr id="5" name="Kuva 4" descr="Kuva, joka sisältää kohteen piirros, clipart, Animoidut lastenohjelmat, kuvitus&#10;&#10;Tekoälyllä luotu sisältö voi olla virheellistä.">
            <a:extLst>
              <a:ext uri="{FF2B5EF4-FFF2-40B4-BE49-F238E27FC236}">
                <a16:creationId xmlns:a16="http://schemas.microsoft.com/office/drawing/2014/main" id="{37CE2E20-8D57-E0DF-0210-44CB61AD7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30" b="95753" l="2032" r="94023">
                        <a14:foregroundMark x1="34788" y1="57239" x2="34788" y2="57239"/>
                        <a14:foregroundMark x1="10640" y1="33012" x2="3766" y2="50097"/>
                        <a14:foregroundMark x1="3766" y1="50097" x2="7173" y2="75290"/>
                        <a14:foregroundMark x1="7173" y1="75290" x2="14585" y2="91120"/>
                        <a14:foregroundMark x1="10400" y1="95463" x2="27063" y2="97487"/>
                        <a14:foregroundMark x1="39849" y1="96553" x2="78661" y2="89189"/>
                        <a14:foregroundMark x1="78661" y1="89189" x2="95816" y2="66023"/>
                        <a14:foregroundMark x1="95816" y1="66023" x2="91273" y2="17857"/>
                        <a14:foregroundMark x1="91273" y1="17857" x2="90974" y2="17085"/>
                        <a14:foregroundMark x1="88524" y1="19884" x2="83622" y2="61197"/>
                        <a14:foregroundMark x1="94441" y1="63610" x2="96533" y2="38803"/>
                        <a14:foregroundMark x1="96533" y1="38803" x2="94202" y2="16699"/>
                        <a14:foregroundMark x1="94202" y1="16699" x2="93485" y2="15058"/>
                        <a14:foregroundMark x1="86790" y1="23456" x2="72684" y2="29054"/>
                        <a14:foregroundMark x1="72684" y1="29054" x2="70233" y2="53378"/>
                        <a14:foregroundMark x1="70233" y1="53378" x2="74238" y2="77413"/>
                        <a14:foregroundMark x1="74238" y1="77413" x2="76928" y2="80792"/>
                        <a14:foregroundMark x1="42439" y1="95849" x2="20502" y2="94305"/>
                        <a14:foregroundMark x1="30365" y1="40154" x2="29647" y2="28958"/>
                        <a14:foregroundMark x1="30604" y1="26255" x2="30604" y2="26255"/>
                        <a14:foregroundMark x1="39988" y1="19884" x2="44770" y2="49131"/>
                        <a14:foregroundMark x1="44770" y1="49131" x2="45427" y2="50483"/>
                        <a14:foregroundMark x1="61925" y1="21815" x2="54991" y2="47683"/>
                        <a14:foregroundMark x1="44889" y1="20270" x2="35266" y2="26255"/>
                        <a14:foregroundMark x1="37238" y1="27799" x2="34549" y2="52317"/>
                        <a14:foregroundMark x1="34549" y1="52317" x2="47938" y2="54344"/>
                        <a14:foregroundMark x1="47938" y1="54344" x2="48117" y2="54440"/>
                        <a14:foregroundMark x1="57203" y1="57239" x2="57203" y2="57239"/>
                        <a14:foregroundMark x1="18530" y1="15058" x2="21219" y2="4730"/>
                        <a14:foregroundMark x1="2032" y1="73552" x2="4244" y2="47683"/>
                        <a14:foregroundMark x1="41961" y1="50097" x2="41961" y2="50097"/>
                        <a14:foregroundMark x1="43455" y1="49324" x2="38494" y2="48552"/>
                        <a14:foregroundMark x1="26181" y1="59266" x2="28153" y2="63224"/>
                        <a14:foregroundMark x1="56246" y1="58108" x2="59952" y2="58880"/>
                        <a14:foregroundMark x1="54991" y1="37741" x2="52779" y2="15830"/>
                        <a14:foregroundMark x1="37238" y1="46525" x2="37238" y2="46525"/>
                        <a14:foregroundMark x1="38255" y1="45753" x2="35266" y2="49324"/>
                        <a14:foregroundMark x1="18530" y1="62452" x2="27914" y2="19015"/>
                        <a14:foregroundMark x1="18290" y1="60425" x2="19785" y2="49324"/>
                        <a14:backgroundMark x1="40227" y1="97490" x2="27376" y2="98263"/>
                        <a14:backgroundMark x1="10161" y1="99807" x2="17573" y2="99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188" y="3560594"/>
            <a:ext cx="4576882" cy="2834220"/>
          </a:xfrm>
          <a:prstGeom prst="rect">
            <a:avLst/>
          </a:prstGeom>
        </p:spPr>
      </p:pic>
      <p:sp>
        <p:nvSpPr>
          <p:cNvPr id="8" name="Puhekupla: Soikea 7">
            <a:extLst>
              <a:ext uri="{FF2B5EF4-FFF2-40B4-BE49-F238E27FC236}">
                <a16:creationId xmlns:a16="http://schemas.microsoft.com/office/drawing/2014/main" id="{AE2BA573-998E-71B1-ED2E-D88511D5A253}"/>
              </a:ext>
            </a:extLst>
          </p:cNvPr>
          <p:cNvSpPr/>
          <p:nvPr/>
        </p:nvSpPr>
        <p:spPr>
          <a:xfrm>
            <a:off x="8219926" y="1036949"/>
            <a:ext cx="2686640" cy="1932495"/>
          </a:xfrm>
          <a:prstGeom prst="wedgeEllipseCallout">
            <a:avLst>
              <a:gd name="adj1" fmla="val -38026"/>
              <a:gd name="adj2" fmla="val 54695"/>
            </a:avLst>
          </a:prstGeom>
          <a:solidFill>
            <a:srgbClr val="1177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/>
              <a:t>Kouluissa, päiväkodeissa ja ruokaloissa maito ja piimä ovat tuttuja ruokajuomia.</a:t>
            </a:r>
          </a:p>
        </p:txBody>
      </p:sp>
      <p:pic>
        <p:nvPicPr>
          <p:cNvPr id="7" name="Kuva 6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818DFE94-C5B0-24D8-0E29-A79F65E5D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145" y="6568947"/>
            <a:ext cx="1683307" cy="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72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095EE987-CDBF-2C47-51D9-1FC30EDCC2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AD56875-162F-DF28-2D49-A5C7E9945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Maidon ravitsemus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B316896-7EF2-F857-C196-27BF03617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10" y="1690688"/>
            <a:ext cx="6297105" cy="4675694"/>
          </a:xfrm>
        </p:spPr>
        <p:txBody>
          <a:bodyPr>
            <a:normAutofit fontScale="92500" lnSpcReduction="10000"/>
          </a:bodyPr>
          <a:lstStyle/>
          <a:p>
            <a:r>
              <a:rPr lang="fi-FI" sz="2600" dirty="0"/>
              <a:t>Maitotuotteista saadaan </a:t>
            </a:r>
          </a:p>
          <a:p>
            <a:pPr lvl="1"/>
            <a:r>
              <a:rPr lang="fi-FI" sz="2600" dirty="0"/>
              <a:t>kalsiumia </a:t>
            </a:r>
          </a:p>
          <a:p>
            <a:pPr lvl="1"/>
            <a:r>
              <a:rPr lang="fi-FI" sz="2600" dirty="0"/>
              <a:t>Proteiinia</a:t>
            </a:r>
          </a:p>
          <a:p>
            <a:pPr lvl="1"/>
            <a:r>
              <a:rPr lang="fi-FI" sz="2600" dirty="0"/>
              <a:t>B-vitamiineja </a:t>
            </a:r>
          </a:p>
          <a:p>
            <a:pPr lvl="1"/>
            <a:r>
              <a:rPr lang="fi-FI" sz="2600" dirty="0"/>
              <a:t>D-vitamiinia</a:t>
            </a:r>
          </a:p>
          <a:p>
            <a:r>
              <a:rPr lang="fi-FI" sz="2600" dirty="0"/>
              <a:t>Maitoon lisätään D-vitamiinia , jotta suomalaiset saisivat sitä riittävästi.</a:t>
            </a:r>
          </a:p>
          <a:p>
            <a:r>
              <a:rPr lang="fi-FI" sz="2600" dirty="0"/>
              <a:t>350–500 grammaa rasvattomia tai vähärasvaisia maitotuotteita, eli esimerkiksi noin 1 lasi maitoa, viili ja pari siivua juustoa,  päivässä, riittää kalsiumin, jodin ja B12-vitamiinin tarpeen täyttämiseen.</a:t>
            </a:r>
            <a:br>
              <a:rPr lang="fi-FI" dirty="0"/>
            </a:br>
            <a:endParaRPr lang="fi-FI" dirty="0"/>
          </a:p>
        </p:txBody>
      </p:sp>
      <p:pic>
        <p:nvPicPr>
          <p:cNvPr id="5" name="Kuva 4" descr="Kuva, joka sisältää kohteen piirros, clipart, Animoidut lastenohjelmat, kuvitus&#10;&#10;Tekoälyllä luotu sisältö voi olla virheellistä.">
            <a:extLst>
              <a:ext uri="{FF2B5EF4-FFF2-40B4-BE49-F238E27FC236}">
                <a16:creationId xmlns:a16="http://schemas.microsoft.com/office/drawing/2014/main" id="{DD3E9756-D1B8-8B46-5C29-9A9ABE43B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30" b="95753" l="2032" r="94023">
                        <a14:foregroundMark x1="34788" y1="57239" x2="34788" y2="57239"/>
                        <a14:foregroundMark x1="10640" y1="33012" x2="3766" y2="50097"/>
                        <a14:foregroundMark x1="3766" y1="50097" x2="7173" y2="75290"/>
                        <a14:foregroundMark x1="7173" y1="75290" x2="14585" y2="91120"/>
                        <a14:foregroundMark x1="10400" y1="95463" x2="27063" y2="97487"/>
                        <a14:foregroundMark x1="39849" y1="96553" x2="78661" y2="89189"/>
                        <a14:foregroundMark x1="78661" y1="89189" x2="95816" y2="66023"/>
                        <a14:foregroundMark x1="95816" y1="66023" x2="91273" y2="17857"/>
                        <a14:foregroundMark x1="91273" y1="17857" x2="90974" y2="17085"/>
                        <a14:foregroundMark x1="88524" y1="19884" x2="83622" y2="61197"/>
                        <a14:foregroundMark x1="94441" y1="63610" x2="96533" y2="38803"/>
                        <a14:foregroundMark x1="96533" y1="38803" x2="94202" y2="16699"/>
                        <a14:foregroundMark x1="94202" y1="16699" x2="93485" y2="15058"/>
                        <a14:foregroundMark x1="86790" y1="23456" x2="72684" y2="29054"/>
                        <a14:foregroundMark x1="72684" y1="29054" x2="70233" y2="53378"/>
                        <a14:foregroundMark x1="70233" y1="53378" x2="74238" y2="77413"/>
                        <a14:foregroundMark x1="74238" y1="77413" x2="76928" y2="80792"/>
                        <a14:foregroundMark x1="42439" y1="95849" x2="20502" y2="94305"/>
                        <a14:foregroundMark x1="30365" y1="40154" x2="29647" y2="28958"/>
                        <a14:foregroundMark x1="30604" y1="26255" x2="30604" y2="26255"/>
                        <a14:foregroundMark x1="39988" y1="19884" x2="44770" y2="49131"/>
                        <a14:foregroundMark x1="44770" y1="49131" x2="45427" y2="50483"/>
                        <a14:foregroundMark x1="61925" y1="21815" x2="54991" y2="47683"/>
                        <a14:foregroundMark x1="44889" y1="20270" x2="35266" y2="26255"/>
                        <a14:foregroundMark x1="37238" y1="27799" x2="34549" y2="52317"/>
                        <a14:foregroundMark x1="34549" y1="52317" x2="47938" y2="54344"/>
                        <a14:foregroundMark x1="47938" y1="54344" x2="48117" y2="54440"/>
                        <a14:foregroundMark x1="57203" y1="57239" x2="57203" y2="57239"/>
                        <a14:foregroundMark x1="18530" y1="15058" x2="21219" y2="4730"/>
                        <a14:foregroundMark x1="2032" y1="73552" x2="4244" y2="47683"/>
                        <a14:foregroundMark x1="41961" y1="50097" x2="41961" y2="50097"/>
                        <a14:foregroundMark x1="43455" y1="49324" x2="38494" y2="48552"/>
                        <a14:foregroundMark x1="26181" y1="59266" x2="28153" y2="63224"/>
                        <a14:foregroundMark x1="56246" y1="58108" x2="59952" y2="58880"/>
                        <a14:foregroundMark x1="54991" y1="37741" x2="52779" y2="15830"/>
                        <a14:foregroundMark x1="37238" y1="46525" x2="37238" y2="46525"/>
                        <a14:foregroundMark x1="38255" y1="45753" x2="35266" y2="49324"/>
                        <a14:foregroundMark x1="18530" y1="62452" x2="27914" y2="19015"/>
                        <a14:foregroundMark x1="18290" y1="60425" x2="19785" y2="49324"/>
                        <a14:backgroundMark x1="40227" y1="97490" x2="27376" y2="98263"/>
                        <a14:backgroundMark x1="10161" y1="99807" x2="17573" y2="99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188" y="3560594"/>
            <a:ext cx="4576882" cy="2834220"/>
          </a:xfrm>
          <a:prstGeom prst="rect">
            <a:avLst/>
          </a:prstGeom>
        </p:spPr>
      </p:pic>
      <p:pic>
        <p:nvPicPr>
          <p:cNvPr id="7" name="Kuva 6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3F3AC6C4-2666-F46E-893A-54048387CE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145" y="6568947"/>
            <a:ext cx="1683307" cy="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43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: Pyöristetyt kulmat 3">
            <a:extLst>
              <a:ext uri="{FF2B5EF4-FFF2-40B4-BE49-F238E27FC236}">
                <a16:creationId xmlns:a16="http://schemas.microsoft.com/office/drawing/2014/main" id="{5492B9CB-4B93-387B-6B49-2336808FD5BA}"/>
              </a:ext>
            </a:extLst>
          </p:cNvPr>
          <p:cNvSpPr/>
          <p:nvPr/>
        </p:nvSpPr>
        <p:spPr>
          <a:xfrm>
            <a:off x="235132" y="365125"/>
            <a:ext cx="11704320" cy="6127750"/>
          </a:xfrm>
          <a:prstGeom prst="roundRect">
            <a:avLst/>
          </a:prstGeom>
          <a:solidFill>
            <a:srgbClr val="E8E0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E3E61E3-E48E-1367-2CB3-FB968777B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Kuvat: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08651E-3C1D-1994-C8E1-D327B6220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Heli Pukki</a:t>
            </a:r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7F2231B8-5D19-FD78-D189-421579240934}"/>
              </a:ext>
            </a:extLst>
          </p:cNvPr>
          <p:cNvSpPr/>
          <p:nvPr/>
        </p:nvSpPr>
        <p:spPr>
          <a:xfrm>
            <a:off x="6240609" y="1100341"/>
            <a:ext cx="3000606" cy="21264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Kuva 8" descr="Kuva, joka sisältää kohteen clipart, animaatio, muotoilu, kuvitus&#10;&#10;Tekoälyllä luotu sisältö voi olla virheellistä.">
            <a:extLst>
              <a:ext uri="{FF2B5EF4-FFF2-40B4-BE49-F238E27FC236}">
                <a16:creationId xmlns:a16="http://schemas.microsoft.com/office/drawing/2014/main" id="{C910F1ED-451E-D7B8-0706-41F6EAD16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533" y="1505485"/>
            <a:ext cx="1330757" cy="1316133"/>
          </a:xfrm>
          <a:prstGeom prst="rect">
            <a:avLst/>
          </a:prstGeom>
        </p:spPr>
      </p:pic>
      <p:sp>
        <p:nvSpPr>
          <p:cNvPr id="13" name="Ellipsi 12">
            <a:extLst>
              <a:ext uri="{FF2B5EF4-FFF2-40B4-BE49-F238E27FC236}">
                <a16:creationId xmlns:a16="http://schemas.microsoft.com/office/drawing/2014/main" id="{61FA2B64-81A0-9DE3-E83D-9799867A798D}"/>
              </a:ext>
            </a:extLst>
          </p:cNvPr>
          <p:cNvSpPr/>
          <p:nvPr/>
        </p:nvSpPr>
        <p:spPr>
          <a:xfrm>
            <a:off x="8239886" y="2546663"/>
            <a:ext cx="3051323" cy="220422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Kuva 10" descr="Kuva, joka sisältää kohteen teksti, logo, kuvakaappaus, Grafiikka&#10;&#10;Tekoälyllä luotu sisältö voi olla virheellistä.">
            <a:extLst>
              <a:ext uri="{FF2B5EF4-FFF2-40B4-BE49-F238E27FC236}">
                <a16:creationId xmlns:a16="http://schemas.microsoft.com/office/drawing/2014/main" id="{0A1B08DC-06E0-856B-1D05-732BFD7EF9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091" y="3234820"/>
            <a:ext cx="2428912" cy="827905"/>
          </a:xfrm>
          <a:prstGeom prst="rect">
            <a:avLst/>
          </a:prstGeom>
        </p:spPr>
      </p:pic>
      <p:sp>
        <p:nvSpPr>
          <p:cNvPr id="14" name="Ellipsi 13">
            <a:extLst>
              <a:ext uri="{FF2B5EF4-FFF2-40B4-BE49-F238E27FC236}">
                <a16:creationId xmlns:a16="http://schemas.microsoft.com/office/drawing/2014/main" id="{9D073B18-0783-7360-4EB5-03969DA689BB}"/>
              </a:ext>
            </a:extLst>
          </p:cNvPr>
          <p:cNvSpPr/>
          <p:nvPr/>
        </p:nvSpPr>
        <p:spPr>
          <a:xfrm>
            <a:off x="6240609" y="4016281"/>
            <a:ext cx="3051323" cy="212642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Kuva 6" descr="Kuva, joka sisältää kohteen Fontti, Grafiikka, graafinen suunnittelu, teksti&#10;&#10;Tekoälyllä luotu sisältö voi olla virheellistä.">
            <a:extLst>
              <a:ext uri="{FF2B5EF4-FFF2-40B4-BE49-F238E27FC236}">
                <a16:creationId xmlns:a16="http://schemas.microsoft.com/office/drawing/2014/main" id="{EC95A2B2-505F-3994-BF65-0390DAD8BB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094" y="4862236"/>
            <a:ext cx="2178917" cy="317487"/>
          </a:xfrm>
          <a:prstGeom prst="rect">
            <a:avLst/>
          </a:prstGeom>
        </p:spPr>
      </p:pic>
      <p:pic>
        <p:nvPicPr>
          <p:cNvPr id="8" name="Kuva 7" descr="Kuva, joka sisältää kohteen musta, pimeys&#10;&#10;Tekoälyllä luotu sisältö voi olla virheellistä.">
            <a:extLst>
              <a:ext uri="{FF2B5EF4-FFF2-40B4-BE49-F238E27FC236}">
                <a16:creationId xmlns:a16="http://schemas.microsoft.com/office/drawing/2014/main" id="{A58E95EC-053F-39F5-5172-273F8E4730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145" y="6568947"/>
            <a:ext cx="1683307" cy="28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44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379</Words>
  <Application>Microsoft Office PowerPoint</Application>
  <PresentationFormat>Laajakuva</PresentationFormat>
  <Paragraphs>39</Paragraphs>
  <Slides>7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Cambria</vt:lpstr>
      <vt:lpstr>Office-teema</vt:lpstr>
      <vt:lpstr>1_Office-teema</vt:lpstr>
      <vt:lpstr>PowerPoint-esitys</vt:lpstr>
      <vt:lpstr>Reitti alkaa maitotiloilta</vt:lpstr>
      <vt:lpstr>Tilalta maitoautolla meijeriin</vt:lpstr>
      <vt:lpstr>Meijerissä maito käsitellään ja jalostetaan</vt:lpstr>
      <vt:lpstr>Maito on tuttu ruokajuoma</vt:lpstr>
      <vt:lpstr>Maidon ravitsemus</vt:lpstr>
      <vt:lpstr>Kuvat: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Sanna Elomaa</dc:creator>
  <cp:lastModifiedBy>Sanna Elomaa</cp:lastModifiedBy>
  <cp:revision>27</cp:revision>
  <dcterms:created xsi:type="dcterms:W3CDTF">2025-07-16T12:24:52Z</dcterms:created>
  <dcterms:modified xsi:type="dcterms:W3CDTF">2026-09-21T05:59:11Z</dcterms:modified>
</cp:coreProperties>
</file>