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73" r:id="rId10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A9A0"/>
    <a:srgbClr val="11775A"/>
    <a:srgbClr val="E8E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1" d="100"/>
          <a:sy n="41" d="100"/>
        </p:scale>
        <p:origin x="78" y="1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38F1B7-8B95-0C0C-7531-9B2DDC562D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D3AEB256-6E9D-880D-85A0-084C6C6568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95904C9-FC53-4320-E4E7-BF9EA4231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C4B7B-8D61-44F8-9E5C-8388B22369A0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97EB5BA-316E-6BA4-990D-57D55386F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D5477D2-BC2E-1B64-A7B7-B0985C0C9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8F369-22EC-4B1C-95DC-D4469AC6AD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55114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E8D74BC-1B9F-FF7A-6399-3C1967FF9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7E09480-5A8B-4B52-82C9-8E1E36CD2E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9E025B5-E1D9-A8DB-017B-42FB64ED8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C4B7B-8D61-44F8-9E5C-8388B22369A0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DC7AFC9-67E3-118A-CF00-36B5933D0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54D7300-1687-14C6-94D9-AE169C009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8F369-22EC-4B1C-95DC-D4469AC6AD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63183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DED31AE-F060-6C9F-6CFB-9DFF7C7F9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1698976-65CA-614D-7147-3DB6D7BCD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42646D-9680-A7BF-59CC-A6A576B37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C4B7B-8D61-44F8-9E5C-8388B22369A0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C97BD59-163B-DD71-DE44-466B8C271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8E5BA6B-347C-EA5D-9283-6B00D1B08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8F369-22EC-4B1C-95DC-D4469AC6AD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24812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02771E7-5EA9-A3A6-0884-1896CFA42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8F04ED4-8D46-F704-40F2-382B0EC1C6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B1435B8-A69A-B3B8-1B33-A8FBB787BB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5139D7C-05A4-0314-B481-90A2B7DD1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C4B7B-8D61-44F8-9E5C-8388B22369A0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06BD435-2A7E-459F-9989-4BF0450AE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3554CB8-C168-14C9-F7C6-28C8E630B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8F369-22EC-4B1C-95DC-D4469AC6AD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68318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C64D34E-0CC3-E1B1-69BD-06D4E9683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88A5EEC-367B-9819-91EE-C3D5FFB4EF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B65BE63-B987-FE4B-0415-EBC9FB7086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A831DCE8-238E-4ACB-68F9-E2A3267DB7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219DE78A-BAFB-7BD0-CFA4-C2DFBC8BF0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F9145777-BD04-AC38-5EE8-F3CF83817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C4B7B-8D61-44F8-9E5C-8388B22369A0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D82FDDEE-4C1B-5595-880F-B47D56954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4A8DF174-CA02-779C-4B86-B9B22FD03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8F369-22EC-4B1C-95DC-D4469AC6AD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91865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3B1A10-3777-74F5-7EBD-F32E4F24A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2FF43127-4642-F246-3D59-4FC33A7AE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C4B7B-8D61-44F8-9E5C-8388B22369A0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012B371-14D3-E555-CD54-6F37F29BF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F7C94EB-AE27-45FF-37D5-939F96BB8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8F369-22EC-4B1C-95DC-D4469AC6AD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7547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950EE44-389B-2CAB-AADF-730BA32F2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C4B7B-8D61-44F8-9E5C-8388B22369A0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C2CD2535-4E3B-1C93-A73D-A6726679D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CEDDA77-9A85-25CB-D41A-EDFDCF310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8F369-22EC-4B1C-95DC-D4469AC6AD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35806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0665E7F-3CB3-900B-78E7-F54A95E55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77944BD-702F-B0C4-CA13-FF6E175A99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7A0A144-6A86-BB00-0EC6-020377FF56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9D676AB-45D9-1EEE-C967-8B0D0E6B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C4B7B-8D61-44F8-9E5C-8388B22369A0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644315D-62AA-58BE-6F84-A4D82183D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D2B9E0D-CBB9-D262-BDC8-63C9DDDCC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8F369-22EC-4B1C-95DC-D4469AC6AD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42675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D63C4EF-43C4-D659-9B2F-A891A0C6E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B59EC10-E64A-BA4E-9B18-99D99852C2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C15A9BB-24F0-28D7-E473-F28D6D0F55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C5A3392-770F-8F52-5CF9-F708D24E3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C4B7B-8D61-44F8-9E5C-8388B22369A0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78654CD-AD74-1053-7FD6-414CE0404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176477C-F916-7D64-B91A-502632514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8F369-22EC-4B1C-95DC-D4469AC6AD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88392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B705AD7-40E6-8FA2-F14C-3D8EAD27B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887ECCAB-FD77-0229-1127-0F5BD1C7C5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EB468F7-D874-F2BB-AD18-E5FD0AB5F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C4B7B-8D61-44F8-9E5C-8388B22369A0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BE44771-BA2A-B8CE-6C85-2DE481085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6ABD1D4-9C99-022D-27B6-B2A09D857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8F369-22EC-4B1C-95DC-D4469AC6AD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5118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8CE905B6-77AF-5B38-0CD2-DA8AC9404B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3C4231B1-3A4C-A78A-FBBE-C362978338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4191647-FFF4-DE93-CE67-E26D8A978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C4B7B-8D61-44F8-9E5C-8388B22369A0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EDDAA30-C93B-762A-1F42-6BD2DAB0B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CDE6AB7-6749-0D2C-58FE-1BE0BEBF8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8F369-22EC-4B1C-95DC-D4469AC6AD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71135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75C298D-CA96-764D-37D6-F3C914A9AB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6567EDC-6460-699C-B217-DBE93CFBE6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322C013-8E85-BDE1-8279-A947AA329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8E8BB-D282-4908-92C1-03DBD25B3B71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DDC1519-722C-5D23-040F-B801694E9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4F3B4BA-1E23-6070-ADC3-E228B7496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100E-34AB-4655-BF96-4659D565C6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38902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CE6749B-499B-E935-6405-1D792BB77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2129EF0-428C-2A74-CC7F-3BA29B85C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E345146-FEA9-E8B8-DCD4-66C8A0E4C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8E8BB-D282-4908-92C1-03DBD25B3B71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927B0F8-CABA-9BF8-C588-38BD55E4D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93F3375-B659-C47C-728B-28C73C893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100E-34AB-4655-BF96-4659D565C6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30405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1E05987-01F8-2667-7CD7-8F5358FAB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F8A8A91-DC2F-6FF7-2714-D4368A146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E345BEC-9703-5CFA-2313-10635C94F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8E8BB-D282-4908-92C1-03DBD25B3B71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8EF6971-CCD7-6ACD-60ED-02FD24B25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5409C82-632D-FE95-604D-BE6756902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100E-34AB-4655-BF96-4659D565C6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967171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CFA076D-AED9-7278-CB42-3B82FAEFE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78ABFE2-ACBF-B6D8-EEC9-515582DD01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F551876-F0C7-42C1-5FA8-D9B1D49FF8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E7E514C-7F09-9147-9655-13BC694A6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8E8BB-D282-4908-92C1-03DBD25B3B71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ABAB9B0-A110-9D0F-EFD8-3751F1DD8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BC991B3-7893-7776-45D4-12082DF84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100E-34AB-4655-BF96-4659D565C6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937905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67045DF-0F29-D768-A049-9F3BCFC1B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F7A3A31-5114-91AB-EAF8-0DBC859B67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47B2F64-BD1D-5336-3491-8ADA5E1EBA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BDBFBCB2-D938-E92F-8F9C-DED012BF9F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5C22A6E4-6908-D84A-C1E0-225E04012E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A3054DB-CD58-2B6C-91BB-5DD09A83E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8E8BB-D282-4908-92C1-03DBD25B3B71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12F6D815-5828-7669-BA5E-76AD8ACBE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390B93C-70F3-5CF4-7AD7-3341AC140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100E-34AB-4655-BF96-4659D565C6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560842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0C9EF87-920F-341B-7509-012D7E7B1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2A9C109E-134C-1668-2DE1-D113C9F01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8E8BB-D282-4908-92C1-03DBD25B3B71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E58C5B8-4441-8C83-4911-51B4D781B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6CF87701-BD37-261D-E073-F5A164721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100E-34AB-4655-BF96-4659D565C6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276334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726B8B39-B849-7D24-0364-D273ECB2F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8E8BB-D282-4908-92C1-03DBD25B3B71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E3EEAA58-741C-3D70-F723-F1D7DC716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EF63997-9349-3895-7B53-180D6EDF2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100E-34AB-4655-BF96-4659D565C6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42581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372CFF3-59D7-FC30-EFBD-E268BD403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60C1C2E-6883-34EF-B024-A3D93A5DA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EC5CB50-107A-3A62-C12A-EBB6232A14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4265B9F-57F1-4FAE-B325-A26B02BEB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8E8BB-D282-4908-92C1-03DBD25B3B71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EBE3DB1-2AEC-A10F-769E-C32FA6D02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8DDF673-50D4-6144-9614-242C03468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100E-34AB-4655-BF96-4659D565C6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230834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085A4F-9F81-1AB1-AF86-9AFF4D5F0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E3F1167B-85E8-C9E7-6ACE-88084D91C2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E1F1D572-5A44-8322-2B29-8F5250FBB6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0E115F6-6799-96AF-09D2-99DB6B0A1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8E8BB-D282-4908-92C1-03DBD25B3B71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70DBA54-2CE5-6CA5-5149-B56FE305D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291C9E7-EE95-DB2C-F833-647F611F1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100E-34AB-4655-BF96-4659D565C6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191332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83E4BD-D56F-163F-96E2-B2F8237C6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34AF0285-7614-3291-3F2D-D887B1F7BC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0209B37-9123-EDCC-3D76-83397C2E0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8E8BB-D282-4908-92C1-03DBD25B3B71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4A6C56C-1C8A-4141-B905-F3119F353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08DE175-7730-FD97-5E79-DDB79B92D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100E-34AB-4655-BF96-4659D565C6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709750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2B2A2963-3DB1-97D1-5D7D-04AA373C98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D14BA158-B663-0768-8E9D-6F7AEDE09D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E99646B-9F62-AEDE-689E-BCFC56649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8E8BB-D282-4908-92C1-03DBD25B3B71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5E76704-BF13-0882-8EF8-5949CAF42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DE63D86-AED8-EFE1-BDAB-EC19E69AC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100E-34AB-4655-BF96-4659D565C6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75228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A9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C7B11489-EAF7-9468-DE34-03EE553B5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C56AEA5-ECFB-BB8C-0C60-C2CF8295A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D944364-0A14-3C86-C482-10481BAFD0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Cambria" panose="02040503050406030204" pitchFamily="18" charset="0"/>
              </a:defRPr>
            </a:lvl1pPr>
          </a:lstStyle>
          <a:p>
            <a:fld id="{0CCC4B7B-8D61-44F8-9E5C-8388B22369A0}" type="datetimeFigureOut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9E8E579-1D11-6F03-1BE4-80D7ED1872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Cambria" panose="02040503050406030204" pitchFamily="18" charset="0"/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0804F62-E4C2-2B6D-E1D3-BA1B39828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Cambria" panose="02040503050406030204" pitchFamily="18" charset="0"/>
              </a:defRPr>
            </a:lvl1pPr>
          </a:lstStyle>
          <a:p>
            <a:fld id="{5C58F369-22EC-4B1C-95DC-D4469AC6AD63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61206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mbria" panose="020405030504060302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CF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09784AFA-D4BA-8215-3390-6EA0696AC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57AB0D4-EE38-92B5-54DD-1A18A948E2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7065C7B-1424-00F3-E5B5-0F7D5B5DF6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E1E8E8BB-D282-4908-92C1-03DBD25B3B71}" type="datetimeFigureOut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98E2BB0-3B43-2CBF-8322-783A00AA07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8085B3E-6117-4914-2334-50348AC1AA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28A1100E-34AB-4655-BF96-4659D565C6F0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40150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mbria" panose="020405030504060302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: Pyöristetyt kulmat 1">
            <a:extLst>
              <a:ext uri="{FF2B5EF4-FFF2-40B4-BE49-F238E27FC236}">
                <a16:creationId xmlns:a16="http://schemas.microsoft.com/office/drawing/2014/main" id="{32E94C3C-20AB-7A31-65A7-03F44D187AE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35132" y="365125"/>
            <a:ext cx="11704320" cy="6127750"/>
          </a:xfrm>
          <a:prstGeom prst="roundRect">
            <a:avLst/>
          </a:prstGeom>
          <a:solidFill>
            <a:srgbClr val="E8E0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8" name="Kuva 7" descr="Kuva, joka sisältää kohteen musta, pimeys&#10;&#10;Tekoälyllä luotu sisältö voi olla virheellistä.">
            <a:extLst>
              <a:ext uri="{FF2B5EF4-FFF2-40B4-BE49-F238E27FC236}">
                <a16:creationId xmlns:a16="http://schemas.microsoft.com/office/drawing/2014/main" id="{BC940214-413B-9504-03C3-B4B0950C72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106" y="2186117"/>
            <a:ext cx="5527788" cy="1242883"/>
          </a:xfrm>
          <a:prstGeom prst="rect">
            <a:avLst/>
          </a:prstGeom>
        </p:spPr>
      </p:pic>
      <p:pic>
        <p:nvPicPr>
          <p:cNvPr id="11" name="Kuva 10" descr="Kuva, joka sisältää kohteen talo, luonnos, piirros, animaatio&#10;&#10;Tekoälyllä luotu sisältö voi olla virheellistä.">
            <a:extLst>
              <a:ext uri="{FF2B5EF4-FFF2-40B4-BE49-F238E27FC236}">
                <a16:creationId xmlns:a16="http://schemas.microsoft.com/office/drawing/2014/main" id="{01DE0119-B533-3A4F-DA34-ED75A789C4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874" b="93474" l="863" r="98048">
                        <a14:foregroundMark x1="9914" y1="14866" x2="6697" y2="7542"/>
                        <a14:foregroundMark x1="14438" y1="25163" x2="9914" y2="14866"/>
                        <a14:foregroundMark x1="6697" y1="7542" x2="4222" y2="5946"/>
                        <a14:foregroundMark x1="1271" y1="12545" x2="1271" y2="12545"/>
                        <a14:foregroundMark x1="908" y1="29732" x2="908" y2="29732"/>
                        <a14:foregroundMark x1="7355" y1="80711" x2="7355" y2="80711"/>
                        <a14:foregroundMark x1="6379" y1="75562" x2="10624" y2="84989"/>
                        <a14:foregroundMark x1="10624" y1="84989" x2="12463" y2="84119"/>
                        <a14:foregroundMark x1="58729" y1="56635" x2="58729" y2="56635"/>
                        <a14:foregroundMark x1="60068" y1="50326" x2="60068" y2="50326"/>
                        <a14:foregroundMark x1="59523" y1="51197" x2="59523" y2="51197"/>
                        <a14:foregroundMark x1="60250" y1="62364" x2="59432" y2="51777"/>
                        <a14:foregroundMark x1="83473" y1="92168" x2="83473" y2="92168"/>
                        <a14:foregroundMark x1="93689" y1="91298" x2="93689" y2="91298"/>
                        <a14:foregroundMark x1="98070" y1="16824" x2="98070" y2="16824"/>
                        <a14:foregroundMark x1="83564" y1="91008" x2="88127" y2="96809"/>
                        <a14:foregroundMark x1="88127" y1="96809" x2="93099" y2="93474"/>
                        <a14:foregroundMark x1="93099" y1="93474" x2="93598" y2="91588"/>
                        <a14:backgroundMark x1="9784" y1="14866" x2="9784" y2="14866"/>
                        <a14:backgroundMark x1="10057" y1="15156" x2="10057" y2="15156"/>
                        <a14:backgroundMark x1="9875" y1="13706" x2="9875" y2="13706"/>
                        <a14:backgroundMark x1="9875" y1="14286" x2="9875" y2="14286"/>
                        <a14:backgroundMark x1="10057" y1="14866" x2="10057" y2="14866"/>
                        <a14:backgroundMark x1="9966" y1="14576" x2="9966" y2="14576"/>
                        <a14:backgroundMark x1="87946" y1="99057" x2="89376" y2="99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931" y="4326903"/>
            <a:ext cx="7870137" cy="246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289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: Pyöristetyt kulmat 4">
            <a:extLst>
              <a:ext uri="{FF2B5EF4-FFF2-40B4-BE49-F238E27FC236}">
                <a16:creationId xmlns:a16="http://schemas.microsoft.com/office/drawing/2014/main" id="{D3B46D23-EF3E-6FB2-63B9-C07C2E644B7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35132" y="365125"/>
            <a:ext cx="11704320" cy="6127750"/>
          </a:xfrm>
          <a:prstGeom prst="roundRect">
            <a:avLst/>
          </a:prstGeom>
          <a:solidFill>
            <a:srgbClr val="E8E0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0C0D66B-FB6E-D56C-2CC9-0E943F6A5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Missä eläimiä kasvatetaan?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53FE0BE-AE5C-8955-6AD5-3849AD4C1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513" y="1690688"/>
            <a:ext cx="6621151" cy="4351338"/>
          </a:xfrm>
        </p:spPr>
        <p:txBody>
          <a:bodyPr/>
          <a:lstStyle/>
          <a:p>
            <a:r>
              <a:rPr lang="fi-FI" sz="2000" dirty="0"/>
              <a:t>Suomessa kasvatetaan syötäväksi broilereita, kalkkunoita, sikoja, nautoja ja lampaita.</a:t>
            </a:r>
          </a:p>
          <a:p>
            <a:r>
              <a:rPr lang="fi-FI" sz="2000" dirty="0"/>
              <a:t>Lihaa saadaan myös poroista, riistasta ja vähäisissä määrin hevosista.</a:t>
            </a:r>
          </a:p>
          <a:p>
            <a:r>
              <a:rPr lang="fi-FI" sz="2000" dirty="0"/>
              <a:t>Joistain eläimistä hyödynnetään myös muu kuin liha, kuten esimerkiksi villaa ja nahkaa.</a:t>
            </a:r>
            <a:br>
              <a:rPr lang="fi-FI" dirty="0"/>
            </a:br>
            <a:endParaRPr lang="fi-FI" dirty="0"/>
          </a:p>
        </p:txBody>
      </p:sp>
      <p:pic>
        <p:nvPicPr>
          <p:cNvPr id="4" name="Kuva 3" descr="Kuva, joka sisältää kohteen talo, luonnos, piirros, animaatio&#10;&#10;Tekoälyllä luotu sisältö voi olla virheellistä.">
            <a:extLst>
              <a:ext uri="{FF2B5EF4-FFF2-40B4-BE49-F238E27FC236}">
                <a16:creationId xmlns:a16="http://schemas.microsoft.com/office/drawing/2014/main" id="{97C53F45-43DE-B9C1-4A0E-6F1A2B5250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874" b="93474" l="863" r="98048">
                        <a14:foregroundMark x1="9914" y1="14866" x2="6697" y2="7542"/>
                        <a14:foregroundMark x1="14438" y1="25163" x2="9914" y2="14866"/>
                        <a14:foregroundMark x1="6697" y1="7542" x2="4222" y2="5946"/>
                        <a14:foregroundMark x1="1271" y1="12545" x2="1271" y2="12545"/>
                        <a14:foregroundMark x1="908" y1="29732" x2="908" y2="29732"/>
                        <a14:foregroundMark x1="7355" y1="80711" x2="7355" y2="80711"/>
                        <a14:foregroundMark x1="6379" y1="75562" x2="10624" y2="84989"/>
                        <a14:foregroundMark x1="10624" y1="84989" x2="12463" y2="84119"/>
                        <a14:foregroundMark x1="58729" y1="56635" x2="58729" y2="56635"/>
                        <a14:foregroundMark x1="60068" y1="50326" x2="60068" y2="50326"/>
                        <a14:foregroundMark x1="59523" y1="51197" x2="59523" y2="51197"/>
                        <a14:foregroundMark x1="60250" y1="62364" x2="59432" y2="51777"/>
                        <a14:foregroundMark x1="83473" y1="92168" x2="83473" y2="92168"/>
                        <a14:foregroundMark x1="93689" y1="91298" x2="93689" y2="91298"/>
                        <a14:foregroundMark x1="98070" y1="16824" x2="98070" y2="16824"/>
                        <a14:foregroundMark x1="83564" y1="91008" x2="88127" y2="96809"/>
                        <a14:foregroundMark x1="88127" y1="96809" x2="93099" y2="93474"/>
                        <a14:foregroundMark x1="93099" y1="93474" x2="93598" y2="91588"/>
                        <a14:backgroundMark x1="9784" y1="14866" x2="9784" y2="14866"/>
                        <a14:backgroundMark x1="10057" y1="15156" x2="10057" y2="15156"/>
                        <a14:backgroundMark x1="9875" y1="13706" x2="9875" y2="13706"/>
                        <a14:backgroundMark x1="9875" y1="14286" x2="9875" y2="14286"/>
                        <a14:backgroundMark x1="10057" y1="14866" x2="10057" y2="14866"/>
                        <a14:backgroundMark x1="9966" y1="14576" x2="9966" y2="14576"/>
                        <a14:backgroundMark x1="87946" y1="99057" x2="89376" y2="99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931" y="4430600"/>
            <a:ext cx="7870137" cy="2463695"/>
          </a:xfrm>
          <a:prstGeom prst="rect">
            <a:avLst/>
          </a:prstGeom>
        </p:spPr>
      </p:pic>
      <p:pic>
        <p:nvPicPr>
          <p:cNvPr id="6" name="Kuva 5" descr="Kuva, joka sisältää kohteen musta, pimeys&#10;&#10;Tekoälyllä luotu sisältö voi olla virheellistä.">
            <a:extLst>
              <a:ext uri="{FF2B5EF4-FFF2-40B4-BE49-F238E27FC236}">
                <a16:creationId xmlns:a16="http://schemas.microsoft.com/office/drawing/2014/main" id="{6007C057-F50F-77BB-B079-444CF8EAC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058" y="6519652"/>
            <a:ext cx="1288900" cy="289800"/>
          </a:xfrm>
          <a:prstGeom prst="rect">
            <a:avLst/>
          </a:prstGeom>
        </p:spPr>
      </p:pic>
      <p:sp>
        <p:nvSpPr>
          <p:cNvPr id="7" name="Puhekupla: Soikea 6">
            <a:extLst>
              <a:ext uri="{FF2B5EF4-FFF2-40B4-BE49-F238E27FC236}">
                <a16:creationId xmlns:a16="http://schemas.microsoft.com/office/drawing/2014/main" id="{BEF1CC5D-7DDD-E3E3-4EC9-0CA363F502F1}"/>
              </a:ext>
            </a:extLst>
          </p:cNvPr>
          <p:cNvSpPr/>
          <p:nvPr/>
        </p:nvSpPr>
        <p:spPr>
          <a:xfrm>
            <a:off x="7397045" y="1873485"/>
            <a:ext cx="3530742" cy="2374317"/>
          </a:xfrm>
          <a:prstGeom prst="wedgeEllipseCallout">
            <a:avLst>
              <a:gd name="adj1" fmla="val -46998"/>
              <a:gd name="adj2" fmla="val 44237"/>
            </a:avLst>
          </a:prstGeom>
          <a:solidFill>
            <a:srgbClr val="11775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600" dirty="0"/>
              <a:t>Eläimiä kasvatetaan niille sopivissa paikoissa esimerkiksi  sikaloissa, navetoissa, lampoloissa ja siipikarjahalleissa. </a:t>
            </a:r>
          </a:p>
        </p:txBody>
      </p:sp>
      <p:sp>
        <p:nvSpPr>
          <p:cNvPr id="8" name="Puhekupla: Soikea 7">
            <a:extLst>
              <a:ext uri="{FF2B5EF4-FFF2-40B4-BE49-F238E27FC236}">
                <a16:creationId xmlns:a16="http://schemas.microsoft.com/office/drawing/2014/main" id="{98C82B4C-3127-BA18-4B5D-1EDECC02E099}"/>
              </a:ext>
            </a:extLst>
          </p:cNvPr>
          <p:cNvSpPr/>
          <p:nvPr/>
        </p:nvSpPr>
        <p:spPr>
          <a:xfrm>
            <a:off x="9744613" y="3649201"/>
            <a:ext cx="2004890" cy="1197202"/>
          </a:xfrm>
          <a:prstGeom prst="wedgeEllipseCallout">
            <a:avLst>
              <a:gd name="adj1" fmla="val -28826"/>
              <a:gd name="adj2" fmla="val 56988"/>
            </a:avLst>
          </a:prstGeom>
          <a:solidFill>
            <a:srgbClr val="11775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Missä sinä olet nähnyt eläimiä?</a:t>
            </a:r>
          </a:p>
        </p:txBody>
      </p:sp>
    </p:spTree>
    <p:extLst>
      <p:ext uri="{BB962C8B-B14F-4D97-AF65-F5344CB8AC3E}">
        <p14:creationId xmlns:p14="http://schemas.microsoft.com/office/powerpoint/2010/main" val="1613374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: Pyöristetyt kulmat 3">
            <a:extLst>
              <a:ext uri="{FF2B5EF4-FFF2-40B4-BE49-F238E27FC236}">
                <a16:creationId xmlns:a16="http://schemas.microsoft.com/office/drawing/2014/main" id="{72B1611B-F614-0236-0089-238F1B241EB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35132" y="365125"/>
            <a:ext cx="11704320" cy="6127750"/>
          </a:xfrm>
          <a:prstGeom prst="roundRect">
            <a:avLst/>
          </a:prstGeom>
          <a:solidFill>
            <a:srgbClr val="E8E0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8C24C2D-2A47-C128-2407-8AD0F6A0A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195" y="365125"/>
            <a:ext cx="10841610" cy="1325563"/>
          </a:xfrm>
        </p:spPr>
        <p:txBody>
          <a:bodyPr/>
          <a:lstStyle/>
          <a:p>
            <a:r>
              <a:rPr lang="fi-FI" dirty="0"/>
              <a:t>Ympäristövaikutukset ja eläinten hyvinvointi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4FF61D3-13DD-C5CD-752A-6F9F0FA4B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195" y="1585827"/>
            <a:ext cx="6024863" cy="4351338"/>
          </a:xfrm>
        </p:spPr>
        <p:txBody>
          <a:bodyPr>
            <a:normAutofit fontScale="40000" lnSpcReduction="20000"/>
          </a:bodyPr>
          <a:lstStyle/>
          <a:p>
            <a:r>
              <a:rPr lang="fi-FI" sz="4000" dirty="0"/>
              <a:t>Lihantuotannosta  syntyy suurin osa ruuan ympäristövaikutuksista.</a:t>
            </a:r>
          </a:p>
          <a:p>
            <a:r>
              <a:rPr lang="fi-FI" sz="4000" dirty="0"/>
              <a:t>Tuotantotavat kuitenkin vaihtelevat eri puolilla maailmaa ja siksi myös ympäristövaikutukset vaihtelevat. Pohjoisissa oloissa lihan tuotanto on monin tavoin ympäristön kannalta kestävämpää.</a:t>
            </a:r>
          </a:p>
          <a:p>
            <a:r>
              <a:rPr lang="fi-FI" sz="4000" dirty="0"/>
              <a:t>Suomessa lihantuotannon vesijalanjälki on pieni, koska meillä on runsaasti puhdasta vettä. </a:t>
            </a:r>
          </a:p>
          <a:p>
            <a:r>
              <a:rPr lang="fi-FI" sz="4000" dirty="0"/>
              <a:t>Ilmasto ja pohjoinen sijainti ovat optimaalinen nurmen kasvatukseen, joka on esimerkiksi naudan ja lampaiden pääravinnon lähde. </a:t>
            </a:r>
          </a:p>
          <a:p>
            <a:r>
              <a:rPr lang="fi-FI" sz="4000" dirty="0"/>
              <a:t>Lihantuotanto on osa kiertotaloutta, se tarkoittaa esimerkiksi sitä, että eläinten lanta hyödynnetään pelloilla lannoitteena tai energiantuotannossa, kuten biokaasuna.</a:t>
            </a:r>
          </a:p>
          <a:p>
            <a:r>
              <a:rPr lang="fi-FI" sz="4000" dirty="0"/>
              <a:t>Ruuanvalmistuksessa raaka-aineista ei aina voida hyödyntää kaikkea ihmisten ravinnoksi, jolloin niitä voidaan käyttää esimerkiksi eläintenrehuna.</a:t>
            </a:r>
          </a:p>
          <a:p>
            <a:pPr marL="0" indent="0">
              <a:buNone/>
            </a:pPr>
            <a:br>
              <a:rPr lang="fi-FI" dirty="0"/>
            </a:br>
            <a:br>
              <a:rPr lang="fi-FI" dirty="0"/>
            </a:br>
            <a:endParaRPr lang="fi-FI" dirty="0"/>
          </a:p>
        </p:txBody>
      </p:sp>
      <p:pic>
        <p:nvPicPr>
          <p:cNvPr id="5" name="Kuva 4" descr="Kuva, joka sisältää kohteen musta, pimeys&#10;&#10;Tekoälyllä luotu sisältö voi olla virheellistä.">
            <a:extLst>
              <a:ext uri="{FF2B5EF4-FFF2-40B4-BE49-F238E27FC236}">
                <a16:creationId xmlns:a16="http://schemas.microsoft.com/office/drawing/2014/main" id="{B79AD697-8F53-09CB-E1E6-D3F0D24BF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058" y="6519652"/>
            <a:ext cx="1288900" cy="289800"/>
          </a:xfrm>
          <a:prstGeom prst="rect">
            <a:avLst/>
          </a:prstGeom>
        </p:spPr>
      </p:pic>
      <p:sp>
        <p:nvSpPr>
          <p:cNvPr id="7" name="Suorakulmio: Pyöristetyt kulmat 6">
            <a:extLst>
              <a:ext uri="{FF2B5EF4-FFF2-40B4-BE49-F238E27FC236}">
                <a16:creationId xmlns:a16="http://schemas.microsoft.com/office/drawing/2014/main" id="{81D7DF1C-DB6F-BDA9-FB0B-3AA4DCA4C888}"/>
              </a:ext>
            </a:extLst>
          </p:cNvPr>
          <p:cNvSpPr/>
          <p:nvPr/>
        </p:nvSpPr>
        <p:spPr>
          <a:xfrm>
            <a:off x="7537324" y="1585827"/>
            <a:ext cx="3851112" cy="3515813"/>
          </a:xfrm>
          <a:prstGeom prst="roundRect">
            <a:avLst/>
          </a:prstGeom>
          <a:solidFill>
            <a:srgbClr val="11775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dirty="0"/>
              <a:t>Eläinten hyvinvointi rakentuu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dirty="0"/>
              <a:t>Fyysisestä ja psyykkisestä hyvinvoinnista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dirty="0"/>
              <a:t>hyvästä hoidosta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dirty="0"/>
              <a:t>mahdollisimman lajityypillisestä elämästä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dirty="0"/>
              <a:t>puhtaasta juomavedestä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dirty="0"/>
              <a:t>oikeanlaisesta rehusta.</a:t>
            </a:r>
          </a:p>
        </p:txBody>
      </p:sp>
      <p:pic>
        <p:nvPicPr>
          <p:cNvPr id="8" name="Kuva 7" descr="Kuva, joka sisältää kohteen talo, luonnos, piirros, animaatio&#10;&#10;Tekoälyllä luotu sisältö voi olla virheellistä.">
            <a:extLst>
              <a:ext uri="{FF2B5EF4-FFF2-40B4-BE49-F238E27FC236}">
                <a16:creationId xmlns:a16="http://schemas.microsoft.com/office/drawing/2014/main" id="{B005F428-D4BD-1851-3F40-283C21F30E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874" b="93474" l="863" r="98048">
                        <a14:foregroundMark x1="9914" y1="14866" x2="6697" y2="7542"/>
                        <a14:foregroundMark x1="14438" y1="25163" x2="9914" y2="14866"/>
                        <a14:foregroundMark x1="6697" y1="7542" x2="4222" y2="5946"/>
                        <a14:foregroundMark x1="1271" y1="12545" x2="1271" y2="12545"/>
                        <a14:foregroundMark x1="908" y1="29732" x2="908" y2="29732"/>
                        <a14:foregroundMark x1="7355" y1="80711" x2="7355" y2="80711"/>
                        <a14:foregroundMark x1="6379" y1="75562" x2="10624" y2="84989"/>
                        <a14:foregroundMark x1="10624" y1="84989" x2="12463" y2="84119"/>
                        <a14:foregroundMark x1="58729" y1="56635" x2="58729" y2="56635"/>
                        <a14:foregroundMark x1="60068" y1="50326" x2="60068" y2="50326"/>
                        <a14:foregroundMark x1="59523" y1="51197" x2="59523" y2="51197"/>
                        <a14:foregroundMark x1="60250" y1="62364" x2="59432" y2="51777"/>
                        <a14:foregroundMark x1="83473" y1="92168" x2="83473" y2="92168"/>
                        <a14:foregroundMark x1="93689" y1="91298" x2="93689" y2="91298"/>
                        <a14:foregroundMark x1="98070" y1="16824" x2="98070" y2="16824"/>
                        <a14:foregroundMark x1="83564" y1="91008" x2="88127" y2="96809"/>
                        <a14:foregroundMark x1="88127" y1="96809" x2="93099" y2="93474"/>
                        <a14:foregroundMark x1="93099" y1="93474" x2="93598" y2="91588"/>
                        <a14:backgroundMark x1="9784" y1="14866" x2="9784" y2="14866"/>
                        <a14:backgroundMark x1="10057" y1="15156" x2="10057" y2="15156"/>
                        <a14:backgroundMark x1="9875" y1="13706" x2="9875" y2="13706"/>
                        <a14:backgroundMark x1="9875" y1="14286" x2="9875" y2="14286"/>
                        <a14:backgroundMark x1="10057" y1="14866" x2="10057" y2="14866"/>
                        <a14:backgroundMark x1="9966" y1="14576" x2="9966" y2="14576"/>
                        <a14:backgroundMark x1="87946" y1="99057" x2="89376" y2="99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472" y="5128417"/>
            <a:ext cx="5525056" cy="172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148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: Pyöristetyt kulmat 3">
            <a:extLst>
              <a:ext uri="{FF2B5EF4-FFF2-40B4-BE49-F238E27FC236}">
                <a16:creationId xmlns:a16="http://schemas.microsoft.com/office/drawing/2014/main" id="{4FDBB7C8-CC5B-C135-6B63-FF8C9FC3A21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35132" y="365125"/>
            <a:ext cx="11704320" cy="6127750"/>
          </a:xfrm>
          <a:prstGeom prst="roundRect">
            <a:avLst/>
          </a:prstGeom>
          <a:solidFill>
            <a:srgbClr val="E8E0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1C7FD3D-234C-D3BC-B2AF-D2120B3B5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19" y="365125"/>
            <a:ext cx="10812545" cy="1302544"/>
          </a:xfrm>
        </p:spPr>
        <p:txBody>
          <a:bodyPr/>
          <a:lstStyle/>
          <a:p>
            <a:r>
              <a:rPr lang="fi-FI" dirty="0"/>
              <a:t>Teurastamoille kuljetusautoissa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764C1FD-B7D2-AC96-9925-8694CEABF5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515466" cy="4351338"/>
          </a:xfrm>
        </p:spPr>
        <p:txBody>
          <a:bodyPr>
            <a:normAutofit fontScale="77500" lnSpcReduction="20000"/>
          </a:bodyPr>
          <a:lstStyle/>
          <a:p>
            <a:r>
              <a:rPr lang="fi-FI" dirty="0"/>
              <a:t>Kun lihantuotantoeläin on saavuttanut sopivan koon ja iän, se kuljetetaan teurastettavaksi. </a:t>
            </a:r>
          </a:p>
          <a:p>
            <a:r>
              <a:rPr lang="fi-FI" dirty="0"/>
              <a:t>Eläimet kuljetetaan teurastamoille kuljetusautoissa, joissa on otettu huomioon eläinten hyvinvointi.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fi-FI" dirty="0"/>
              <a:t>Kuljetukset ovat mahdollisimman lyhyitä ja niistä vastaa kuljettajat, joilla on siihen vaadittava erityinen koulutus.</a:t>
            </a:r>
          </a:p>
          <a:p>
            <a:r>
              <a:rPr lang="fi-FI" dirty="0"/>
              <a:t>Kun eläin saapuu teurastamolle, se tainnutetaan ennen verenlaskua, mikä varmistaa, ettei eläin tunne kipua, kun se kuolee.</a:t>
            </a:r>
          </a:p>
          <a:p>
            <a:r>
              <a:rPr lang="fi-FI" dirty="0"/>
              <a:t>Seuraavaksi liha leikataan paloiksi käyttötarkoituksen mukaan.</a:t>
            </a:r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5" name="Kuva 4" descr="Kuva, joka sisältää kohteen musta, pimeys&#10;&#10;Tekoälyllä luotu sisältö voi olla virheellistä.">
            <a:extLst>
              <a:ext uri="{FF2B5EF4-FFF2-40B4-BE49-F238E27FC236}">
                <a16:creationId xmlns:a16="http://schemas.microsoft.com/office/drawing/2014/main" id="{348AD807-C829-0EA4-9BA8-3EFE8D0C85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058" y="6519652"/>
            <a:ext cx="1288900" cy="289800"/>
          </a:xfrm>
          <a:prstGeom prst="rect">
            <a:avLst/>
          </a:prstGeom>
        </p:spPr>
      </p:pic>
      <p:pic>
        <p:nvPicPr>
          <p:cNvPr id="6" name="Kuva 5" descr="Kuva, joka sisältää kohteen piirros, clipart, kuvitus, Animoidut lastenohjelmat&#10;&#10;Tekoälyllä luotu sisältö voi olla virheellistä.">
            <a:extLst>
              <a:ext uri="{FF2B5EF4-FFF2-40B4-BE49-F238E27FC236}">
                <a16:creationId xmlns:a16="http://schemas.microsoft.com/office/drawing/2014/main" id="{DAF1E487-88C7-BD92-E65A-D948DA014C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91" b="94186" l="6743" r="96199">
                        <a14:foregroundMark x1="6743" y1="55194" x2="9971" y2="38140"/>
                        <a14:foregroundMark x1="9971" y1="38140" x2="10462" y2="37597"/>
                        <a14:foregroundMark x1="10135" y1="65736" x2="10135" y2="65736"/>
                        <a14:foregroundMark x1="29506" y1="16822" x2="36535" y2="5039"/>
                        <a14:foregroundMark x1="36535" y1="5039" x2="55129" y2="5969"/>
                        <a14:foregroundMark x1="55129" y1="5969" x2="76338" y2="4341"/>
                        <a14:foregroundMark x1="78709" y1="2791" x2="85288" y2="6589"/>
                        <a14:foregroundMark x1="63016" y1="50698" x2="69922" y2="39845"/>
                        <a14:foregroundMark x1="66898" y1="48837" x2="63506" y2="65349"/>
                        <a14:foregroundMark x1="63506" y1="65349" x2="64038" y2="66357"/>
                        <a14:foregroundMark x1="66898" y1="48837" x2="76338" y2="37597"/>
                        <a14:foregroundMark x1="84430" y1="41783" x2="88639" y2="52016"/>
                        <a14:foregroundMark x1="75317" y1="41473" x2="81814" y2="54651"/>
                        <a14:foregroundMark x1="81814" y1="54651" x2="83245" y2="43333"/>
                        <a14:foregroundMark x1="69268" y1="63178" x2="77197" y2="63488"/>
                        <a14:foregroundMark x1="78709" y1="78527" x2="94197" y2="65116"/>
                        <a14:foregroundMark x1="94892" y1="55504" x2="96240" y2="59690"/>
                        <a14:foregroundMark x1="78014" y1="86822" x2="93870" y2="70233"/>
                        <a14:foregroundMark x1="81079" y1="92946" x2="7765" y2="94186"/>
                        <a14:foregroundMark x1="41112" y1="88140" x2="64283" y2="83101"/>
                        <a14:foregroundMark x1="64283" y1="83101" x2="41806" y2="86357"/>
                        <a14:foregroundMark x1="41806" y1="86357" x2="39926" y2="85891"/>
                        <a14:foregroundMark x1="57744" y1="67209" x2="64160" y2="56822"/>
                        <a14:foregroundMark x1="64160" y1="56822" x2="64160" y2="56822"/>
                        <a14:foregroundMark x1="68574" y1="69612" x2="68574" y2="69612"/>
                        <a14:backgroundMark x1="8786" y1="99612" x2="8786" y2="99612"/>
                        <a14:backgroundMark x1="12301" y1="99922" x2="15529" y2="99922"/>
                        <a14:backgroundMark x1="43809" y1="99612" x2="45689" y2="99922"/>
                        <a14:backgroundMark x1="34205" y1="99302" x2="34205" y2="99302"/>
                        <a14:backgroundMark x1="35063" y1="99302" x2="38578" y2="99922"/>
                        <a14:backgroundMark x1="16183" y1="99302" x2="21087" y2="98992"/>
                        <a14:backgroundMark x1="31345" y1="99612" x2="33020" y2="996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054" y="3165107"/>
            <a:ext cx="6012814" cy="3169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006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: Pyöristetyt kulmat 3">
            <a:extLst>
              <a:ext uri="{FF2B5EF4-FFF2-40B4-BE49-F238E27FC236}">
                <a16:creationId xmlns:a16="http://schemas.microsoft.com/office/drawing/2014/main" id="{FA406599-95CD-15C0-C76A-802B251F5D4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35132" y="365125"/>
            <a:ext cx="11704320" cy="6127750"/>
          </a:xfrm>
          <a:prstGeom prst="roundRect">
            <a:avLst/>
          </a:prstGeom>
          <a:solidFill>
            <a:srgbClr val="E8E0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2CE4889-7E08-D22C-AF02-4235786DE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Lihaa monessa muodossa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63F2BAD-CD42-A5CE-A1EE-B31732B2DF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96612" cy="4351338"/>
          </a:xfrm>
        </p:spPr>
        <p:txBody>
          <a:bodyPr>
            <a:normAutofit fontScale="92500" lnSpcReduction="10000"/>
          </a:bodyPr>
          <a:lstStyle/>
          <a:p>
            <a:r>
              <a:rPr lang="fi-FI" sz="2200" dirty="0"/>
              <a:t>Osa lihasta menee suoraan myyntiin esimerkiksi fileinä, paisteina tai jauhelihana.</a:t>
            </a:r>
          </a:p>
          <a:p>
            <a:r>
              <a:rPr lang="fi-FI" sz="2200" dirty="0"/>
              <a:t>Lihaa voidaan myös marinoida, savustaa tai ilmakuivata. </a:t>
            </a:r>
          </a:p>
          <a:p>
            <a:r>
              <a:rPr lang="fi-FI" sz="2200" dirty="0"/>
              <a:t>Lihasta valmistetaan myös makkaraa, valmisruokia tai säilykkeitä. </a:t>
            </a:r>
          </a:p>
          <a:p>
            <a:r>
              <a:rPr lang="fi-FI" sz="2200" dirty="0"/>
              <a:t>Myös eläimen muut osat pyritään hyödyntämään mahdollisimman tehokkaasti.</a:t>
            </a:r>
          </a:p>
          <a:p>
            <a:pPr marL="0" indent="0">
              <a:buNone/>
            </a:pPr>
            <a:r>
              <a:rPr lang="fi-FI" sz="2200" dirty="0">
                <a:sym typeface="Wingdings" panose="05000000000000000000" pitchFamily="2" charset="2"/>
              </a:rPr>
              <a:t> </a:t>
            </a:r>
            <a:r>
              <a:rPr lang="fi-FI" sz="2200" dirty="0"/>
              <a:t>Rasvasta voidaan valmistaa biopolttoainetta, vuodat eli nahkat käytetään esimerkiksi huonekaluissa ja autojen verhoiluissa, ja luita hyödynnetään rehuna. Mitä vähemmän menee hukkaan, sen parempi, myös ympäristölle.</a:t>
            </a:r>
            <a:br>
              <a:rPr lang="fi-FI" dirty="0"/>
            </a:br>
            <a:endParaRPr lang="fi-FI" dirty="0"/>
          </a:p>
        </p:txBody>
      </p:sp>
      <p:pic>
        <p:nvPicPr>
          <p:cNvPr id="5" name="Kuva 4" descr="Kuva, joka sisältää kohteen piirros, clipart, kuvitus, Animoidut lastenohjelmat&#10;&#10;Tekoälyllä luotu sisältö voi olla virheellistä.">
            <a:extLst>
              <a:ext uri="{FF2B5EF4-FFF2-40B4-BE49-F238E27FC236}">
                <a16:creationId xmlns:a16="http://schemas.microsoft.com/office/drawing/2014/main" id="{5BA607C5-F36F-59B4-0F03-2A732647D4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91" b="94186" l="6743" r="96199">
                        <a14:foregroundMark x1="6743" y1="55194" x2="9971" y2="38140"/>
                        <a14:foregroundMark x1="9971" y1="38140" x2="10462" y2="37597"/>
                        <a14:foregroundMark x1="10135" y1="65736" x2="10135" y2="65736"/>
                        <a14:foregroundMark x1="29506" y1="16822" x2="36535" y2="5039"/>
                        <a14:foregroundMark x1="36535" y1="5039" x2="55129" y2="5969"/>
                        <a14:foregroundMark x1="55129" y1="5969" x2="76338" y2="4341"/>
                        <a14:foregroundMark x1="78709" y1="2791" x2="85288" y2="6589"/>
                        <a14:foregroundMark x1="63016" y1="50698" x2="69922" y2="39845"/>
                        <a14:foregroundMark x1="66898" y1="48837" x2="63506" y2="65349"/>
                        <a14:foregroundMark x1="63506" y1="65349" x2="64038" y2="66357"/>
                        <a14:foregroundMark x1="66898" y1="48837" x2="76338" y2="37597"/>
                        <a14:foregroundMark x1="84430" y1="41783" x2="88639" y2="52016"/>
                        <a14:foregroundMark x1="75317" y1="41473" x2="81814" y2="54651"/>
                        <a14:foregroundMark x1="81814" y1="54651" x2="83245" y2="43333"/>
                        <a14:foregroundMark x1="69268" y1="63178" x2="77197" y2="63488"/>
                        <a14:foregroundMark x1="78709" y1="78527" x2="94197" y2="65116"/>
                        <a14:foregroundMark x1="94892" y1="55504" x2="96240" y2="59690"/>
                        <a14:foregroundMark x1="78014" y1="86822" x2="93870" y2="70233"/>
                        <a14:foregroundMark x1="81079" y1="92946" x2="7765" y2="94186"/>
                        <a14:foregroundMark x1="41112" y1="88140" x2="64283" y2="83101"/>
                        <a14:foregroundMark x1="64283" y1="83101" x2="41806" y2="86357"/>
                        <a14:foregroundMark x1="41806" y1="86357" x2="39926" y2="85891"/>
                        <a14:foregroundMark x1="57744" y1="67209" x2="64160" y2="56822"/>
                        <a14:foregroundMark x1="64160" y1="56822" x2="64160" y2="56822"/>
                        <a14:foregroundMark x1="68574" y1="69612" x2="68574" y2="69612"/>
                        <a14:backgroundMark x1="8786" y1="99612" x2="8786" y2="99612"/>
                        <a14:backgroundMark x1="12301" y1="99922" x2="15529" y2="99922"/>
                        <a14:backgroundMark x1="43809" y1="99612" x2="45689" y2="99922"/>
                        <a14:backgroundMark x1="34205" y1="99302" x2="34205" y2="99302"/>
                        <a14:backgroundMark x1="35063" y1="99302" x2="38578" y2="99922"/>
                        <a14:backgroundMark x1="16183" y1="99302" x2="21087" y2="98992"/>
                        <a14:backgroundMark x1="31345" y1="99612" x2="33020" y2="996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007151"/>
            <a:ext cx="6012814" cy="3169812"/>
          </a:xfrm>
          <a:prstGeom prst="rect">
            <a:avLst/>
          </a:prstGeom>
        </p:spPr>
      </p:pic>
      <p:pic>
        <p:nvPicPr>
          <p:cNvPr id="6" name="Kuva 5" descr="Kuva, joka sisältää kohteen musta, pimeys&#10;&#10;Tekoälyllä luotu sisältö voi olla virheellistä.">
            <a:extLst>
              <a:ext uri="{FF2B5EF4-FFF2-40B4-BE49-F238E27FC236}">
                <a16:creationId xmlns:a16="http://schemas.microsoft.com/office/drawing/2014/main" id="{995BD123-63BC-EA27-207D-96F8F101FE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058" y="6519652"/>
            <a:ext cx="1288900" cy="28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699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: Pyöristetyt kulmat 3">
            <a:extLst>
              <a:ext uri="{FF2B5EF4-FFF2-40B4-BE49-F238E27FC236}">
                <a16:creationId xmlns:a16="http://schemas.microsoft.com/office/drawing/2014/main" id="{2D2596F9-83B3-5882-1831-38D7BFE628D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35132" y="365125"/>
            <a:ext cx="11704320" cy="6127750"/>
          </a:xfrm>
          <a:prstGeom prst="roundRect">
            <a:avLst/>
          </a:prstGeom>
          <a:solidFill>
            <a:srgbClr val="E8E0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E58B81A-207B-7425-461A-26AD0E9A2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Liha voidaan jäljittää tilalle asti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D75D500-155D-487F-8D76-C103242BB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45025" cy="4351338"/>
          </a:xfrm>
        </p:spPr>
        <p:txBody>
          <a:bodyPr>
            <a:normAutofit fontScale="92500" lnSpcReduction="10000"/>
          </a:bodyPr>
          <a:lstStyle/>
          <a:p>
            <a:r>
              <a:rPr lang="fi-FI" sz="2000" dirty="0"/>
              <a:t>Liha pakataan tuoreena, marinoituna, pakasteena tai säilykkeenä. </a:t>
            </a:r>
          </a:p>
          <a:p>
            <a:r>
              <a:rPr lang="fi-FI" sz="2000" dirty="0"/>
              <a:t>Usein pakkauksessa käytetään suojakaasua, joka pidentää säilyvyyttä. </a:t>
            </a:r>
          </a:p>
          <a:p>
            <a:r>
              <a:rPr lang="fi-FI" sz="2000" dirty="0"/>
              <a:t>Lainsäädäntö edellyttää, että pakkauksesta käy ilmi lihan alkuperämaa.</a:t>
            </a:r>
          </a:p>
          <a:p>
            <a:r>
              <a:rPr lang="fi-FI" sz="2000" dirty="0"/>
              <a:t>Suomessa liha voidaan jäljittää tilalle asti eränumeron ja tuotetietojen avulla.</a:t>
            </a:r>
          </a:p>
          <a:p>
            <a:r>
              <a:rPr lang="fi-FI" sz="2000" dirty="0"/>
              <a:t>Lihaa myydään kaupoissa valmiiksi pakattuna, palvelutiskiltä, pakastealtaasta tai valmisruoissa. Yhä useampi tuottaja myy lihaa myös suoraan tilalta.</a:t>
            </a:r>
          </a:p>
          <a:p>
            <a:r>
              <a:rPr lang="fi-FI" sz="2000" dirty="0"/>
              <a:t>Kaupoissa ja ammattikeittiöissä lihaa käsitellään tarkasti hygienia huomioiden, esimerkiksi kylmäketjun on pysyttävä katkeamattomana aina kuluttajalle asti.</a:t>
            </a:r>
            <a:br>
              <a:rPr lang="fi-FI" dirty="0"/>
            </a:br>
            <a:endParaRPr lang="fi-FI" dirty="0"/>
          </a:p>
        </p:txBody>
      </p:sp>
      <p:pic>
        <p:nvPicPr>
          <p:cNvPr id="5" name="Kuva 4" descr="Kuva, joka sisältää kohteen piirros, clipart, luonnos, animaatio&#10;&#10;Tekoälyllä luotu sisältö voi olla virheellistä.">
            <a:extLst>
              <a:ext uri="{FF2B5EF4-FFF2-40B4-BE49-F238E27FC236}">
                <a16:creationId xmlns:a16="http://schemas.microsoft.com/office/drawing/2014/main" id="{1F845217-5085-0F4C-2398-B856DBD846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550" b="93282" l="3357" r="95785">
                        <a14:foregroundMark x1="6635" y1="41985" x2="8899" y2="33130"/>
                        <a14:foregroundMark x1="4059" y1="87328" x2="6011" y2="79084"/>
                        <a14:foregroundMark x1="28181" y1="88550" x2="44496" y2="89008"/>
                        <a14:foregroundMark x1="44496" y1="89008" x2="67525" y2="87328"/>
                        <a14:foregroundMark x1="67525" y1="87328" x2="75566" y2="87328"/>
                        <a14:foregroundMark x1="73927" y1="73435" x2="36924" y2="67176"/>
                        <a14:foregroundMark x1="82592" y1="85344" x2="85480" y2="88550"/>
                        <a14:foregroundMark x1="82904" y1="90382" x2="82904" y2="90382"/>
                        <a14:foregroundMark x1="87119" y1="85344" x2="80406" y2="86718"/>
                        <a14:foregroundMark x1="86807" y1="89771" x2="88056" y2="88550"/>
                        <a14:foregroundMark x1="85168" y1="59542" x2="84543" y2="74046"/>
                        <a14:foregroundMark x1="82279" y1="25038" x2="89071" y2="53893"/>
                        <a14:foregroundMark x1="91959" y1="47023" x2="95785" y2="16794"/>
                        <a14:foregroundMark x1="76815" y1="20611" x2="70726" y2="9160"/>
                        <a14:foregroundMark x1="33333" y1="8550" x2="33333" y2="8550"/>
                        <a14:foregroundMark x1="92272" y1="22443" x2="91647" y2="19237"/>
                        <a14:foregroundMark x1="89696" y1="27481" x2="86495" y2="23664"/>
                        <a14:foregroundMark x1="3357" y1="42290" x2="3357" y2="42290"/>
                        <a14:foregroundMark x1="7416" y1="93282" x2="15379" y2="88855"/>
                        <a14:foregroundMark x1="76893" y1="15878" x2="73770" y2="85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237" y="3569344"/>
            <a:ext cx="5099787" cy="2607619"/>
          </a:xfrm>
          <a:prstGeom prst="rect">
            <a:avLst/>
          </a:prstGeom>
        </p:spPr>
      </p:pic>
      <p:pic>
        <p:nvPicPr>
          <p:cNvPr id="6" name="Kuva 5" descr="Kuva, joka sisältää kohteen musta, pimeys&#10;&#10;Tekoälyllä luotu sisältö voi olla virheellistä.">
            <a:extLst>
              <a:ext uri="{FF2B5EF4-FFF2-40B4-BE49-F238E27FC236}">
                <a16:creationId xmlns:a16="http://schemas.microsoft.com/office/drawing/2014/main" id="{052DAAB7-1B7C-A509-EAA2-2E54BAB0B3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058" y="6519652"/>
            <a:ext cx="1288900" cy="289800"/>
          </a:xfrm>
          <a:prstGeom prst="rect">
            <a:avLst/>
          </a:prstGeom>
        </p:spPr>
      </p:pic>
      <p:sp>
        <p:nvSpPr>
          <p:cNvPr id="7" name="Puhekupla: Soikea 6">
            <a:extLst>
              <a:ext uri="{FF2B5EF4-FFF2-40B4-BE49-F238E27FC236}">
                <a16:creationId xmlns:a16="http://schemas.microsoft.com/office/drawing/2014/main" id="{FFC90934-0CF3-D76E-784E-83A2B80C7F67}"/>
              </a:ext>
            </a:extLst>
          </p:cNvPr>
          <p:cNvSpPr/>
          <p:nvPr/>
        </p:nvSpPr>
        <p:spPr>
          <a:xfrm>
            <a:off x="8381110" y="1105925"/>
            <a:ext cx="3265516" cy="2177935"/>
          </a:xfrm>
          <a:prstGeom prst="wedgeEllipseCallout">
            <a:avLst>
              <a:gd name="adj1" fmla="val -48835"/>
              <a:gd name="adj2" fmla="val 41126"/>
            </a:avLst>
          </a:prstGeom>
          <a:solidFill>
            <a:srgbClr val="11775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Mitä lihatuotteita tai –ruokia voi ostaa valmiina kaupasta?</a:t>
            </a:r>
          </a:p>
        </p:txBody>
      </p:sp>
    </p:spTree>
    <p:extLst>
      <p:ext uri="{BB962C8B-B14F-4D97-AF65-F5344CB8AC3E}">
        <p14:creationId xmlns:p14="http://schemas.microsoft.com/office/powerpoint/2010/main" val="4127199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orakulmio: Pyöristetyt kulmat 2">
            <a:extLst>
              <a:ext uri="{FF2B5EF4-FFF2-40B4-BE49-F238E27FC236}">
                <a16:creationId xmlns:a16="http://schemas.microsoft.com/office/drawing/2014/main" id="{8587F44B-D922-6DCA-DD58-69EE080C3E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35132" y="365125"/>
            <a:ext cx="11704320" cy="6127750"/>
          </a:xfrm>
          <a:prstGeom prst="roundRect">
            <a:avLst/>
          </a:prstGeom>
          <a:solidFill>
            <a:srgbClr val="E8E0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E3324A2-2679-43B0-02D2-EE0D3B83A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232" y="365125"/>
            <a:ext cx="10866120" cy="1325563"/>
          </a:xfrm>
        </p:spPr>
        <p:txBody>
          <a:bodyPr/>
          <a:lstStyle/>
          <a:p>
            <a:r>
              <a:rPr lang="fi-FI" dirty="0"/>
              <a:t>Liha on monipuolinen ravintoaineiden lähde</a:t>
            </a:r>
          </a:p>
        </p:txBody>
      </p:sp>
      <p:pic>
        <p:nvPicPr>
          <p:cNvPr id="5" name="Sisällön paikkamerkki 4" descr="Kuva, joka sisältää kohteen piirros, luonnos, kuvitus, maalaus&#10;&#10;Tekoälyllä luotu sisältö voi olla virheellistä.">
            <a:extLst>
              <a:ext uri="{FF2B5EF4-FFF2-40B4-BE49-F238E27FC236}">
                <a16:creationId xmlns:a16="http://schemas.microsoft.com/office/drawing/2014/main" id="{3E5C652A-6B26-77C7-E09A-B8503C476C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846" b="96154" l="3984" r="96345">
                        <a14:foregroundMark x1="6694" y1="11011" x2="11869" y2="48718"/>
                        <a14:foregroundMark x1="11869" y1="48718" x2="14990" y2="18477"/>
                        <a14:foregroundMark x1="12115" y1="67572" x2="12115" y2="87330"/>
                        <a14:foregroundMark x1="12115" y1="87330" x2="17207" y2="90875"/>
                        <a14:foregroundMark x1="4846" y1="67572" x2="3984" y2="47360"/>
                        <a14:foregroundMark x1="5873" y1="83409" x2="10103" y2="90875"/>
                        <a14:foregroundMark x1="27885" y1="90573" x2="50883" y2="87481"/>
                        <a14:foregroundMark x1="51581" y1="78130" x2="53593" y2="93062"/>
                        <a14:foregroundMark x1="61396" y1="85596" x2="66694" y2="70437"/>
                        <a14:foregroundMark x1="66694" y1="70437" x2="68501" y2="87783"/>
                        <a14:foregroundMark x1="68501" y1="87783" x2="68501" y2="87783"/>
                        <a14:foregroundMark x1="57166" y1="40498" x2="55072" y2="14630"/>
                        <a14:foregroundMark x1="55072" y1="14630" x2="59014" y2="6637"/>
                        <a14:foregroundMark x1="79014" y1="86275" x2="90185" y2="87858"/>
                        <a14:foregroundMark x1="90185" y1="87858" x2="94784" y2="57391"/>
                        <a14:foregroundMark x1="94784" y1="57391" x2="94292" y2="29412"/>
                        <a14:foregroundMark x1="94292" y1="29412" x2="88706" y2="10483"/>
                        <a14:foregroundMark x1="88706" y1="10483" x2="84271" y2="5354"/>
                        <a14:foregroundMark x1="87474" y1="90875" x2="95934" y2="83484"/>
                        <a14:foregroundMark x1="95934" y1="83484" x2="93758" y2="57315"/>
                        <a14:foregroundMark x1="91704" y1="52640" x2="86119" y2="39291"/>
                        <a14:foregroundMark x1="86119" y1="39291" x2="86119" y2="38688"/>
                        <a14:foregroundMark x1="95770" y1="28054" x2="95770" y2="28054"/>
                        <a14:foregroundMark x1="96468" y1="29336" x2="94251" y2="26244"/>
                        <a14:foregroundMark x1="64805" y1="4148" x2="83409" y2="6335"/>
                        <a14:foregroundMark x1="77659" y1="94042" x2="77988" y2="86878"/>
                        <a14:foregroundMark x1="79507" y1="89970" x2="84600" y2="86878"/>
                        <a14:foregroundMark x1="78522" y1="94646" x2="86119" y2="91554"/>
                        <a14:foregroundMark x1="91869" y1="46757" x2="87228" y2="30543"/>
                        <a14:foregroundMark x1="87228" y1="30543" x2="86817" y2="54827"/>
                        <a14:foregroundMark x1="56674" y1="71946" x2="42957" y2="71644"/>
                        <a14:foregroundMark x1="57002" y1="96229" x2="24805" y2="94646"/>
                        <a14:foregroundMark x1="23819" y1="25566" x2="39507" y2="23605"/>
                        <a14:foregroundMark x1="39507" y1="23605" x2="50226" y2="23756"/>
                        <a14:foregroundMark x1="14825" y1="96229" x2="14825" y2="96229"/>
                        <a14:foregroundMark x1="95441" y1="25566" x2="85092" y2="3846"/>
                        <a14:foregroundMark x1="93758" y1="19683" x2="93758" y2="19683"/>
                        <a14:foregroundMark x1="93593" y1="18778" x2="92074" y2="16290"/>
                        <a14:backgroundMark x1="26160" y1="99321" x2="36263" y2="99925"/>
                        <a14:backgroundMark x1="36263" y1="99925" x2="49035" y2="99397"/>
                        <a14:backgroundMark x1="49035" y1="99397" x2="54292" y2="999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665" y="3429000"/>
            <a:ext cx="5566410" cy="3031236"/>
          </a:xfrm>
        </p:spPr>
      </p:pic>
      <p:pic>
        <p:nvPicPr>
          <p:cNvPr id="4" name="Kuva 3" descr="Kuva, joka sisältää kohteen musta, pimeys&#10;&#10;Tekoälyllä luotu sisältö voi olla virheellistä.">
            <a:extLst>
              <a:ext uri="{FF2B5EF4-FFF2-40B4-BE49-F238E27FC236}">
                <a16:creationId xmlns:a16="http://schemas.microsoft.com/office/drawing/2014/main" id="{019436C6-9FBD-C8EB-0601-BE97032A0F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058" y="6519652"/>
            <a:ext cx="1288900" cy="289800"/>
          </a:xfrm>
          <a:prstGeom prst="rect">
            <a:avLst/>
          </a:prstGeom>
        </p:spPr>
      </p:pic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2B55088B-FD86-758E-DA46-8DF2799C6666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5453465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2400" dirty="0"/>
              <a:t>Lihasta saadaan</a:t>
            </a:r>
          </a:p>
          <a:p>
            <a:pPr lvl="1"/>
            <a:r>
              <a:rPr lang="fi-FI" dirty="0"/>
              <a:t>Hyvin imeytyvää rautaa</a:t>
            </a:r>
          </a:p>
          <a:p>
            <a:pPr lvl="1"/>
            <a:r>
              <a:rPr lang="fi-FI" dirty="0"/>
              <a:t>Proteiinia</a:t>
            </a:r>
          </a:p>
          <a:p>
            <a:pPr lvl="1"/>
            <a:r>
              <a:rPr lang="fi-FI" dirty="0"/>
              <a:t>B12-vitamiinia</a:t>
            </a:r>
          </a:p>
          <a:p>
            <a:pPr lvl="1"/>
            <a:r>
              <a:rPr lang="fi-FI" dirty="0"/>
              <a:t>Sinkkiä, seleeniä ja magnesiumia</a:t>
            </a:r>
          </a:p>
          <a:p>
            <a:r>
              <a:rPr lang="fi-FI" sz="2400" dirty="0"/>
              <a:t>Punainen liha on kuitenkin myös kovien rasvojen lähde, eikä sitä siksi kannata syödä suuria määriä.</a:t>
            </a:r>
          </a:p>
          <a:p>
            <a:r>
              <a:rPr lang="fi-FI" sz="2400" dirty="0"/>
              <a:t>Punaista ja prosessoitua lihaa suositellaan syötäväksi korkeintaan 350 grammaa viikossa, prosessoitua lihaa mahdollisimman vähän.</a:t>
            </a:r>
            <a:br>
              <a:rPr lang="fi-FI" dirty="0"/>
            </a:br>
            <a:endParaRPr lang="fi-FI" dirty="0"/>
          </a:p>
        </p:txBody>
      </p:sp>
      <p:sp>
        <p:nvSpPr>
          <p:cNvPr id="7" name="Puhekupla: Soikea 6">
            <a:extLst>
              <a:ext uri="{FF2B5EF4-FFF2-40B4-BE49-F238E27FC236}">
                <a16:creationId xmlns:a16="http://schemas.microsoft.com/office/drawing/2014/main" id="{8AC5F337-A8BF-BC1B-5531-450935A3364E}"/>
              </a:ext>
            </a:extLst>
          </p:cNvPr>
          <p:cNvSpPr/>
          <p:nvPr/>
        </p:nvSpPr>
        <p:spPr>
          <a:xfrm>
            <a:off x="6411507" y="1394605"/>
            <a:ext cx="3125585" cy="1899458"/>
          </a:xfrm>
          <a:prstGeom prst="wedgeEllipseCallout">
            <a:avLst>
              <a:gd name="adj1" fmla="val 43529"/>
              <a:gd name="adj2" fmla="val 51121"/>
            </a:avLst>
          </a:prstGeom>
          <a:solidFill>
            <a:srgbClr val="11775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Muista säilyttää liha kylmässä!</a:t>
            </a:r>
          </a:p>
        </p:txBody>
      </p:sp>
    </p:spTree>
    <p:extLst>
      <p:ext uri="{BB962C8B-B14F-4D97-AF65-F5344CB8AC3E}">
        <p14:creationId xmlns:p14="http://schemas.microsoft.com/office/powerpoint/2010/main" val="3852621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A9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: Pyöristetyt kulmat 3">
            <a:extLst>
              <a:ext uri="{FF2B5EF4-FFF2-40B4-BE49-F238E27FC236}">
                <a16:creationId xmlns:a16="http://schemas.microsoft.com/office/drawing/2014/main" id="{5492B9CB-4B93-387B-6B49-2336808FD5BA}"/>
              </a:ext>
            </a:extLst>
          </p:cNvPr>
          <p:cNvSpPr/>
          <p:nvPr/>
        </p:nvSpPr>
        <p:spPr>
          <a:xfrm>
            <a:off x="235132" y="365125"/>
            <a:ext cx="11704320" cy="6127750"/>
          </a:xfrm>
          <a:prstGeom prst="roundRect">
            <a:avLst/>
          </a:prstGeom>
          <a:solidFill>
            <a:srgbClr val="E8E0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E3E61E3-E48E-1367-2CB3-FB968777B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Kuvat: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108651E-3C1D-1994-C8E1-D327B62201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Heli Pukki</a:t>
            </a:r>
          </a:p>
        </p:txBody>
      </p:sp>
      <p:sp>
        <p:nvSpPr>
          <p:cNvPr id="10" name="Ellipsi 9">
            <a:extLst>
              <a:ext uri="{FF2B5EF4-FFF2-40B4-BE49-F238E27FC236}">
                <a16:creationId xmlns:a16="http://schemas.microsoft.com/office/drawing/2014/main" id="{7F2231B8-5D19-FD78-D189-421579240934}"/>
              </a:ext>
            </a:extLst>
          </p:cNvPr>
          <p:cNvSpPr/>
          <p:nvPr/>
        </p:nvSpPr>
        <p:spPr>
          <a:xfrm>
            <a:off x="6240609" y="1100341"/>
            <a:ext cx="3000606" cy="212642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Kuva 8" descr="Kuva, joka sisältää kohteen clipart, animaatio, muotoilu, kuvitus&#10;&#10;Tekoälyllä luotu sisältö voi olla virheellistä.">
            <a:extLst>
              <a:ext uri="{FF2B5EF4-FFF2-40B4-BE49-F238E27FC236}">
                <a16:creationId xmlns:a16="http://schemas.microsoft.com/office/drawing/2014/main" id="{C910F1ED-451E-D7B8-0706-41F6EAD16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533" y="1505485"/>
            <a:ext cx="1330757" cy="1316133"/>
          </a:xfrm>
          <a:prstGeom prst="rect">
            <a:avLst/>
          </a:prstGeom>
        </p:spPr>
      </p:pic>
      <p:sp>
        <p:nvSpPr>
          <p:cNvPr id="13" name="Ellipsi 12">
            <a:extLst>
              <a:ext uri="{FF2B5EF4-FFF2-40B4-BE49-F238E27FC236}">
                <a16:creationId xmlns:a16="http://schemas.microsoft.com/office/drawing/2014/main" id="{61FA2B64-81A0-9DE3-E83D-9799867A798D}"/>
              </a:ext>
            </a:extLst>
          </p:cNvPr>
          <p:cNvSpPr/>
          <p:nvPr/>
        </p:nvSpPr>
        <p:spPr>
          <a:xfrm>
            <a:off x="8239886" y="2546663"/>
            <a:ext cx="3051323" cy="22042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Kuva 10" descr="Kuva, joka sisältää kohteen teksti, logo, kuvakaappaus, Grafiikka&#10;&#10;Tekoälyllä luotu sisältö voi olla virheellistä.">
            <a:extLst>
              <a:ext uri="{FF2B5EF4-FFF2-40B4-BE49-F238E27FC236}">
                <a16:creationId xmlns:a16="http://schemas.microsoft.com/office/drawing/2014/main" id="{0A1B08DC-06E0-856B-1D05-732BFD7EF9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091" y="3234820"/>
            <a:ext cx="2428912" cy="827905"/>
          </a:xfrm>
          <a:prstGeom prst="rect">
            <a:avLst/>
          </a:prstGeom>
        </p:spPr>
      </p:pic>
      <p:sp>
        <p:nvSpPr>
          <p:cNvPr id="14" name="Ellipsi 13">
            <a:extLst>
              <a:ext uri="{FF2B5EF4-FFF2-40B4-BE49-F238E27FC236}">
                <a16:creationId xmlns:a16="http://schemas.microsoft.com/office/drawing/2014/main" id="{9D073B18-0783-7360-4EB5-03969DA689BB}"/>
              </a:ext>
            </a:extLst>
          </p:cNvPr>
          <p:cNvSpPr/>
          <p:nvPr/>
        </p:nvSpPr>
        <p:spPr>
          <a:xfrm>
            <a:off x="6240609" y="4016281"/>
            <a:ext cx="3051323" cy="212642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Kuva 6" descr="Kuva, joka sisältää kohteen Fontti, Grafiikka, graafinen suunnittelu, teksti&#10;&#10;Tekoälyllä luotu sisältö voi olla virheellistä.">
            <a:extLst>
              <a:ext uri="{FF2B5EF4-FFF2-40B4-BE49-F238E27FC236}">
                <a16:creationId xmlns:a16="http://schemas.microsoft.com/office/drawing/2014/main" id="{EC95A2B2-505F-3994-BF65-0390DAD8BB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094" y="4862236"/>
            <a:ext cx="2178917" cy="317487"/>
          </a:xfrm>
          <a:prstGeom prst="rect">
            <a:avLst/>
          </a:prstGeom>
        </p:spPr>
      </p:pic>
      <p:pic>
        <p:nvPicPr>
          <p:cNvPr id="8" name="Kuva 7" descr="Kuva, joka sisältää kohteen musta, pimeys&#10;&#10;Tekoälyllä luotu sisältö voi olla virheellistä.">
            <a:extLst>
              <a:ext uri="{FF2B5EF4-FFF2-40B4-BE49-F238E27FC236}">
                <a16:creationId xmlns:a16="http://schemas.microsoft.com/office/drawing/2014/main" id="{725407AC-991E-2156-C959-35DB10A994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058" y="6519652"/>
            <a:ext cx="1288900" cy="28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1447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488</Words>
  <Application>Microsoft Office PowerPoint</Application>
  <PresentationFormat>Laajakuva</PresentationFormat>
  <Paragraphs>51</Paragraphs>
  <Slides>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8</vt:i4>
      </vt:variant>
    </vt:vector>
  </HeadingPairs>
  <TitlesOfParts>
    <vt:vector size="15" baseType="lpstr">
      <vt:lpstr>Aptos</vt:lpstr>
      <vt:lpstr>Arial</vt:lpstr>
      <vt:lpstr>Calibri</vt:lpstr>
      <vt:lpstr>Cambria</vt:lpstr>
      <vt:lpstr>Wingdings</vt:lpstr>
      <vt:lpstr>Office-teema</vt:lpstr>
      <vt:lpstr>1_Office-teema</vt:lpstr>
      <vt:lpstr>PowerPoint-esitys</vt:lpstr>
      <vt:lpstr>Missä eläimiä kasvatetaan?</vt:lpstr>
      <vt:lpstr>Ympäristövaikutukset ja eläinten hyvinvointi</vt:lpstr>
      <vt:lpstr>Teurastamoille kuljetusautoissa</vt:lpstr>
      <vt:lpstr>Lihaa monessa muodossa</vt:lpstr>
      <vt:lpstr>Liha voidaan jäljittää tilalle asti</vt:lpstr>
      <vt:lpstr>Liha on monipuolinen ravintoaineiden lähde</vt:lpstr>
      <vt:lpstr>Kuvat: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Sanna Elomaa</dc:creator>
  <cp:lastModifiedBy>Sanna Elomaa</cp:lastModifiedBy>
  <cp:revision>30</cp:revision>
  <dcterms:created xsi:type="dcterms:W3CDTF">2025-07-16T12:26:38Z</dcterms:created>
  <dcterms:modified xsi:type="dcterms:W3CDTF">2026-09-21T05:57:34Z</dcterms:modified>
</cp:coreProperties>
</file>