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3" r:id="rId3"/>
    <p:sldMasterId id="2147483734" r:id="rId4"/>
  </p:sldMasterIdLst>
  <p:notesMasterIdLst>
    <p:notesMasterId r:id="rId20"/>
  </p:notesMasterIdLst>
  <p:sldIdLst>
    <p:sldId id="2147470966" r:id="rId5"/>
    <p:sldId id="2147470969" r:id="rId6"/>
    <p:sldId id="2147471061" r:id="rId7"/>
    <p:sldId id="2147471060" r:id="rId8"/>
    <p:sldId id="2147471058" r:id="rId9"/>
    <p:sldId id="2147471037" r:id="rId10"/>
    <p:sldId id="2147470984" r:id="rId11"/>
    <p:sldId id="2147470985" r:id="rId12"/>
    <p:sldId id="2147471044" r:id="rId13"/>
    <p:sldId id="2147470979" r:id="rId14"/>
    <p:sldId id="2147470977" r:id="rId15"/>
    <p:sldId id="263" r:id="rId16"/>
    <p:sldId id="2147471063" r:id="rId17"/>
    <p:sldId id="2147471026" r:id="rId18"/>
    <p:sldId id="282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kka Vainionpää" userId="85f45498-425f-4d49-a9eb-8b24b6bcaaa0" providerId="ADAL" clId="{B18F5DD7-B574-4CAF-86D2-A73969A4447C}"/>
    <pc:docChg chg="delSld modSld">
      <pc:chgData name="Jukka Vainionpää" userId="85f45498-425f-4d49-a9eb-8b24b6bcaaa0" providerId="ADAL" clId="{B18F5DD7-B574-4CAF-86D2-A73969A4447C}" dt="2025-06-27T10:41:14.119" v="12" actId="20577"/>
      <pc:docMkLst>
        <pc:docMk/>
      </pc:docMkLst>
      <pc:sldChg chg="del">
        <pc:chgData name="Jukka Vainionpää" userId="85f45498-425f-4d49-a9eb-8b24b6bcaaa0" providerId="ADAL" clId="{B18F5DD7-B574-4CAF-86D2-A73969A4447C}" dt="2025-06-27T10:39:54.971" v="1" actId="47"/>
        <pc:sldMkLst>
          <pc:docMk/>
          <pc:sldMk cId="489611580" sldId="2147470954"/>
        </pc:sldMkLst>
      </pc:sldChg>
      <pc:sldChg chg="modSp mod">
        <pc:chgData name="Jukka Vainionpää" userId="85f45498-425f-4d49-a9eb-8b24b6bcaaa0" providerId="ADAL" clId="{B18F5DD7-B574-4CAF-86D2-A73969A4447C}" dt="2025-06-27T10:41:14.119" v="12" actId="20577"/>
        <pc:sldMkLst>
          <pc:docMk/>
          <pc:sldMk cId="2755751567" sldId="2147470966"/>
        </pc:sldMkLst>
        <pc:spChg chg="mod">
          <ac:chgData name="Jukka Vainionpää" userId="85f45498-425f-4d49-a9eb-8b24b6bcaaa0" providerId="ADAL" clId="{B18F5DD7-B574-4CAF-86D2-A73969A4447C}" dt="2025-06-27T10:41:14.119" v="12" actId="20577"/>
          <ac:spMkLst>
            <pc:docMk/>
            <pc:sldMk cId="2755751567" sldId="2147470966"/>
            <ac:spMk id="3" creationId="{6C2AB824-8EEF-8183-9979-E7FB4AA5C7A0}"/>
          </ac:spMkLst>
        </pc:spChg>
      </pc:sldChg>
      <pc:sldChg chg="del">
        <pc:chgData name="Jukka Vainionpää" userId="85f45498-425f-4d49-a9eb-8b24b6bcaaa0" providerId="ADAL" clId="{B18F5DD7-B574-4CAF-86D2-A73969A4447C}" dt="2025-06-27T10:40:23.284" v="4" actId="47"/>
        <pc:sldMkLst>
          <pc:docMk/>
          <pc:sldMk cId="280224072" sldId="2147470989"/>
        </pc:sldMkLst>
      </pc:sldChg>
      <pc:sldChg chg="del">
        <pc:chgData name="Jukka Vainionpää" userId="85f45498-425f-4d49-a9eb-8b24b6bcaaa0" providerId="ADAL" clId="{B18F5DD7-B574-4CAF-86D2-A73969A4447C}" dt="2025-06-27T10:40:24.797" v="5" actId="47"/>
        <pc:sldMkLst>
          <pc:docMk/>
          <pc:sldMk cId="2358881692" sldId="2147470995"/>
        </pc:sldMkLst>
      </pc:sldChg>
      <pc:sldChg chg="del">
        <pc:chgData name="Jukka Vainionpää" userId="85f45498-425f-4d49-a9eb-8b24b6bcaaa0" providerId="ADAL" clId="{B18F5DD7-B574-4CAF-86D2-A73969A4447C}" dt="2025-06-27T10:40:25.892" v="6" actId="47"/>
        <pc:sldMkLst>
          <pc:docMk/>
          <pc:sldMk cId="2095591128" sldId="2147470997"/>
        </pc:sldMkLst>
      </pc:sldChg>
      <pc:sldChg chg="del">
        <pc:chgData name="Jukka Vainionpää" userId="85f45498-425f-4d49-a9eb-8b24b6bcaaa0" providerId="ADAL" clId="{B18F5DD7-B574-4CAF-86D2-A73969A4447C}" dt="2025-06-27T10:39:55.825" v="2" actId="47"/>
        <pc:sldMkLst>
          <pc:docMk/>
          <pc:sldMk cId="3396088190" sldId="2147471003"/>
        </pc:sldMkLst>
      </pc:sldChg>
      <pc:sldChg chg="del">
        <pc:chgData name="Jukka Vainionpää" userId="85f45498-425f-4d49-a9eb-8b24b6bcaaa0" providerId="ADAL" clId="{B18F5DD7-B574-4CAF-86D2-A73969A4447C}" dt="2025-06-27T10:39:56.621" v="3" actId="47"/>
        <pc:sldMkLst>
          <pc:docMk/>
          <pc:sldMk cId="2110947635" sldId="2147471004"/>
        </pc:sldMkLst>
      </pc:sldChg>
      <pc:sldChg chg="del">
        <pc:chgData name="Jukka Vainionpää" userId="85f45498-425f-4d49-a9eb-8b24b6bcaaa0" providerId="ADAL" clId="{B18F5DD7-B574-4CAF-86D2-A73969A4447C}" dt="2025-06-27T10:40:31.304" v="10" actId="47"/>
        <pc:sldMkLst>
          <pc:docMk/>
          <pc:sldMk cId="2053950954" sldId="2147471021"/>
        </pc:sldMkLst>
      </pc:sldChg>
      <pc:sldChg chg="del">
        <pc:chgData name="Jukka Vainionpää" userId="85f45498-425f-4d49-a9eb-8b24b6bcaaa0" providerId="ADAL" clId="{B18F5DD7-B574-4CAF-86D2-A73969A4447C}" dt="2025-06-27T10:40:26.881" v="7" actId="47"/>
        <pc:sldMkLst>
          <pc:docMk/>
          <pc:sldMk cId="2406788876" sldId="2147471022"/>
        </pc:sldMkLst>
      </pc:sldChg>
      <pc:sldChg chg="del">
        <pc:chgData name="Jukka Vainionpää" userId="85f45498-425f-4d49-a9eb-8b24b6bcaaa0" providerId="ADAL" clId="{B18F5DD7-B574-4CAF-86D2-A73969A4447C}" dt="2025-06-27T10:40:28.232" v="8" actId="47"/>
        <pc:sldMkLst>
          <pc:docMk/>
          <pc:sldMk cId="2945712078" sldId="2147471025"/>
        </pc:sldMkLst>
      </pc:sldChg>
      <pc:sldChg chg="del">
        <pc:chgData name="Jukka Vainionpää" userId="85f45498-425f-4d49-a9eb-8b24b6bcaaa0" providerId="ADAL" clId="{B18F5DD7-B574-4CAF-86D2-A73969A4447C}" dt="2025-06-27T10:39:31.497" v="0" actId="47"/>
        <pc:sldMkLst>
          <pc:docMk/>
          <pc:sldMk cId="3002712166" sldId="2147471059"/>
        </pc:sldMkLst>
      </pc:sldChg>
      <pc:sldChg chg="del">
        <pc:chgData name="Jukka Vainionpää" userId="85f45498-425f-4d49-a9eb-8b24b6bcaaa0" providerId="ADAL" clId="{B18F5DD7-B574-4CAF-86D2-A73969A4447C}" dt="2025-06-27T10:40:29.383" v="9" actId="47"/>
        <pc:sldMkLst>
          <pc:docMk/>
          <pc:sldMk cId="527446564" sldId="214747106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5A7F96-5B81-4F9D-8710-1FEEAAF47DD7}" type="doc">
      <dgm:prSet loTypeId="urn:microsoft.com/office/officeart/2005/8/layout/radial3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fi-FI"/>
        </a:p>
      </dgm:t>
    </dgm:pt>
    <dgm:pt modelId="{DEF38BEF-F7A8-4496-8422-5034996EE0B3}">
      <dgm:prSet phldrT="[Teksti]"/>
      <dgm:spPr>
        <a:xfrm>
          <a:off x="1920875" y="904875"/>
          <a:ext cx="2254249" cy="2254249"/>
        </a:xfrm>
        <a:prstGeom prst="ellipse">
          <a:avLst/>
        </a:prstGeom>
        <a:solidFill>
          <a:srgbClr val="4EA72E">
            <a:shade val="80000"/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Lisäarvotuotteiden vienti</a:t>
          </a:r>
        </a:p>
      </dgm:t>
    </dgm:pt>
    <dgm:pt modelId="{A4A2BB27-F7C1-4DD3-B333-9790F0BA8B05}" type="parTrans" cxnId="{BF65D310-A52F-496B-AC0E-EC762A64F5F3}">
      <dgm:prSet/>
      <dgm:spPr/>
      <dgm:t>
        <a:bodyPr/>
        <a:lstStyle/>
        <a:p>
          <a:endParaRPr lang="fi-FI"/>
        </a:p>
      </dgm:t>
    </dgm:pt>
    <dgm:pt modelId="{665837B7-853D-44C1-86ED-607D68C417FA}" type="sibTrans" cxnId="{BF65D310-A52F-496B-AC0E-EC762A64F5F3}">
      <dgm:prSet/>
      <dgm:spPr/>
      <dgm:t>
        <a:bodyPr/>
        <a:lstStyle/>
        <a:p>
          <a:endParaRPr lang="fi-FI"/>
        </a:p>
      </dgm:t>
    </dgm:pt>
    <dgm:pt modelId="{98DDFEA3-32FA-43CA-BD34-10F1D957A097}">
      <dgm:prSet phldrT="[Teksti]"/>
      <dgm:spPr>
        <a:xfrm>
          <a:off x="2484437" y="402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13"/>
            <a:satOff val="-73"/>
            <a:lumOff val="420"/>
            <a:alphaOff val="3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Laatu</a:t>
          </a:r>
        </a:p>
      </dgm:t>
    </dgm:pt>
    <dgm:pt modelId="{2EED8A83-5D8F-4179-86C7-66925F8828F1}" type="parTrans" cxnId="{A1A6E253-6F2D-46EE-9BBB-165A354E03CD}">
      <dgm:prSet/>
      <dgm:spPr/>
      <dgm:t>
        <a:bodyPr/>
        <a:lstStyle/>
        <a:p>
          <a:endParaRPr lang="fi-FI"/>
        </a:p>
      </dgm:t>
    </dgm:pt>
    <dgm:pt modelId="{87EF98C6-D01F-4A58-81AB-6CDCA60F1131}" type="sibTrans" cxnId="{A1A6E253-6F2D-46EE-9BBB-165A354E03CD}">
      <dgm:prSet/>
      <dgm:spPr/>
      <dgm:t>
        <a:bodyPr/>
        <a:lstStyle/>
        <a:p>
          <a:endParaRPr lang="fi-FI"/>
        </a:p>
      </dgm:t>
    </dgm:pt>
    <dgm:pt modelId="{3FCC01F8-A348-49B1-AC39-DD357552D7E1}">
      <dgm:prSet phldrT="[Teksti]"/>
      <dgm:spPr>
        <a:xfrm>
          <a:off x="3347326" y="280772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26"/>
            <a:satOff val="-147"/>
            <a:lumOff val="839"/>
            <a:alphaOff val="6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Viennin strategian johtaminen</a:t>
          </a:r>
        </a:p>
      </dgm:t>
    </dgm:pt>
    <dgm:pt modelId="{7EB400C9-95F3-4615-84AE-3EC926D2EF77}" type="parTrans" cxnId="{703922CF-9C68-4C39-AE8D-A8CFF74E4E23}">
      <dgm:prSet/>
      <dgm:spPr/>
      <dgm:t>
        <a:bodyPr/>
        <a:lstStyle/>
        <a:p>
          <a:endParaRPr lang="fi-FI"/>
        </a:p>
      </dgm:t>
    </dgm:pt>
    <dgm:pt modelId="{5BFA9D8A-159D-461D-9F12-EE30A1DCAD65}" type="sibTrans" cxnId="{703922CF-9C68-4C39-AE8D-A8CFF74E4E23}">
      <dgm:prSet/>
      <dgm:spPr/>
      <dgm:t>
        <a:bodyPr/>
        <a:lstStyle/>
        <a:p>
          <a:endParaRPr lang="fi-FI"/>
        </a:p>
      </dgm:t>
    </dgm:pt>
    <dgm:pt modelId="{BB156CD2-7FBE-4B48-BA16-17C114D0931B}">
      <dgm:prSet phldrT="[Teksti]"/>
      <dgm:spPr>
        <a:xfrm>
          <a:off x="3880621" y="1014789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39"/>
            <a:satOff val="-220"/>
            <a:lumOff val="1259"/>
            <a:alphaOff val="9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Tuotekehitys</a:t>
          </a:r>
        </a:p>
      </dgm:t>
    </dgm:pt>
    <dgm:pt modelId="{1FCD978C-76AA-4A9F-AD08-EB529773219E}" type="parTrans" cxnId="{8A30B424-E41A-4421-AD64-47D952371574}">
      <dgm:prSet/>
      <dgm:spPr/>
      <dgm:t>
        <a:bodyPr/>
        <a:lstStyle/>
        <a:p>
          <a:endParaRPr lang="fi-FI"/>
        </a:p>
      </dgm:t>
    </dgm:pt>
    <dgm:pt modelId="{D3C403C7-27C0-4ADD-8B43-2245DD69E753}" type="sibTrans" cxnId="{8A30B424-E41A-4421-AD64-47D952371574}">
      <dgm:prSet/>
      <dgm:spPr/>
      <dgm:t>
        <a:bodyPr/>
        <a:lstStyle/>
        <a:p>
          <a:endParaRPr lang="fi-FI"/>
        </a:p>
      </dgm:t>
    </dgm:pt>
    <dgm:pt modelId="{24B42FA2-6EA0-4259-BA1C-9395B4404F92}">
      <dgm:prSet/>
      <dgm:spPr>
        <a:xfrm>
          <a:off x="3880621" y="1922085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52"/>
            <a:satOff val="-294"/>
            <a:lumOff val="1678"/>
            <a:alphaOff val="12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Myynti</a:t>
          </a:r>
        </a:p>
      </dgm:t>
    </dgm:pt>
    <dgm:pt modelId="{5C234957-E54A-4E23-BA43-92ED91B18C50}" type="parTrans" cxnId="{FCCEF7E6-7683-4A93-95F9-730AFEB40DDB}">
      <dgm:prSet/>
      <dgm:spPr/>
      <dgm:t>
        <a:bodyPr/>
        <a:lstStyle/>
        <a:p>
          <a:endParaRPr lang="fi-FI"/>
        </a:p>
      </dgm:t>
    </dgm:pt>
    <dgm:pt modelId="{000D466C-8A10-4C3C-AF0C-88D1ECEEC667}" type="sibTrans" cxnId="{FCCEF7E6-7683-4A93-95F9-730AFEB40DDB}">
      <dgm:prSet/>
      <dgm:spPr/>
      <dgm:t>
        <a:bodyPr/>
        <a:lstStyle/>
        <a:p>
          <a:endParaRPr lang="fi-FI"/>
        </a:p>
      </dgm:t>
    </dgm:pt>
    <dgm:pt modelId="{29F5433B-E734-4BB6-B991-47083252419F}">
      <dgm:prSet/>
      <dgm:spPr>
        <a:xfrm>
          <a:off x="3347326" y="2656102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65"/>
            <a:satOff val="-367"/>
            <a:lumOff val="2098"/>
            <a:alphaOff val="15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Analytiikka</a:t>
          </a:r>
        </a:p>
      </dgm:t>
    </dgm:pt>
    <dgm:pt modelId="{8B783DF8-3963-4007-840E-DBFA8D59A3C1}" type="parTrans" cxnId="{47709175-5631-4676-9EE8-E153C2640387}">
      <dgm:prSet/>
      <dgm:spPr/>
      <dgm:t>
        <a:bodyPr/>
        <a:lstStyle/>
        <a:p>
          <a:endParaRPr lang="fi-FI"/>
        </a:p>
      </dgm:t>
    </dgm:pt>
    <dgm:pt modelId="{5A87128D-9496-4386-B536-081E9A433667}" type="sibTrans" cxnId="{47709175-5631-4676-9EE8-E153C2640387}">
      <dgm:prSet/>
      <dgm:spPr/>
      <dgm:t>
        <a:bodyPr/>
        <a:lstStyle/>
        <a:p>
          <a:endParaRPr lang="fi-FI"/>
        </a:p>
      </dgm:t>
    </dgm:pt>
    <dgm:pt modelId="{99D7CF89-CAD7-4E4E-A279-B047A113D3A8}">
      <dgm:prSet/>
      <dgm:spPr>
        <a:xfrm>
          <a:off x="2484437" y="2936472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78"/>
            <a:satOff val="-441"/>
            <a:lumOff val="2518"/>
            <a:alphaOff val="18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Brändäys</a:t>
          </a:r>
        </a:p>
      </dgm:t>
    </dgm:pt>
    <dgm:pt modelId="{E5EA4A93-F6D9-472B-AD27-A7523AE64269}" type="parTrans" cxnId="{8D64FD3D-7FFE-44A6-8EFC-68BB66FE96D0}">
      <dgm:prSet/>
      <dgm:spPr/>
      <dgm:t>
        <a:bodyPr/>
        <a:lstStyle/>
        <a:p>
          <a:endParaRPr lang="fi-FI"/>
        </a:p>
      </dgm:t>
    </dgm:pt>
    <dgm:pt modelId="{0BADE200-A730-419E-97F0-FA2242B352B0}" type="sibTrans" cxnId="{8D64FD3D-7FFE-44A6-8EFC-68BB66FE96D0}">
      <dgm:prSet/>
      <dgm:spPr/>
      <dgm:t>
        <a:bodyPr/>
        <a:lstStyle/>
        <a:p>
          <a:endParaRPr lang="fi-FI"/>
        </a:p>
      </dgm:t>
    </dgm:pt>
    <dgm:pt modelId="{F98F7532-DDE0-4981-A467-FAB094C0C864}">
      <dgm:prSet/>
      <dgm:spPr>
        <a:xfrm>
          <a:off x="1621548" y="2656102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91"/>
            <a:satOff val="-514"/>
            <a:lumOff val="2937"/>
            <a:alphaOff val="21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Markkinointi</a:t>
          </a:r>
        </a:p>
      </dgm:t>
    </dgm:pt>
    <dgm:pt modelId="{AC8878CB-A087-43BA-96F1-7870CC1948BE}" type="parTrans" cxnId="{789CE4A7-26EF-400C-A7DE-7EEC17C6A22A}">
      <dgm:prSet/>
      <dgm:spPr/>
      <dgm:t>
        <a:bodyPr/>
        <a:lstStyle/>
        <a:p>
          <a:endParaRPr lang="fi-FI"/>
        </a:p>
      </dgm:t>
    </dgm:pt>
    <dgm:pt modelId="{F4474694-A10E-4FF1-8942-00B80A8F6906}" type="sibTrans" cxnId="{789CE4A7-26EF-400C-A7DE-7EEC17C6A22A}">
      <dgm:prSet/>
      <dgm:spPr/>
      <dgm:t>
        <a:bodyPr/>
        <a:lstStyle/>
        <a:p>
          <a:endParaRPr lang="fi-FI"/>
        </a:p>
      </dgm:t>
    </dgm:pt>
    <dgm:pt modelId="{D53DF475-9900-4623-98E9-3542BF4AFC91}">
      <dgm:prSet/>
      <dgm:spPr>
        <a:xfrm>
          <a:off x="1088253" y="1922085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104"/>
            <a:satOff val="-588"/>
            <a:lumOff val="3357"/>
            <a:alphaOff val="24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Pakkaus </a:t>
          </a:r>
        </a:p>
      </dgm:t>
    </dgm:pt>
    <dgm:pt modelId="{4BBEE3B5-869D-44D2-8C4C-D7E1C6B39C7E}" type="parTrans" cxnId="{EAD3DCDA-90FE-4E61-BE83-25E4A5F1CF11}">
      <dgm:prSet/>
      <dgm:spPr/>
      <dgm:t>
        <a:bodyPr/>
        <a:lstStyle/>
        <a:p>
          <a:endParaRPr lang="fi-FI"/>
        </a:p>
      </dgm:t>
    </dgm:pt>
    <dgm:pt modelId="{38B046AA-7656-4A7A-B8E0-9A6B27D8CABA}" type="sibTrans" cxnId="{EAD3DCDA-90FE-4E61-BE83-25E4A5F1CF11}">
      <dgm:prSet/>
      <dgm:spPr/>
      <dgm:t>
        <a:bodyPr/>
        <a:lstStyle/>
        <a:p>
          <a:endParaRPr lang="fi-FI"/>
        </a:p>
      </dgm:t>
    </dgm:pt>
    <dgm:pt modelId="{AEEA73DB-0439-48AF-B8F6-1DF0A939A8D4}">
      <dgm:prSet/>
      <dgm:spPr>
        <a:xfrm>
          <a:off x="1088253" y="1014789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117"/>
            <a:satOff val="-661"/>
            <a:lumOff val="3776"/>
            <a:alphaOff val="27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Tuotanto</a:t>
          </a:r>
        </a:p>
      </dgm:t>
    </dgm:pt>
    <dgm:pt modelId="{75C8A602-2F4B-4E53-B8DA-01891190E3B0}" type="parTrans" cxnId="{24EB3BE9-DED1-4F9D-912A-1E2A3F36F89A}">
      <dgm:prSet/>
      <dgm:spPr/>
      <dgm:t>
        <a:bodyPr/>
        <a:lstStyle/>
        <a:p>
          <a:endParaRPr lang="fi-FI"/>
        </a:p>
      </dgm:t>
    </dgm:pt>
    <dgm:pt modelId="{336932F1-B412-4512-846B-05705D8F546B}" type="sibTrans" cxnId="{24EB3BE9-DED1-4F9D-912A-1E2A3F36F89A}">
      <dgm:prSet/>
      <dgm:spPr/>
      <dgm:t>
        <a:bodyPr/>
        <a:lstStyle/>
        <a:p>
          <a:endParaRPr lang="fi-FI"/>
        </a:p>
      </dgm:t>
    </dgm:pt>
    <dgm:pt modelId="{47161B79-AC78-4C50-8EFE-10D53E6EACA2}">
      <dgm:prSet/>
      <dgm:spPr>
        <a:xfrm>
          <a:off x="1621548" y="280772"/>
          <a:ext cx="1127124" cy="1127124"/>
        </a:xfrm>
        <a:prstGeom prst="ellipse">
          <a:avLst/>
        </a:prstGeom>
        <a:solidFill>
          <a:srgbClr val="4EA72E">
            <a:shade val="80000"/>
            <a:alpha val="50000"/>
            <a:hueOff val="-130"/>
            <a:satOff val="-735"/>
            <a:lumOff val="4196"/>
            <a:alphaOff val="3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i-FI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Logistiikka</a:t>
          </a:r>
        </a:p>
      </dgm:t>
    </dgm:pt>
    <dgm:pt modelId="{0745EC41-1B88-4CB6-934C-A37D63E15A5D}" type="parTrans" cxnId="{6AA78A02-EE1E-4A74-92D7-D5DA2B2B38CE}">
      <dgm:prSet/>
      <dgm:spPr/>
      <dgm:t>
        <a:bodyPr/>
        <a:lstStyle/>
        <a:p>
          <a:endParaRPr lang="fi-FI"/>
        </a:p>
      </dgm:t>
    </dgm:pt>
    <dgm:pt modelId="{16E8D2AB-FA79-4556-856B-8CA1D0976478}" type="sibTrans" cxnId="{6AA78A02-EE1E-4A74-92D7-D5DA2B2B38CE}">
      <dgm:prSet/>
      <dgm:spPr/>
      <dgm:t>
        <a:bodyPr/>
        <a:lstStyle/>
        <a:p>
          <a:endParaRPr lang="fi-FI"/>
        </a:p>
      </dgm:t>
    </dgm:pt>
    <dgm:pt modelId="{7F372056-E516-4755-988F-3ED45238F4B6}">
      <dgm:prSet/>
      <dgm:spPr/>
      <dgm:t>
        <a:bodyPr/>
        <a:lstStyle/>
        <a:p>
          <a:r>
            <a:rPr lang="fi-FI" dirty="0"/>
            <a:t>Muuta…</a:t>
          </a:r>
        </a:p>
      </dgm:t>
    </dgm:pt>
    <dgm:pt modelId="{2E9519DF-7291-4F5E-89D2-92D78DFC1ADA}" type="parTrans" cxnId="{560B893F-FDC1-4EAA-93F7-F928AEC718ED}">
      <dgm:prSet/>
      <dgm:spPr/>
      <dgm:t>
        <a:bodyPr/>
        <a:lstStyle/>
        <a:p>
          <a:endParaRPr lang="fi-FI"/>
        </a:p>
      </dgm:t>
    </dgm:pt>
    <dgm:pt modelId="{242F6871-ABF4-49B9-9307-96911BF76350}" type="sibTrans" cxnId="{560B893F-FDC1-4EAA-93F7-F928AEC718ED}">
      <dgm:prSet/>
      <dgm:spPr/>
      <dgm:t>
        <a:bodyPr/>
        <a:lstStyle/>
        <a:p>
          <a:endParaRPr lang="fi-FI"/>
        </a:p>
      </dgm:t>
    </dgm:pt>
    <dgm:pt modelId="{478B5315-B6FE-4E54-8E7C-FD251EA33334}" type="pres">
      <dgm:prSet presAssocID="{5D5A7F96-5B81-4F9D-8710-1FEEAAF47DD7}" presName="composite" presStyleCnt="0">
        <dgm:presLayoutVars>
          <dgm:chMax val="1"/>
          <dgm:dir/>
          <dgm:resizeHandles val="exact"/>
        </dgm:presLayoutVars>
      </dgm:prSet>
      <dgm:spPr/>
    </dgm:pt>
    <dgm:pt modelId="{D89BE466-C279-4D09-ADCE-338A8A3469BB}" type="pres">
      <dgm:prSet presAssocID="{5D5A7F96-5B81-4F9D-8710-1FEEAAF47DD7}" presName="radial" presStyleCnt="0">
        <dgm:presLayoutVars>
          <dgm:animLvl val="ctr"/>
        </dgm:presLayoutVars>
      </dgm:prSet>
      <dgm:spPr/>
    </dgm:pt>
    <dgm:pt modelId="{E8601F8A-7DAE-47A6-AEB9-C6DE6A580B58}" type="pres">
      <dgm:prSet presAssocID="{DEF38BEF-F7A8-4496-8422-5034996EE0B3}" presName="centerShape" presStyleLbl="vennNode1" presStyleIdx="0" presStyleCnt="12"/>
      <dgm:spPr/>
    </dgm:pt>
    <dgm:pt modelId="{BDEF7488-47D8-4C39-B4F1-75385D429879}" type="pres">
      <dgm:prSet presAssocID="{98DDFEA3-32FA-43CA-BD34-10F1D957A097}" presName="node" presStyleLbl="vennNode1" presStyleIdx="1" presStyleCnt="12">
        <dgm:presLayoutVars>
          <dgm:bulletEnabled val="1"/>
        </dgm:presLayoutVars>
      </dgm:prSet>
      <dgm:spPr/>
    </dgm:pt>
    <dgm:pt modelId="{F92549C9-733E-42BB-B35A-23F4D3D2AB84}" type="pres">
      <dgm:prSet presAssocID="{3FCC01F8-A348-49B1-AC39-DD357552D7E1}" presName="node" presStyleLbl="vennNode1" presStyleIdx="2" presStyleCnt="12">
        <dgm:presLayoutVars>
          <dgm:bulletEnabled val="1"/>
        </dgm:presLayoutVars>
      </dgm:prSet>
      <dgm:spPr/>
    </dgm:pt>
    <dgm:pt modelId="{8FC75906-B9B6-4496-81BE-A24A5677D218}" type="pres">
      <dgm:prSet presAssocID="{BB156CD2-7FBE-4B48-BA16-17C114D0931B}" presName="node" presStyleLbl="vennNode1" presStyleIdx="3" presStyleCnt="12">
        <dgm:presLayoutVars>
          <dgm:bulletEnabled val="1"/>
        </dgm:presLayoutVars>
      </dgm:prSet>
      <dgm:spPr/>
    </dgm:pt>
    <dgm:pt modelId="{53B792FB-E43E-4B9C-97FE-FFEAD1EDF93B}" type="pres">
      <dgm:prSet presAssocID="{24B42FA2-6EA0-4259-BA1C-9395B4404F92}" presName="node" presStyleLbl="vennNode1" presStyleIdx="4" presStyleCnt="12">
        <dgm:presLayoutVars>
          <dgm:bulletEnabled val="1"/>
        </dgm:presLayoutVars>
      </dgm:prSet>
      <dgm:spPr/>
    </dgm:pt>
    <dgm:pt modelId="{510157E7-CE90-4ADF-9482-0C81FDCD087C}" type="pres">
      <dgm:prSet presAssocID="{29F5433B-E734-4BB6-B991-47083252419F}" presName="node" presStyleLbl="vennNode1" presStyleIdx="5" presStyleCnt="12">
        <dgm:presLayoutVars>
          <dgm:bulletEnabled val="1"/>
        </dgm:presLayoutVars>
      </dgm:prSet>
      <dgm:spPr/>
    </dgm:pt>
    <dgm:pt modelId="{91A94384-778B-4BCB-8441-39E73EDE839D}" type="pres">
      <dgm:prSet presAssocID="{99D7CF89-CAD7-4E4E-A279-B047A113D3A8}" presName="node" presStyleLbl="vennNode1" presStyleIdx="6" presStyleCnt="12">
        <dgm:presLayoutVars>
          <dgm:bulletEnabled val="1"/>
        </dgm:presLayoutVars>
      </dgm:prSet>
      <dgm:spPr/>
    </dgm:pt>
    <dgm:pt modelId="{B600052C-776E-4460-B69B-66C6E28A6271}" type="pres">
      <dgm:prSet presAssocID="{F98F7532-DDE0-4981-A467-FAB094C0C864}" presName="node" presStyleLbl="vennNode1" presStyleIdx="7" presStyleCnt="12">
        <dgm:presLayoutVars>
          <dgm:bulletEnabled val="1"/>
        </dgm:presLayoutVars>
      </dgm:prSet>
      <dgm:spPr/>
    </dgm:pt>
    <dgm:pt modelId="{0BF0E7ED-6575-4B94-8DF6-1472FB31EDCE}" type="pres">
      <dgm:prSet presAssocID="{D53DF475-9900-4623-98E9-3542BF4AFC91}" presName="node" presStyleLbl="vennNode1" presStyleIdx="8" presStyleCnt="12">
        <dgm:presLayoutVars>
          <dgm:bulletEnabled val="1"/>
        </dgm:presLayoutVars>
      </dgm:prSet>
      <dgm:spPr/>
    </dgm:pt>
    <dgm:pt modelId="{5E297EDF-1F15-4B1C-AF2F-331D45B39189}" type="pres">
      <dgm:prSet presAssocID="{AEEA73DB-0439-48AF-B8F6-1DF0A939A8D4}" presName="node" presStyleLbl="vennNode1" presStyleIdx="9" presStyleCnt="12">
        <dgm:presLayoutVars>
          <dgm:bulletEnabled val="1"/>
        </dgm:presLayoutVars>
      </dgm:prSet>
      <dgm:spPr/>
    </dgm:pt>
    <dgm:pt modelId="{4A8D53CD-383F-41E8-BE3D-44EF08A0A270}" type="pres">
      <dgm:prSet presAssocID="{47161B79-AC78-4C50-8EFE-10D53E6EACA2}" presName="node" presStyleLbl="vennNode1" presStyleIdx="10" presStyleCnt="12">
        <dgm:presLayoutVars>
          <dgm:bulletEnabled val="1"/>
        </dgm:presLayoutVars>
      </dgm:prSet>
      <dgm:spPr/>
    </dgm:pt>
    <dgm:pt modelId="{D7F9376B-24E4-491C-82F8-03AC92688BC6}" type="pres">
      <dgm:prSet presAssocID="{7F372056-E516-4755-988F-3ED45238F4B6}" presName="node" presStyleLbl="vennNode1" presStyleIdx="11" presStyleCnt="12">
        <dgm:presLayoutVars>
          <dgm:bulletEnabled val="1"/>
        </dgm:presLayoutVars>
      </dgm:prSet>
      <dgm:spPr/>
    </dgm:pt>
  </dgm:ptLst>
  <dgm:cxnLst>
    <dgm:cxn modelId="{6AA78A02-EE1E-4A74-92D7-D5DA2B2B38CE}" srcId="{DEF38BEF-F7A8-4496-8422-5034996EE0B3}" destId="{47161B79-AC78-4C50-8EFE-10D53E6EACA2}" srcOrd="9" destOrd="0" parTransId="{0745EC41-1B88-4CB6-934C-A37D63E15A5D}" sibTransId="{16E8D2AB-FA79-4556-856B-8CA1D0976478}"/>
    <dgm:cxn modelId="{BF65D310-A52F-496B-AC0E-EC762A64F5F3}" srcId="{5D5A7F96-5B81-4F9D-8710-1FEEAAF47DD7}" destId="{DEF38BEF-F7A8-4496-8422-5034996EE0B3}" srcOrd="0" destOrd="0" parTransId="{A4A2BB27-F7C1-4DD3-B333-9790F0BA8B05}" sibTransId="{665837B7-853D-44C1-86ED-607D68C417FA}"/>
    <dgm:cxn modelId="{22E02711-39F0-4441-9CD7-7E3C72C9760A}" type="presOf" srcId="{DEF38BEF-F7A8-4496-8422-5034996EE0B3}" destId="{E8601F8A-7DAE-47A6-AEB9-C6DE6A580B58}" srcOrd="0" destOrd="0" presId="urn:microsoft.com/office/officeart/2005/8/layout/radial3"/>
    <dgm:cxn modelId="{A32E0B19-3297-4531-9860-D323E960BFB8}" type="presOf" srcId="{47161B79-AC78-4C50-8EFE-10D53E6EACA2}" destId="{4A8D53CD-383F-41E8-BE3D-44EF08A0A270}" srcOrd="0" destOrd="0" presId="urn:microsoft.com/office/officeart/2005/8/layout/radial3"/>
    <dgm:cxn modelId="{8A30B424-E41A-4421-AD64-47D952371574}" srcId="{DEF38BEF-F7A8-4496-8422-5034996EE0B3}" destId="{BB156CD2-7FBE-4B48-BA16-17C114D0931B}" srcOrd="2" destOrd="0" parTransId="{1FCD978C-76AA-4A9F-AD08-EB529773219E}" sibTransId="{D3C403C7-27C0-4ADD-8B43-2245DD69E753}"/>
    <dgm:cxn modelId="{8D64FD3D-7FFE-44A6-8EFC-68BB66FE96D0}" srcId="{DEF38BEF-F7A8-4496-8422-5034996EE0B3}" destId="{99D7CF89-CAD7-4E4E-A279-B047A113D3A8}" srcOrd="5" destOrd="0" parTransId="{E5EA4A93-F6D9-472B-AD27-A7523AE64269}" sibTransId="{0BADE200-A730-419E-97F0-FA2242B352B0}"/>
    <dgm:cxn modelId="{560B893F-FDC1-4EAA-93F7-F928AEC718ED}" srcId="{DEF38BEF-F7A8-4496-8422-5034996EE0B3}" destId="{7F372056-E516-4755-988F-3ED45238F4B6}" srcOrd="10" destOrd="0" parTransId="{2E9519DF-7291-4F5E-89D2-92D78DFC1ADA}" sibTransId="{242F6871-ABF4-49B9-9307-96911BF76350}"/>
    <dgm:cxn modelId="{12619E48-3D16-4E3E-AB90-4A65CFA438BD}" type="presOf" srcId="{D53DF475-9900-4623-98E9-3542BF4AFC91}" destId="{0BF0E7ED-6575-4B94-8DF6-1472FB31EDCE}" srcOrd="0" destOrd="0" presId="urn:microsoft.com/office/officeart/2005/8/layout/radial3"/>
    <dgm:cxn modelId="{32FB6271-17F7-4916-9851-9565FDB5522A}" type="presOf" srcId="{5D5A7F96-5B81-4F9D-8710-1FEEAAF47DD7}" destId="{478B5315-B6FE-4E54-8E7C-FD251EA33334}" srcOrd="0" destOrd="0" presId="urn:microsoft.com/office/officeart/2005/8/layout/radial3"/>
    <dgm:cxn modelId="{A1A6E253-6F2D-46EE-9BBB-165A354E03CD}" srcId="{DEF38BEF-F7A8-4496-8422-5034996EE0B3}" destId="{98DDFEA3-32FA-43CA-BD34-10F1D957A097}" srcOrd="0" destOrd="0" parTransId="{2EED8A83-5D8F-4179-86C7-66925F8828F1}" sibTransId="{87EF98C6-D01F-4A58-81AB-6CDCA60F1131}"/>
    <dgm:cxn modelId="{7A89D974-EF30-4233-ADEE-DC7B59CA7B23}" type="presOf" srcId="{BB156CD2-7FBE-4B48-BA16-17C114D0931B}" destId="{8FC75906-B9B6-4496-81BE-A24A5677D218}" srcOrd="0" destOrd="0" presId="urn:microsoft.com/office/officeart/2005/8/layout/radial3"/>
    <dgm:cxn modelId="{47709175-5631-4676-9EE8-E153C2640387}" srcId="{DEF38BEF-F7A8-4496-8422-5034996EE0B3}" destId="{29F5433B-E734-4BB6-B991-47083252419F}" srcOrd="4" destOrd="0" parTransId="{8B783DF8-3963-4007-840E-DBFA8D59A3C1}" sibTransId="{5A87128D-9496-4386-B536-081E9A433667}"/>
    <dgm:cxn modelId="{789CE4A7-26EF-400C-A7DE-7EEC17C6A22A}" srcId="{DEF38BEF-F7A8-4496-8422-5034996EE0B3}" destId="{F98F7532-DDE0-4981-A467-FAB094C0C864}" srcOrd="6" destOrd="0" parTransId="{AC8878CB-A087-43BA-96F1-7870CC1948BE}" sibTransId="{F4474694-A10E-4FF1-8942-00B80A8F6906}"/>
    <dgm:cxn modelId="{F1C7E1BE-EE4F-433F-8AAB-345F204696A5}" type="presOf" srcId="{24B42FA2-6EA0-4259-BA1C-9395B4404F92}" destId="{53B792FB-E43E-4B9C-97FE-FFEAD1EDF93B}" srcOrd="0" destOrd="0" presId="urn:microsoft.com/office/officeart/2005/8/layout/radial3"/>
    <dgm:cxn modelId="{9F0A35C2-0426-491D-8BEE-201E035875F5}" type="presOf" srcId="{F98F7532-DDE0-4981-A467-FAB094C0C864}" destId="{B600052C-776E-4460-B69B-66C6E28A6271}" srcOrd="0" destOrd="0" presId="urn:microsoft.com/office/officeart/2005/8/layout/radial3"/>
    <dgm:cxn modelId="{763642C8-AFF2-4773-80F3-354CAD4813E2}" type="presOf" srcId="{7F372056-E516-4755-988F-3ED45238F4B6}" destId="{D7F9376B-24E4-491C-82F8-03AC92688BC6}" srcOrd="0" destOrd="0" presId="urn:microsoft.com/office/officeart/2005/8/layout/radial3"/>
    <dgm:cxn modelId="{703922CF-9C68-4C39-AE8D-A8CFF74E4E23}" srcId="{DEF38BEF-F7A8-4496-8422-5034996EE0B3}" destId="{3FCC01F8-A348-49B1-AC39-DD357552D7E1}" srcOrd="1" destOrd="0" parTransId="{7EB400C9-95F3-4615-84AE-3EC926D2EF77}" sibTransId="{5BFA9D8A-159D-461D-9F12-EE30A1DCAD65}"/>
    <dgm:cxn modelId="{EAD3DCDA-90FE-4E61-BE83-25E4A5F1CF11}" srcId="{DEF38BEF-F7A8-4496-8422-5034996EE0B3}" destId="{D53DF475-9900-4623-98E9-3542BF4AFC91}" srcOrd="7" destOrd="0" parTransId="{4BBEE3B5-869D-44D2-8C4C-D7E1C6B39C7E}" sibTransId="{38B046AA-7656-4A7A-B8E0-9A6B27D8CABA}"/>
    <dgm:cxn modelId="{2D35D9DC-964E-42EE-B3EF-0C6A50CF0A09}" type="presOf" srcId="{AEEA73DB-0439-48AF-B8F6-1DF0A939A8D4}" destId="{5E297EDF-1F15-4B1C-AF2F-331D45B39189}" srcOrd="0" destOrd="0" presId="urn:microsoft.com/office/officeart/2005/8/layout/radial3"/>
    <dgm:cxn modelId="{FCCEF7E6-7683-4A93-95F9-730AFEB40DDB}" srcId="{DEF38BEF-F7A8-4496-8422-5034996EE0B3}" destId="{24B42FA2-6EA0-4259-BA1C-9395B4404F92}" srcOrd="3" destOrd="0" parTransId="{5C234957-E54A-4E23-BA43-92ED91B18C50}" sibTransId="{000D466C-8A10-4C3C-AF0C-88D1ECEEC667}"/>
    <dgm:cxn modelId="{24EB3BE9-DED1-4F9D-912A-1E2A3F36F89A}" srcId="{DEF38BEF-F7A8-4496-8422-5034996EE0B3}" destId="{AEEA73DB-0439-48AF-B8F6-1DF0A939A8D4}" srcOrd="8" destOrd="0" parTransId="{75C8A602-2F4B-4E53-B8DA-01891190E3B0}" sibTransId="{336932F1-B412-4512-846B-05705D8F546B}"/>
    <dgm:cxn modelId="{74CD2AEA-7719-4361-80CA-CF6A487D4906}" type="presOf" srcId="{3FCC01F8-A348-49B1-AC39-DD357552D7E1}" destId="{F92549C9-733E-42BB-B35A-23F4D3D2AB84}" srcOrd="0" destOrd="0" presId="urn:microsoft.com/office/officeart/2005/8/layout/radial3"/>
    <dgm:cxn modelId="{077706EE-9E5A-4DE2-B38C-6580A656FE15}" type="presOf" srcId="{99D7CF89-CAD7-4E4E-A279-B047A113D3A8}" destId="{91A94384-778B-4BCB-8441-39E73EDE839D}" srcOrd="0" destOrd="0" presId="urn:microsoft.com/office/officeart/2005/8/layout/radial3"/>
    <dgm:cxn modelId="{1E5E37FA-413E-4F27-A733-6D4C65DC6935}" type="presOf" srcId="{29F5433B-E734-4BB6-B991-47083252419F}" destId="{510157E7-CE90-4ADF-9482-0C81FDCD087C}" srcOrd="0" destOrd="0" presId="urn:microsoft.com/office/officeart/2005/8/layout/radial3"/>
    <dgm:cxn modelId="{39D418FD-4446-46EF-99E9-0D3E9275DEF5}" type="presOf" srcId="{98DDFEA3-32FA-43CA-BD34-10F1D957A097}" destId="{BDEF7488-47D8-4C39-B4F1-75385D429879}" srcOrd="0" destOrd="0" presId="urn:microsoft.com/office/officeart/2005/8/layout/radial3"/>
    <dgm:cxn modelId="{07DBC12A-510C-433E-8ED5-E7642BB0BF06}" type="presParOf" srcId="{478B5315-B6FE-4E54-8E7C-FD251EA33334}" destId="{D89BE466-C279-4D09-ADCE-338A8A3469BB}" srcOrd="0" destOrd="0" presId="urn:microsoft.com/office/officeart/2005/8/layout/radial3"/>
    <dgm:cxn modelId="{38D388F5-6916-46DB-907C-4EC0D512595E}" type="presParOf" srcId="{D89BE466-C279-4D09-ADCE-338A8A3469BB}" destId="{E8601F8A-7DAE-47A6-AEB9-C6DE6A580B58}" srcOrd="0" destOrd="0" presId="urn:microsoft.com/office/officeart/2005/8/layout/radial3"/>
    <dgm:cxn modelId="{097E12D8-42DA-4343-8D5D-99878D745D7C}" type="presParOf" srcId="{D89BE466-C279-4D09-ADCE-338A8A3469BB}" destId="{BDEF7488-47D8-4C39-B4F1-75385D429879}" srcOrd="1" destOrd="0" presId="urn:microsoft.com/office/officeart/2005/8/layout/radial3"/>
    <dgm:cxn modelId="{F7D744C7-1B5D-49D9-8B70-31014CB6C382}" type="presParOf" srcId="{D89BE466-C279-4D09-ADCE-338A8A3469BB}" destId="{F92549C9-733E-42BB-B35A-23F4D3D2AB84}" srcOrd="2" destOrd="0" presId="urn:microsoft.com/office/officeart/2005/8/layout/radial3"/>
    <dgm:cxn modelId="{E29EEB7E-894B-48BA-8A46-F398B49BF3B5}" type="presParOf" srcId="{D89BE466-C279-4D09-ADCE-338A8A3469BB}" destId="{8FC75906-B9B6-4496-81BE-A24A5677D218}" srcOrd="3" destOrd="0" presId="urn:microsoft.com/office/officeart/2005/8/layout/radial3"/>
    <dgm:cxn modelId="{18EE4F1F-1DA5-4B68-B411-142D50535FB3}" type="presParOf" srcId="{D89BE466-C279-4D09-ADCE-338A8A3469BB}" destId="{53B792FB-E43E-4B9C-97FE-FFEAD1EDF93B}" srcOrd="4" destOrd="0" presId="urn:microsoft.com/office/officeart/2005/8/layout/radial3"/>
    <dgm:cxn modelId="{BAEAE6F2-E24B-4063-9DBB-635ED2F463EE}" type="presParOf" srcId="{D89BE466-C279-4D09-ADCE-338A8A3469BB}" destId="{510157E7-CE90-4ADF-9482-0C81FDCD087C}" srcOrd="5" destOrd="0" presId="urn:microsoft.com/office/officeart/2005/8/layout/radial3"/>
    <dgm:cxn modelId="{555290B5-51C7-425C-834B-DC276B578001}" type="presParOf" srcId="{D89BE466-C279-4D09-ADCE-338A8A3469BB}" destId="{91A94384-778B-4BCB-8441-39E73EDE839D}" srcOrd="6" destOrd="0" presId="urn:microsoft.com/office/officeart/2005/8/layout/radial3"/>
    <dgm:cxn modelId="{B2CE1BEE-1E40-40E6-849F-D22ABA8EA5E1}" type="presParOf" srcId="{D89BE466-C279-4D09-ADCE-338A8A3469BB}" destId="{B600052C-776E-4460-B69B-66C6E28A6271}" srcOrd="7" destOrd="0" presId="urn:microsoft.com/office/officeart/2005/8/layout/radial3"/>
    <dgm:cxn modelId="{C599B521-F667-4F40-B0DC-D100F8BD7DD4}" type="presParOf" srcId="{D89BE466-C279-4D09-ADCE-338A8A3469BB}" destId="{0BF0E7ED-6575-4B94-8DF6-1472FB31EDCE}" srcOrd="8" destOrd="0" presId="urn:microsoft.com/office/officeart/2005/8/layout/radial3"/>
    <dgm:cxn modelId="{46B7516D-75EC-4374-83E0-B559CDA4900B}" type="presParOf" srcId="{D89BE466-C279-4D09-ADCE-338A8A3469BB}" destId="{5E297EDF-1F15-4B1C-AF2F-331D45B39189}" srcOrd="9" destOrd="0" presId="urn:microsoft.com/office/officeart/2005/8/layout/radial3"/>
    <dgm:cxn modelId="{1315320A-9C43-481D-BE45-576125123F39}" type="presParOf" srcId="{D89BE466-C279-4D09-ADCE-338A8A3469BB}" destId="{4A8D53CD-383F-41E8-BE3D-44EF08A0A270}" srcOrd="10" destOrd="0" presId="urn:microsoft.com/office/officeart/2005/8/layout/radial3"/>
    <dgm:cxn modelId="{63AE0D9C-7541-44F4-A6D5-04CBB17D1EA1}" type="presParOf" srcId="{D89BE466-C279-4D09-ADCE-338A8A3469BB}" destId="{D7F9376B-24E4-491C-82F8-03AC92688BC6}" srcOrd="11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3DE26F-2BB0-4CDF-89B6-BC46C55DC75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>
        <a:scene3d>
          <a:camera prst="isometricBottomDown"/>
          <a:lightRig rig="threePt" dir="t"/>
        </a:scene3d>
      </dgm:spPr>
      <dgm:t>
        <a:bodyPr/>
        <a:lstStyle/>
        <a:p>
          <a:endParaRPr lang="fi-FI"/>
        </a:p>
      </dgm:t>
    </dgm:pt>
    <dgm:pt modelId="{BB3663CC-B68B-41D0-917A-57DD7D121F01}">
      <dgm:prSet phldrT="[Teksti]"/>
      <dgm:spPr/>
      <dgm:t>
        <a:bodyPr/>
        <a:lstStyle/>
        <a:p>
          <a:r>
            <a:rPr lang="fi-FI" b="1" dirty="0">
              <a:solidFill>
                <a:schemeClr val="bg2">
                  <a:lumMod val="75000"/>
                </a:schemeClr>
              </a:solidFill>
            </a:rPr>
            <a:t>Ammatti-korkeakoulut</a:t>
          </a:r>
        </a:p>
      </dgm:t>
    </dgm:pt>
    <dgm:pt modelId="{8063BCF4-F4E2-4DF4-AA4F-0F299951AA6B}" type="parTrans" cxnId="{040EAE95-A734-47CC-B7FF-D53654A02877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041A2790-32EC-4483-81AE-83350521CC3C}" type="sibTrans" cxnId="{040EAE95-A734-47CC-B7FF-D53654A02877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911547C0-9B4D-4E69-ACB7-5B9FCF59987F}">
      <dgm:prSet phldrT="[Teksti]"/>
      <dgm:spPr/>
      <dgm:t>
        <a:bodyPr/>
        <a:lstStyle/>
        <a:p>
          <a:r>
            <a:rPr lang="fi-FI" b="1" dirty="0">
              <a:solidFill>
                <a:schemeClr val="bg2">
                  <a:lumMod val="75000"/>
                </a:schemeClr>
              </a:solidFill>
            </a:rPr>
            <a:t>Ely –keskukset</a:t>
          </a:r>
        </a:p>
      </dgm:t>
    </dgm:pt>
    <dgm:pt modelId="{F8226466-F9CA-4427-8459-CDEF5DF26824}" type="parTrans" cxnId="{21FA39A6-9713-4099-846D-461AF8FD76AD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76C950C9-3331-4636-B5D3-71DB729CA161}" type="sibTrans" cxnId="{21FA39A6-9713-4099-846D-461AF8FD76AD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CF5014D1-A702-4976-B8BE-1C50B2288EA2}">
      <dgm:prSet phldrT="[Teksti]"/>
      <dgm:spPr/>
      <dgm:t>
        <a:bodyPr/>
        <a:lstStyle/>
        <a:p>
          <a:r>
            <a:rPr lang="fi-FI" b="1" dirty="0">
              <a:solidFill>
                <a:schemeClr val="bg2">
                  <a:lumMod val="75000"/>
                </a:schemeClr>
              </a:solidFill>
            </a:rPr>
            <a:t>Kuntien ja alueiden kehitysyhtiöt</a:t>
          </a:r>
        </a:p>
      </dgm:t>
    </dgm:pt>
    <dgm:pt modelId="{1409E6B1-F986-4E18-859A-2906D70C0848}" type="parTrans" cxnId="{2F8346FD-66D4-46EF-B514-F9CE3BBC8870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BF7F17A9-8F1A-429D-AF8E-4E2059CBB6EC}" type="sibTrans" cxnId="{2F8346FD-66D4-46EF-B514-F9CE3BBC8870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8B9575D0-D059-4780-B85C-26C2B0CF73C3}">
      <dgm:prSet/>
      <dgm:spPr/>
      <dgm:t>
        <a:bodyPr/>
        <a:lstStyle/>
        <a:p>
          <a:r>
            <a:rPr lang="fi-FI" b="1" dirty="0">
              <a:solidFill>
                <a:schemeClr val="bg2">
                  <a:lumMod val="75000"/>
                </a:schemeClr>
              </a:solidFill>
            </a:rPr>
            <a:t>Kauppakamarit</a:t>
          </a:r>
        </a:p>
      </dgm:t>
    </dgm:pt>
    <dgm:pt modelId="{1715B6CB-2A8E-4CD9-AA9C-C348529D6773}" type="parTrans" cxnId="{5A3902B1-AA8B-476D-AB93-C382EE6A5D1B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F3383638-DEAD-4580-BA13-D7EB2CC8D553}" type="sibTrans" cxnId="{5A3902B1-AA8B-476D-AB93-C382EE6A5D1B}">
      <dgm:prSet/>
      <dgm:spPr/>
      <dgm:t>
        <a:bodyPr/>
        <a:lstStyle/>
        <a:p>
          <a:endParaRPr lang="fi-FI">
            <a:solidFill>
              <a:schemeClr val="bg2">
                <a:lumMod val="75000"/>
              </a:schemeClr>
            </a:solidFill>
          </a:endParaRPr>
        </a:p>
      </dgm:t>
    </dgm:pt>
    <dgm:pt modelId="{5E93BE09-4B52-41FB-925E-4A52B4B47C4C}" type="pres">
      <dgm:prSet presAssocID="{883DE26F-2BB0-4CDF-89B6-BC46C55DC756}" presName="cycle" presStyleCnt="0">
        <dgm:presLayoutVars>
          <dgm:dir/>
          <dgm:resizeHandles val="exact"/>
        </dgm:presLayoutVars>
      </dgm:prSet>
      <dgm:spPr/>
    </dgm:pt>
    <dgm:pt modelId="{D6333C39-A1C8-494B-884A-FF9B3C998D68}" type="pres">
      <dgm:prSet presAssocID="{BB3663CC-B68B-41D0-917A-57DD7D121F01}" presName="node" presStyleLbl="node1" presStyleIdx="0" presStyleCnt="4">
        <dgm:presLayoutVars>
          <dgm:bulletEnabled val="1"/>
        </dgm:presLayoutVars>
      </dgm:prSet>
      <dgm:spPr/>
    </dgm:pt>
    <dgm:pt modelId="{3F6825FC-563C-41BE-8DF7-071BE96F7C83}" type="pres">
      <dgm:prSet presAssocID="{BB3663CC-B68B-41D0-917A-57DD7D121F01}" presName="spNode" presStyleCnt="0"/>
      <dgm:spPr/>
    </dgm:pt>
    <dgm:pt modelId="{B0CBE7C0-715B-4911-9AC8-DD817D1B5ACC}" type="pres">
      <dgm:prSet presAssocID="{041A2790-32EC-4483-81AE-83350521CC3C}" presName="sibTrans" presStyleLbl="sibTrans1D1" presStyleIdx="0" presStyleCnt="4"/>
      <dgm:spPr/>
    </dgm:pt>
    <dgm:pt modelId="{DF045346-110F-4061-9994-87499BC0C8EE}" type="pres">
      <dgm:prSet presAssocID="{8B9575D0-D059-4780-B85C-26C2B0CF73C3}" presName="node" presStyleLbl="node1" presStyleIdx="1" presStyleCnt="4">
        <dgm:presLayoutVars>
          <dgm:bulletEnabled val="1"/>
        </dgm:presLayoutVars>
      </dgm:prSet>
      <dgm:spPr/>
    </dgm:pt>
    <dgm:pt modelId="{A338E611-BC45-40C9-BC57-99D912C8D1BB}" type="pres">
      <dgm:prSet presAssocID="{8B9575D0-D059-4780-B85C-26C2B0CF73C3}" presName="spNode" presStyleCnt="0"/>
      <dgm:spPr/>
    </dgm:pt>
    <dgm:pt modelId="{EE7E3424-387C-45FC-BB37-6442BE3DB3C1}" type="pres">
      <dgm:prSet presAssocID="{F3383638-DEAD-4580-BA13-D7EB2CC8D553}" presName="sibTrans" presStyleLbl="sibTrans1D1" presStyleIdx="1" presStyleCnt="4"/>
      <dgm:spPr/>
    </dgm:pt>
    <dgm:pt modelId="{763AC22B-0DB8-4C07-8D1A-F6D2EFCCE8DB}" type="pres">
      <dgm:prSet presAssocID="{911547C0-9B4D-4E69-ACB7-5B9FCF59987F}" presName="node" presStyleLbl="node1" presStyleIdx="2" presStyleCnt="4">
        <dgm:presLayoutVars>
          <dgm:bulletEnabled val="1"/>
        </dgm:presLayoutVars>
      </dgm:prSet>
      <dgm:spPr/>
    </dgm:pt>
    <dgm:pt modelId="{B9007CD8-0D51-4427-A496-94AB5CEB577B}" type="pres">
      <dgm:prSet presAssocID="{911547C0-9B4D-4E69-ACB7-5B9FCF59987F}" presName="spNode" presStyleCnt="0"/>
      <dgm:spPr/>
    </dgm:pt>
    <dgm:pt modelId="{589B2971-5740-482E-A7D6-95834386F048}" type="pres">
      <dgm:prSet presAssocID="{76C950C9-3331-4636-B5D3-71DB729CA161}" presName="sibTrans" presStyleLbl="sibTrans1D1" presStyleIdx="2" presStyleCnt="4"/>
      <dgm:spPr/>
    </dgm:pt>
    <dgm:pt modelId="{58E5C1F8-8DEC-456B-87AD-4AA8BD7BDAD2}" type="pres">
      <dgm:prSet presAssocID="{CF5014D1-A702-4976-B8BE-1C50B2288EA2}" presName="node" presStyleLbl="node1" presStyleIdx="3" presStyleCnt="4">
        <dgm:presLayoutVars>
          <dgm:bulletEnabled val="1"/>
        </dgm:presLayoutVars>
      </dgm:prSet>
      <dgm:spPr/>
    </dgm:pt>
    <dgm:pt modelId="{9C566B43-1252-4593-AE06-B0BE325E088A}" type="pres">
      <dgm:prSet presAssocID="{CF5014D1-A702-4976-B8BE-1C50B2288EA2}" presName="spNode" presStyleCnt="0"/>
      <dgm:spPr/>
    </dgm:pt>
    <dgm:pt modelId="{AF64A55F-28C7-477C-9F8C-B3E6F7B907D2}" type="pres">
      <dgm:prSet presAssocID="{BF7F17A9-8F1A-429D-AF8E-4E2059CBB6EC}" presName="sibTrans" presStyleLbl="sibTrans1D1" presStyleIdx="3" presStyleCnt="4"/>
      <dgm:spPr/>
    </dgm:pt>
  </dgm:ptLst>
  <dgm:cxnLst>
    <dgm:cxn modelId="{1DEAE101-F48E-40E2-9C6C-78AFD89929DF}" type="presOf" srcId="{911547C0-9B4D-4E69-ACB7-5B9FCF59987F}" destId="{763AC22B-0DB8-4C07-8D1A-F6D2EFCCE8DB}" srcOrd="0" destOrd="0" presId="urn:microsoft.com/office/officeart/2005/8/layout/cycle6"/>
    <dgm:cxn modelId="{BA114F20-587F-4228-8415-5B4F55432AB1}" type="presOf" srcId="{F3383638-DEAD-4580-BA13-D7EB2CC8D553}" destId="{EE7E3424-387C-45FC-BB37-6442BE3DB3C1}" srcOrd="0" destOrd="0" presId="urn:microsoft.com/office/officeart/2005/8/layout/cycle6"/>
    <dgm:cxn modelId="{77DEAE4C-DEB1-4D18-B91E-7D20E38E0F53}" type="presOf" srcId="{BF7F17A9-8F1A-429D-AF8E-4E2059CBB6EC}" destId="{AF64A55F-28C7-477C-9F8C-B3E6F7B907D2}" srcOrd="0" destOrd="0" presId="urn:microsoft.com/office/officeart/2005/8/layout/cycle6"/>
    <dgm:cxn modelId="{2C7B425A-C8E5-44F9-ADDC-40B8B18A07AA}" type="presOf" srcId="{CF5014D1-A702-4976-B8BE-1C50B2288EA2}" destId="{58E5C1F8-8DEC-456B-87AD-4AA8BD7BDAD2}" srcOrd="0" destOrd="0" presId="urn:microsoft.com/office/officeart/2005/8/layout/cycle6"/>
    <dgm:cxn modelId="{040EAE95-A734-47CC-B7FF-D53654A02877}" srcId="{883DE26F-2BB0-4CDF-89B6-BC46C55DC756}" destId="{BB3663CC-B68B-41D0-917A-57DD7D121F01}" srcOrd="0" destOrd="0" parTransId="{8063BCF4-F4E2-4DF4-AA4F-0F299951AA6B}" sibTransId="{041A2790-32EC-4483-81AE-83350521CC3C}"/>
    <dgm:cxn modelId="{B1D0AF97-3C84-4764-9CDA-34E6194906F3}" type="presOf" srcId="{BB3663CC-B68B-41D0-917A-57DD7D121F01}" destId="{D6333C39-A1C8-494B-884A-FF9B3C998D68}" srcOrd="0" destOrd="0" presId="urn:microsoft.com/office/officeart/2005/8/layout/cycle6"/>
    <dgm:cxn modelId="{21FA39A6-9713-4099-846D-461AF8FD76AD}" srcId="{883DE26F-2BB0-4CDF-89B6-BC46C55DC756}" destId="{911547C0-9B4D-4E69-ACB7-5B9FCF59987F}" srcOrd="2" destOrd="0" parTransId="{F8226466-F9CA-4427-8459-CDEF5DF26824}" sibTransId="{76C950C9-3331-4636-B5D3-71DB729CA161}"/>
    <dgm:cxn modelId="{5A3902B1-AA8B-476D-AB93-C382EE6A5D1B}" srcId="{883DE26F-2BB0-4CDF-89B6-BC46C55DC756}" destId="{8B9575D0-D059-4780-B85C-26C2B0CF73C3}" srcOrd="1" destOrd="0" parTransId="{1715B6CB-2A8E-4CD9-AA9C-C348529D6773}" sibTransId="{F3383638-DEAD-4580-BA13-D7EB2CC8D553}"/>
    <dgm:cxn modelId="{803F72C5-7C6F-46FC-9822-C9952E127859}" type="presOf" srcId="{883DE26F-2BB0-4CDF-89B6-BC46C55DC756}" destId="{5E93BE09-4B52-41FB-925E-4A52B4B47C4C}" srcOrd="0" destOrd="0" presId="urn:microsoft.com/office/officeart/2005/8/layout/cycle6"/>
    <dgm:cxn modelId="{DB1238CE-EF2B-419A-83AF-E24CF71E63B6}" type="presOf" srcId="{041A2790-32EC-4483-81AE-83350521CC3C}" destId="{B0CBE7C0-715B-4911-9AC8-DD817D1B5ACC}" srcOrd="0" destOrd="0" presId="urn:microsoft.com/office/officeart/2005/8/layout/cycle6"/>
    <dgm:cxn modelId="{2D1C83CE-B4AE-4D25-AF1D-B48CD3E6BCAA}" type="presOf" srcId="{76C950C9-3331-4636-B5D3-71DB729CA161}" destId="{589B2971-5740-482E-A7D6-95834386F048}" srcOrd="0" destOrd="0" presId="urn:microsoft.com/office/officeart/2005/8/layout/cycle6"/>
    <dgm:cxn modelId="{2F8346FD-66D4-46EF-B514-F9CE3BBC8870}" srcId="{883DE26F-2BB0-4CDF-89B6-BC46C55DC756}" destId="{CF5014D1-A702-4976-B8BE-1C50B2288EA2}" srcOrd="3" destOrd="0" parTransId="{1409E6B1-F986-4E18-859A-2906D70C0848}" sibTransId="{BF7F17A9-8F1A-429D-AF8E-4E2059CBB6EC}"/>
    <dgm:cxn modelId="{11AD82FD-51F1-4E39-BE07-950CA2A73077}" type="presOf" srcId="{8B9575D0-D059-4780-B85C-26C2B0CF73C3}" destId="{DF045346-110F-4061-9994-87499BC0C8EE}" srcOrd="0" destOrd="0" presId="urn:microsoft.com/office/officeart/2005/8/layout/cycle6"/>
    <dgm:cxn modelId="{A91FC84C-D695-4EFC-9C17-43E4780672F7}" type="presParOf" srcId="{5E93BE09-4B52-41FB-925E-4A52B4B47C4C}" destId="{D6333C39-A1C8-494B-884A-FF9B3C998D68}" srcOrd="0" destOrd="0" presId="urn:microsoft.com/office/officeart/2005/8/layout/cycle6"/>
    <dgm:cxn modelId="{6D87B491-9B34-4D12-B417-937998F2D58C}" type="presParOf" srcId="{5E93BE09-4B52-41FB-925E-4A52B4B47C4C}" destId="{3F6825FC-563C-41BE-8DF7-071BE96F7C83}" srcOrd="1" destOrd="0" presId="urn:microsoft.com/office/officeart/2005/8/layout/cycle6"/>
    <dgm:cxn modelId="{73576C01-903C-4C5D-869E-E5900060AFF4}" type="presParOf" srcId="{5E93BE09-4B52-41FB-925E-4A52B4B47C4C}" destId="{B0CBE7C0-715B-4911-9AC8-DD817D1B5ACC}" srcOrd="2" destOrd="0" presId="urn:microsoft.com/office/officeart/2005/8/layout/cycle6"/>
    <dgm:cxn modelId="{FAE502BC-9E42-44A8-B7F3-323A258A2D3C}" type="presParOf" srcId="{5E93BE09-4B52-41FB-925E-4A52B4B47C4C}" destId="{DF045346-110F-4061-9994-87499BC0C8EE}" srcOrd="3" destOrd="0" presId="urn:microsoft.com/office/officeart/2005/8/layout/cycle6"/>
    <dgm:cxn modelId="{8FB01005-9487-43D0-BCC8-0F631E99DC47}" type="presParOf" srcId="{5E93BE09-4B52-41FB-925E-4A52B4B47C4C}" destId="{A338E611-BC45-40C9-BC57-99D912C8D1BB}" srcOrd="4" destOrd="0" presId="urn:microsoft.com/office/officeart/2005/8/layout/cycle6"/>
    <dgm:cxn modelId="{4CAA114E-35A6-4075-8EF0-D5506F215776}" type="presParOf" srcId="{5E93BE09-4B52-41FB-925E-4A52B4B47C4C}" destId="{EE7E3424-387C-45FC-BB37-6442BE3DB3C1}" srcOrd="5" destOrd="0" presId="urn:microsoft.com/office/officeart/2005/8/layout/cycle6"/>
    <dgm:cxn modelId="{C109092C-24A9-4DEC-B374-B2105FAEAA21}" type="presParOf" srcId="{5E93BE09-4B52-41FB-925E-4A52B4B47C4C}" destId="{763AC22B-0DB8-4C07-8D1A-F6D2EFCCE8DB}" srcOrd="6" destOrd="0" presId="urn:microsoft.com/office/officeart/2005/8/layout/cycle6"/>
    <dgm:cxn modelId="{0547364B-66CD-4A9D-87D0-9856D9385AB2}" type="presParOf" srcId="{5E93BE09-4B52-41FB-925E-4A52B4B47C4C}" destId="{B9007CD8-0D51-4427-A496-94AB5CEB577B}" srcOrd="7" destOrd="0" presId="urn:microsoft.com/office/officeart/2005/8/layout/cycle6"/>
    <dgm:cxn modelId="{806BA1B8-F346-492F-9DAF-A182CD0BB603}" type="presParOf" srcId="{5E93BE09-4B52-41FB-925E-4A52B4B47C4C}" destId="{589B2971-5740-482E-A7D6-95834386F048}" srcOrd="8" destOrd="0" presId="urn:microsoft.com/office/officeart/2005/8/layout/cycle6"/>
    <dgm:cxn modelId="{1BE3F316-A678-4B0C-A3A5-0F2C4255AA0F}" type="presParOf" srcId="{5E93BE09-4B52-41FB-925E-4A52B4B47C4C}" destId="{58E5C1F8-8DEC-456B-87AD-4AA8BD7BDAD2}" srcOrd="9" destOrd="0" presId="urn:microsoft.com/office/officeart/2005/8/layout/cycle6"/>
    <dgm:cxn modelId="{F3278B88-EA1A-4B22-8AFB-03771CA38F43}" type="presParOf" srcId="{5E93BE09-4B52-41FB-925E-4A52B4B47C4C}" destId="{9C566B43-1252-4593-AE06-B0BE325E088A}" srcOrd="10" destOrd="0" presId="urn:microsoft.com/office/officeart/2005/8/layout/cycle6"/>
    <dgm:cxn modelId="{5738529E-C3F1-4225-9BE5-4FDC04BC0409}" type="presParOf" srcId="{5E93BE09-4B52-41FB-925E-4A52B4B47C4C}" destId="{AF64A55F-28C7-477C-9F8C-B3E6F7B907D2}" srcOrd="11" destOrd="0" presId="urn:microsoft.com/office/officeart/2005/8/layout/cycle6"/>
  </dgm:cxnLst>
  <dgm:bg>
    <a:solidFill>
      <a:schemeClr val="bg1"/>
    </a:solidFill>
  </dgm:bg>
  <dgm:whole>
    <a:ln>
      <a:solidFill>
        <a:schemeClr val="bg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AA3C0A-57A4-4EB1-A147-7F7D41769473}" type="doc">
      <dgm:prSet loTypeId="urn:microsoft.com/office/officeart/2005/8/layout/cycle3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fi-FI"/>
        </a:p>
      </dgm:t>
    </dgm:pt>
    <dgm:pt modelId="{C32EA8A0-6B98-4CA6-AE8E-73CD9BBBBA5D}">
      <dgm:prSet phldrT="[Teksti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fi-FI" sz="1400" b="1" dirty="0"/>
            <a:t>1. </a:t>
          </a:r>
          <a:r>
            <a:rPr lang="fi-FI" sz="1400" b="1" dirty="0" err="1"/>
            <a:t>Government</a:t>
          </a:r>
          <a:r>
            <a:rPr lang="fi-FI" sz="1400" b="1" dirty="0"/>
            <a:t>-to-</a:t>
          </a:r>
          <a:r>
            <a:rPr lang="fi-FI" sz="1400" b="1" dirty="0" err="1"/>
            <a:t>government</a:t>
          </a:r>
          <a:endParaRPr lang="fi-FI" sz="1400" b="1" dirty="0"/>
        </a:p>
        <a:p>
          <a:r>
            <a:rPr lang="fi-FI" sz="1200" dirty="0"/>
            <a:t>Ruokavirasto, MMM, UM </a:t>
          </a:r>
        </a:p>
      </dgm:t>
    </dgm:pt>
    <dgm:pt modelId="{104B7050-3234-4B34-9BBA-BB757DF7CA83}" type="parTrans" cxnId="{FB0DC144-A037-4A6C-9D34-3A6EB9C02F8E}">
      <dgm:prSet/>
      <dgm:spPr/>
      <dgm:t>
        <a:bodyPr/>
        <a:lstStyle/>
        <a:p>
          <a:endParaRPr lang="fi-FI"/>
        </a:p>
      </dgm:t>
    </dgm:pt>
    <dgm:pt modelId="{6DE4CD29-677F-4B1F-9156-C73696157B22}" type="sibTrans" cxnId="{FB0DC144-A037-4A6C-9D34-3A6EB9C02F8E}">
      <dgm:prSet/>
      <dgm:spPr/>
      <dgm:t>
        <a:bodyPr/>
        <a:lstStyle/>
        <a:p>
          <a:endParaRPr lang="fi-FI"/>
        </a:p>
      </dgm:t>
    </dgm:pt>
    <dgm:pt modelId="{C951EABF-04DA-47F0-9192-60F035D0ACCC}">
      <dgm:prSet phldrT="[Teksti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fi-FI" sz="1400" b="1" dirty="0"/>
            <a:t>2. Go-to-market</a:t>
          </a:r>
        </a:p>
        <a:p>
          <a:r>
            <a:rPr lang="fi-FI" sz="1200" dirty="0"/>
            <a:t>UM</a:t>
          </a:r>
        </a:p>
      </dgm:t>
    </dgm:pt>
    <dgm:pt modelId="{538D735B-C4BC-4B98-B079-EF282D217EF6}" type="parTrans" cxnId="{CF65452A-DCDF-46FB-836D-5CD7B3570AE9}">
      <dgm:prSet/>
      <dgm:spPr/>
      <dgm:t>
        <a:bodyPr/>
        <a:lstStyle/>
        <a:p>
          <a:endParaRPr lang="fi-FI"/>
        </a:p>
      </dgm:t>
    </dgm:pt>
    <dgm:pt modelId="{9D03BC40-77DB-47ED-8C5D-44B6FA2B92B7}" type="sibTrans" cxnId="{CF65452A-DCDF-46FB-836D-5CD7B3570AE9}">
      <dgm:prSet/>
      <dgm:spPr/>
      <dgm:t>
        <a:bodyPr/>
        <a:lstStyle/>
        <a:p>
          <a:endParaRPr lang="fi-FI"/>
        </a:p>
      </dgm:t>
    </dgm:pt>
    <dgm:pt modelId="{62FA5ED1-116A-4F9E-9057-6AC06DB5A24E}">
      <dgm:prSet phldrT="[Teksti]" custT="1"/>
      <dgm:spPr>
        <a:noFill/>
      </dgm:spPr>
      <dgm:t>
        <a:bodyPr/>
        <a:lstStyle/>
        <a:p>
          <a:r>
            <a:rPr lang="fi-FI" sz="1400" b="1" dirty="0"/>
            <a:t>3. </a:t>
          </a:r>
          <a:r>
            <a:rPr lang="fi-FI" sz="1400" b="1" dirty="0" err="1"/>
            <a:t>Close-the-deal</a:t>
          </a:r>
          <a:endParaRPr lang="fi-FI" sz="1400" b="1" dirty="0"/>
        </a:p>
        <a:p>
          <a:r>
            <a:rPr lang="fi-FI" sz="1200"/>
            <a:t>UM</a:t>
          </a:r>
          <a:endParaRPr lang="fi-FI" sz="1200" dirty="0"/>
        </a:p>
      </dgm:t>
    </dgm:pt>
    <dgm:pt modelId="{090B23A5-260A-4A09-B2A1-830A71CDD3B2}" type="parTrans" cxnId="{93AD3E4A-5250-4766-8F0F-80FC764FC306}">
      <dgm:prSet/>
      <dgm:spPr/>
      <dgm:t>
        <a:bodyPr/>
        <a:lstStyle/>
        <a:p>
          <a:endParaRPr lang="fi-FI"/>
        </a:p>
      </dgm:t>
    </dgm:pt>
    <dgm:pt modelId="{A50F312D-95AE-4A6C-B0BA-C87E51E7305E}" type="sibTrans" cxnId="{93AD3E4A-5250-4766-8F0F-80FC764FC306}">
      <dgm:prSet/>
      <dgm:spPr/>
      <dgm:t>
        <a:bodyPr/>
        <a:lstStyle/>
        <a:p>
          <a:endParaRPr lang="fi-FI"/>
        </a:p>
      </dgm:t>
    </dgm:pt>
    <dgm:pt modelId="{0F03CE0E-5545-45F8-A0C1-A3316485B5FC}">
      <dgm:prSet phldrT="[Teksti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fi-FI" sz="1400" b="1" dirty="0"/>
            <a:t>4. Rahoitus</a:t>
          </a:r>
        </a:p>
        <a:p>
          <a:r>
            <a:rPr lang="fi-FI" sz="1200" dirty="0"/>
            <a:t>Business Finland, Finnvera</a:t>
          </a:r>
        </a:p>
      </dgm:t>
    </dgm:pt>
    <dgm:pt modelId="{29F5C864-6DCA-4791-A3F5-DAEE6304A12F}" type="parTrans" cxnId="{1FBF2E83-40AD-4B60-95B5-71DC013B7298}">
      <dgm:prSet/>
      <dgm:spPr/>
      <dgm:t>
        <a:bodyPr/>
        <a:lstStyle/>
        <a:p>
          <a:endParaRPr lang="fi-FI"/>
        </a:p>
      </dgm:t>
    </dgm:pt>
    <dgm:pt modelId="{3910A2A1-1CD7-4FD3-9567-8BDC7BCC953A}" type="sibTrans" cxnId="{1FBF2E83-40AD-4B60-95B5-71DC013B7298}">
      <dgm:prSet/>
      <dgm:spPr/>
      <dgm:t>
        <a:bodyPr/>
        <a:lstStyle/>
        <a:p>
          <a:endParaRPr lang="fi-FI"/>
        </a:p>
      </dgm:t>
    </dgm:pt>
    <dgm:pt modelId="{4A54C713-80E4-4A2C-854C-EFD926CBE024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fi-FI" sz="1400" b="1" dirty="0"/>
            <a:t>5. Koulutus</a:t>
          </a:r>
        </a:p>
        <a:p>
          <a:r>
            <a:rPr lang="fi-FI" sz="1200" dirty="0"/>
            <a:t>Helsingin yliopisto</a:t>
          </a:r>
        </a:p>
      </dgm:t>
    </dgm:pt>
    <dgm:pt modelId="{40920299-0DE7-4237-9ACE-C59C212ED1EE}" type="parTrans" cxnId="{6E6845AF-4FFE-4C3A-98AE-197AAF51AFEA}">
      <dgm:prSet/>
      <dgm:spPr/>
      <dgm:t>
        <a:bodyPr/>
        <a:lstStyle/>
        <a:p>
          <a:endParaRPr lang="fi-FI"/>
        </a:p>
      </dgm:t>
    </dgm:pt>
    <dgm:pt modelId="{52F51413-4338-4137-8B7A-665EA7EB0EA6}" type="sibTrans" cxnId="{6E6845AF-4FFE-4C3A-98AE-197AAF51AFEA}">
      <dgm:prSet/>
      <dgm:spPr/>
      <dgm:t>
        <a:bodyPr/>
        <a:lstStyle/>
        <a:p>
          <a:endParaRPr lang="fi-FI"/>
        </a:p>
      </dgm:t>
    </dgm:pt>
    <dgm:pt modelId="{AA0B2D0B-088C-4849-BA28-4B4EA2DE49A3}" type="pres">
      <dgm:prSet presAssocID="{4FAA3C0A-57A4-4EB1-A147-7F7D41769473}" presName="Name0" presStyleCnt="0">
        <dgm:presLayoutVars>
          <dgm:dir/>
          <dgm:resizeHandles val="exact"/>
        </dgm:presLayoutVars>
      </dgm:prSet>
      <dgm:spPr/>
    </dgm:pt>
    <dgm:pt modelId="{B97A37D5-49A5-402D-941F-A07ACB4EF0D6}" type="pres">
      <dgm:prSet presAssocID="{4FAA3C0A-57A4-4EB1-A147-7F7D41769473}" presName="cycle" presStyleCnt="0"/>
      <dgm:spPr/>
    </dgm:pt>
    <dgm:pt modelId="{16AE4A8E-1C55-4B76-9C32-4E585E435EB7}" type="pres">
      <dgm:prSet presAssocID="{C32EA8A0-6B98-4CA6-AE8E-73CD9BBBBA5D}" presName="nodeFirstNode" presStyleLbl="node1" presStyleIdx="0" presStyleCnt="5">
        <dgm:presLayoutVars>
          <dgm:bulletEnabled val="1"/>
        </dgm:presLayoutVars>
      </dgm:prSet>
      <dgm:spPr/>
    </dgm:pt>
    <dgm:pt modelId="{F921FF07-F7B9-4F2B-867A-3F3DEB139EA5}" type="pres">
      <dgm:prSet presAssocID="{6DE4CD29-677F-4B1F-9156-C73696157B22}" presName="sibTransFirstNode" presStyleLbl="bgShp" presStyleIdx="0" presStyleCnt="1"/>
      <dgm:spPr/>
    </dgm:pt>
    <dgm:pt modelId="{CD45D957-6F93-4543-89E5-5F669306A111}" type="pres">
      <dgm:prSet presAssocID="{C951EABF-04DA-47F0-9192-60F035D0ACCC}" presName="nodeFollowingNodes" presStyleLbl="node1" presStyleIdx="1" presStyleCnt="5">
        <dgm:presLayoutVars>
          <dgm:bulletEnabled val="1"/>
        </dgm:presLayoutVars>
      </dgm:prSet>
      <dgm:spPr/>
    </dgm:pt>
    <dgm:pt modelId="{9C3C078B-F40A-42FD-8E1E-F936B7072B10}" type="pres">
      <dgm:prSet presAssocID="{62FA5ED1-116A-4F9E-9057-6AC06DB5A24E}" presName="nodeFollowingNodes" presStyleLbl="node1" presStyleIdx="2" presStyleCnt="5">
        <dgm:presLayoutVars>
          <dgm:bulletEnabled val="1"/>
        </dgm:presLayoutVars>
      </dgm:prSet>
      <dgm:spPr/>
    </dgm:pt>
    <dgm:pt modelId="{0AF26B4F-8D6C-4C18-8A02-C312F620EEF9}" type="pres">
      <dgm:prSet presAssocID="{0F03CE0E-5545-45F8-A0C1-A3316485B5FC}" presName="nodeFollowingNodes" presStyleLbl="node1" presStyleIdx="3" presStyleCnt="5">
        <dgm:presLayoutVars>
          <dgm:bulletEnabled val="1"/>
        </dgm:presLayoutVars>
      </dgm:prSet>
      <dgm:spPr/>
    </dgm:pt>
    <dgm:pt modelId="{EDB48482-93C9-46EE-9D82-543A97CBE10F}" type="pres">
      <dgm:prSet presAssocID="{4A54C713-80E4-4A2C-854C-EFD926CBE02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CF65452A-DCDF-46FB-836D-5CD7B3570AE9}" srcId="{4FAA3C0A-57A4-4EB1-A147-7F7D41769473}" destId="{C951EABF-04DA-47F0-9192-60F035D0ACCC}" srcOrd="1" destOrd="0" parTransId="{538D735B-C4BC-4B98-B079-EF282D217EF6}" sibTransId="{9D03BC40-77DB-47ED-8C5D-44B6FA2B92B7}"/>
    <dgm:cxn modelId="{7BD17E33-4F99-4267-AF6B-D6F186A37907}" type="presOf" srcId="{4A54C713-80E4-4A2C-854C-EFD926CBE024}" destId="{EDB48482-93C9-46EE-9D82-543A97CBE10F}" srcOrd="0" destOrd="0" presId="urn:microsoft.com/office/officeart/2005/8/layout/cycle3"/>
    <dgm:cxn modelId="{1486E45C-7B50-476A-8077-EE6C0D969AAB}" type="presOf" srcId="{C32EA8A0-6B98-4CA6-AE8E-73CD9BBBBA5D}" destId="{16AE4A8E-1C55-4B76-9C32-4E585E435EB7}" srcOrd="0" destOrd="0" presId="urn:microsoft.com/office/officeart/2005/8/layout/cycle3"/>
    <dgm:cxn modelId="{FB0DC144-A037-4A6C-9D34-3A6EB9C02F8E}" srcId="{4FAA3C0A-57A4-4EB1-A147-7F7D41769473}" destId="{C32EA8A0-6B98-4CA6-AE8E-73CD9BBBBA5D}" srcOrd="0" destOrd="0" parTransId="{104B7050-3234-4B34-9BBA-BB757DF7CA83}" sibTransId="{6DE4CD29-677F-4B1F-9156-C73696157B22}"/>
    <dgm:cxn modelId="{93AD3E4A-5250-4766-8F0F-80FC764FC306}" srcId="{4FAA3C0A-57A4-4EB1-A147-7F7D41769473}" destId="{62FA5ED1-116A-4F9E-9057-6AC06DB5A24E}" srcOrd="2" destOrd="0" parTransId="{090B23A5-260A-4A09-B2A1-830A71CDD3B2}" sibTransId="{A50F312D-95AE-4A6C-B0BA-C87E51E7305E}"/>
    <dgm:cxn modelId="{70954F4A-D9DD-4ED6-8729-457FBD488C15}" type="presOf" srcId="{6DE4CD29-677F-4B1F-9156-C73696157B22}" destId="{F921FF07-F7B9-4F2B-867A-3F3DEB139EA5}" srcOrd="0" destOrd="0" presId="urn:microsoft.com/office/officeart/2005/8/layout/cycle3"/>
    <dgm:cxn modelId="{B235D16A-60FF-4C4C-86B3-A2B2F139449D}" type="presOf" srcId="{4FAA3C0A-57A4-4EB1-A147-7F7D41769473}" destId="{AA0B2D0B-088C-4849-BA28-4B4EA2DE49A3}" srcOrd="0" destOrd="0" presId="urn:microsoft.com/office/officeart/2005/8/layout/cycle3"/>
    <dgm:cxn modelId="{577FAA4C-F51A-43DE-A211-304736ADE4DE}" type="presOf" srcId="{0F03CE0E-5545-45F8-A0C1-A3316485B5FC}" destId="{0AF26B4F-8D6C-4C18-8A02-C312F620EEF9}" srcOrd="0" destOrd="0" presId="urn:microsoft.com/office/officeart/2005/8/layout/cycle3"/>
    <dgm:cxn modelId="{1C6CE07D-650C-44BF-8E06-CCE783375F0C}" type="presOf" srcId="{C951EABF-04DA-47F0-9192-60F035D0ACCC}" destId="{CD45D957-6F93-4543-89E5-5F669306A111}" srcOrd="0" destOrd="0" presId="urn:microsoft.com/office/officeart/2005/8/layout/cycle3"/>
    <dgm:cxn modelId="{1FBF2E83-40AD-4B60-95B5-71DC013B7298}" srcId="{4FAA3C0A-57A4-4EB1-A147-7F7D41769473}" destId="{0F03CE0E-5545-45F8-A0C1-A3316485B5FC}" srcOrd="3" destOrd="0" parTransId="{29F5C864-6DCA-4791-A3F5-DAEE6304A12F}" sibTransId="{3910A2A1-1CD7-4FD3-9567-8BDC7BCC953A}"/>
    <dgm:cxn modelId="{33D6E985-0CAD-43E7-A2BD-5DFC79CC0616}" type="presOf" srcId="{62FA5ED1-116A-4F9E-9057-6AC06DB5A24E}" destId="{9C3C078B-F40A-42FD-8E1E-F936B7072B10}" srcOrd="0" destOrd="0" presId="urn:microsoft.com/office/officeart/2005/8/layout/cycle3"/>
    <dgm:cxn modelId="{6E6845AF-4FFE-4C3A-98AE-197AAF51AFEA}" srcId="{4FAA3C0A-57A4-4EB1-A147-7F7D41769473}" destId="{4A54C713-80E4-4A2C-854C-EFD926CBE024}" srcOrd="4" destOrd="0" parTransId="{40920299-0DE7-4237-9ACE-C59C212ED1EE}" sibTransId="{52F51413-4338-4137-8B7A-665EA7EB0EA6}"/>
    <dgm:cxn modelId="{6F7950F6-5F39-4734-8EE0-C65F3A2B0559}" type="presParOf" srcId="{AA0B2D0B-088C-4849-BA28-4B4EA2DE49A3}" destId="{B97A37D5-49A5-402D-941F-A07ACB4EF0D6}" srcOrd="0" destOrd="0" presId="urn:microsoft.com/office/officeart/2005/8/layout/cycle3"/>
    <dgm:cxn modelId="{23BD1105-6747-49C9-9FEB-C58D9DB9861E}" type="presParOf" srcId="{B97A37D5-49A5-402D-941F-A07ACB4EF0D6}" destId="{16AE4A8E-1C55-4B76-9C32-4E585E435EB7}" srcOrd="0" destOrd="0" presId="urn:microsoft.com/office/officeart/2005/8/layout/cycle3"/>
    <dgm:cxn modelId="{F0472E77-096C-406F-B456-8EB408A4F480}" type="presParOf" srcId="{B97A37D5-49A5-402D-941F-A07ACB4EF0D6}" destId="{F921FF07-F7B9-4F2B-867A-3F3DEB139EA5}" srcOrd="1" destOrd="0" presId="urn:microsoft.com/office/officeart/2005/8/layout/cycle3"/>
    <dgm:cxn modelId="{86DFAC23-D1C7-4F46-9E0C-662BC61AA188}" type="presParOf" srcId="{B97A37D5-49A5-402D-941F-A07ACB4EF0D6}" destId="{CD45D957-6F93-4543-89E5-5F669306A111}" srcOrd="2" destOrd="0" presId="urn:microsoft.com/office/officeart/2005/8/layout/cycle3"/>
    <dgm:cxn modelId="{2C9BF3F7-BC45-4A1C-A8DD-D454BC2768DD}" type="presParOf" srcId="{B97A37D5-49A5-402D-941F-A07ACB4EF0D6}" destId="{9C3C078B-F40A-42FD-8E1E-F936B7072B10}" srcOrd="3" destOrd="0" presId="urn:microsoft.com/office/officeart/2005/8/layout/cycle3"/>
    <dgm:cxn modelId="{A59941F7-26B6-435A-92CE-B8DB6F21EC89}" type="presParOf" srcId="{B97A37D5-49A5-402D-941F-A07ACB4EF0D6}" destId="{0AF26B4F-8D6C-4C18-8A02-C312F620EEF9}" srcOrd="4" destOrd="0" presId="urn:microsoft.com/office/officeart/2005/8/layout/cycle3"/>
    <dgm:cxn modelId="{3EB98EA7-EC0A-471D-8196-51F76F977B9E}" type="presParOf" srcId="{B97A37D5-49A5-402D-941F-A07ACB4EF0D6}" destId="{EDB48482-93C9-46EE-9D82-543A97CBE10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01F8A-7DAE-47A6-AEB9-C6DE6A580B58}">
      <dsp:nvSpPr>
        <dsp:cNvPr id="0" name=""/>
        <dsp:cNvSpPr/>
      </dsp:nvSpPr>
      <dsp:spPr>
        <a:xfrm>
          <a:off x="2334125" y="1202680"/>
          <a:ext cx="2570749" cy="2570749"/>
        </a:xfrm>
        <a:prstGeom prst="ellipse">
          <a:avLst/>
        </a:prstGeom>
        <a:solidFill>
          <a:srgbClr val="4EA72E">
            <a:shade val="80000"/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Lisäarvotuotteiden vienti</a:t>
          </a:r>
        </a:p>
      </dsp:txBody>
      <dsp:txXfrm>
        <a:off x="2710602" y="1579157"/>
        <a:ext cx="1817795" cy="1817795"/>
      </dsp:txXfrm>
    </dsp:sp>
    <dsp:sp modelId="{BDEF7488-47D8-4C39-B4F1-75385D429879}">
      <dsp:nvSpPr>
        <dsp:cNvPr id="0" name=""/>
        <dsp:cNvSpPr/>
      </dsp:nvSpPr>
      <dsp:spPr>
        <a:xfrm>
          <a:off x="2976812" y="19181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13"/>
            <a:satOff val="-73"/>
            <a:lumOff val="420"/>
            <a:alphaOff val="3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Laatu</a:t>
          </a:r>
        </a:p>
      </dsp:txBody>
      <dsp:txXfrm>
        <a:off x="3165051" y="207420"/>
        <a:ext cx="908896" cy="908896"/>
      </dsp:txXfrm>
    </dsp:sp>
    <dsp:sp modelId="{F92549C9-733E-42BB-B35A-23F4D3D2AB84}">
      <dsp:nvSpPr>
        <dsp:cNvPr id="0" name=""/>
        <dsp:cNvSpPr/>
      </dsp:nvSpPr>
      <dsp:spPr>
        <a:xfrm>
          <a:off x="3964123" y="309081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26"/>
            <a:satOff val="-147"/>
            <a:lumOff val="839"/>
            <a:alphaOff val="6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Viennin strategian johtaminen</a:t>
          </a:r>
        </a:p>
      </dsp:txBody>
      <dsp:txXfrm>
        <a:off x="4152362" y="497320"/>
        <a:ext cx="908896" cy="908896"/>
      </dsp:txXfrm>
    </dsp:sp>
    <dsp:sp modelId="{8FC75906-B9B6-4496-81BE-A24A5677D218}">
      <dsp:nvSpPr>
        <dsp:cNvPr id="0" name=""/>
        <dsp:cNvSpPr/>
      </dsp:nvSpPr>
      <dsp:spPr>
        <a:xfrm>
          <a:off x="4637969" y="1086742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39"/>
            <a:satOff val="-220"/>
            <a:lumOff val="1259"/>
            <a:alphaOff val="9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Tuotekehitys</a:t>
          </a:r>
        </a:p>
      </dsp:txBody>
      <dsp:txXfrm>
        <a:off x="4826208" y="1274981"/>
        <a:ext cx="908896" cy="908896"/>
      </dsp:txXfrm>
    </dsp:sp>
    <dsp:sp modelId="{53B792FB-E43E-4B9C-97FE-FFEAD1EDF93B}">
      <dsp:nvSpPr>
        <dsp:cNvPr id="0" name=""/>
        <dsp:cNvSpPr/>
      </dsp:nvSpPr>
      <dsp:spPr>
        <a:xfrm>
          <a:off x="4784410" y="2105260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52"/>
            <a:satOff val="-294"/>
            <a:lumOff val="1678"/>
            <a:alphaOff val="12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Myynti</a:t>
          </a:r>
        </a:p>
      </dsp:txBody>
      <dsp:txXfrm>
        <a:off x="4972649" y="2293499"/>
        <a:ext cx="908896" cy="908896"/>
      </dsp:txXfrm>
    </dsp:sp>
    <dsp:sp modelId="{510157E7-CE90-4ADF-9482-0C81FDCD087C}">
      <dsp:nvSpPr>
        <dsp:cNvPr id="0" name=""/>
        <dsp:cNvSpPr/>
      </dsp:nvSpPr>
      <dsp:spPr>
        <a:xfrm>
          <a:off x="4356952" y="3041264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65"/>
            <a:satOff val="-367"/>
            <a:lumOff val="2098"/>
            <a:alphaOff val="15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Analytiikka</a:t>
          </a:r>
        </a:p>
      </dsp:txBody>
      <dsp:txXfrm>
        <a:off x="4545191" y="3229503"/>
        <a:ext cx="908896" cy="908896"/>
      </dsp:txXfrm>
    </dsp:sp>
    <dsp:sp modelId="{91A94384-778B-4BCB-8441-39E73EDE839D}">
      <dsp:nvSpPr>
        <dsp:cNvPr id="0" name=""/>
        <dsp:cNvSpPr/>
      </dsp:nvSpPr>
      <dsp:spPr>
        <a:xfrm>
          <a:off x="3491308" y="3597580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78"/>
            <a:satOff val="-441"/>
            <a:lumOff val="2518"/>
            <a:alphaOff val="18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Brändäys</a:t>
          </a:r>
        </a:p>
      </dsp:txBody>
      <dsp:txXfrm>
        <a:off x="3679547" y="3785819"/>
        <a:ext cx="908896" cy="908896"/>
      </dsp:txXfrm>
    </dsp:sp>
    <dsp:sp modelId="{B600052C-776E-4460-B69B-66C6E28A6271}">
      <dsp:nvSpPr>
        <dsp:cNvPr id="0" name=""/>
        <dsp:cNvSpPr/>
      </dsp:nvSpPr>
      <dsp:spPr>
        <a:xfrm>
          <a:off x="2462316" y="3597580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91"/>
            <a:satOff val="-514"/>
            <a:lumOff val="2937"/>
            <a:alphaOff val="21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Markkinointi</a:t>
          </a:r>
        </a:p>
      </dsp:txBody>
      <dsp:txXfrm>
        <a:off x="2650555" y="3785819"/>
        <a:ext cx="908896" cy="908896"/>
      </dsp:txXfrm>
    </dsp:sp>
    <dsp:sp modelId="{0BF0E7ED-6575-4B94-8DF6-1472FB31EDCE}">
      <dsp:nvSpPr>
        <dsp:cNvPr id="0" name=""/>
        <dsp:cNvSpPr/>
      </dsp:nvSpPr>
      <dsp:spPr>
        <a:xfrm>
          <a:off x="1596673" y="3041264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104"/>
            <a:satOff val="-588"/>
            <a:lumOff val="3357"/>
            <a:alphaOff val="24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Pakkaus </a:t>
          </a:r>
        </a:p>
      </dsp:txBody>
      <dsp:txXfrm>
        <a:off x="1784912" y="3229503"/>
        <a:ext cx="908896" cy="908896"/>
      </dsp:txXfrm>
    </dsp:sp>
    <dsp:sp modelId="{5E297EDF-1F15-4B1C-AF2F-331D45B39189}">
      <dsp:nvSpPr>
        <dsp:cNvPr id="0" name=""/>
        <dsp:cNvSpPr/>
      </dsp:nvSpPr>
      <dsp:spPr>
        <a:xfrm>
          <a:off x="1169214" y="2105260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117"/>
            <a:satOff val="-661"/>
            <a:lumOff val="3776"/>
            <a:alphaOff val="27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Tuotanto</a:t>
          </a:r>
        </a:p>
      </dsp:txBody>
      <dsp:txXfrm>
        <a:off x="1357453" y="2293499"/>
        <a:ext cx="908896" cy="908896"/>
      </dsp:txXfrm>
    </dsp:sp>
    <dsp:sp modelId="{4A8D53CD-383F-41E8-BE3D-44EF08A0A270}">
      <dsp:nvSpPr>
        <dsp:cNvPr id="0" name=""/>
        <dsp:cNvSpPr/>
      </dsp:nvSpPr>
      <dsp:spPr>
        <a:xfrm>
          <a:off x="1315655" y="1086742"/>
          <a:ext cx="1285374" cy="1285374"/>
        </a:xfrm>
        <a:prstGeom prst="ellipse">
          <a:avLst/>
        </a:prstGeom>
        <a:solidFill>
          <a:srgbClr val="4EA72E">
            <a:shade val="80000"/>
            <a:alpha val="50000"/>
            <a:hueOff val="-130"/>
            <a:satOff val="-735"/>
            <a:lumOff val="4196"/>
            <a:alphaOff val="3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ysClr val="windowText" lastClr="000000"/>
              </a:solidFill>
              <a:latin typeface="Aptos" panose="02110004020202020204"/>
              <a:ea typeface="+mn-ea"/>
              <a:cs typeface="+mn-cs"/>
            </a:rPr>
            <a:t>Logistiikka</a:t>
          </a:r>
        </a:p>
      </dsp:txBody>
      <dsp:txXfrm>
        <a:off x="1503894" y="1274981"/>
        <a:ext cx="908896" cy="908896"/>
      </dsp:txXfrm>
    </dsp:sp>
    <dsp:sp modelId="{D7F9376B-24E4-491C-82F8-03AC92688BC6}">
      <dsp:nvSpPr>
        <dsp:cNvPr id="0" name=""/>
        <dsp:cNvSpPr/>
      </dsp:nvSpPr>
      <dsp:spPr>
        <a:xfrm>
          <a:off x="1989502" y="309081"/>
          <a:ext cx="1285374" cy="1285374"/>
        </a:xfrm>
        <a:prstGeom prst="ellipse">
          <a:avLst/>
        </a:prstGeom>
        <a:solidFill>
          <a:schemeClr val="accent6">
            <a:shade val="80000"/>
            <a:alpha val="50000"/>
            <a:hueOff val="-130"/>
            <a:satOff val="-735"/>
            <a:lumOff val="4196"/>
            <a:alphaOff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Muuta…</a:t>
          </a:r>
        </a:p>
      </dsp:txBody>
      <dsp:txXfrm>
        <a:off x="2177741" y="497320"/>
        <a:ext cx="908896" cy="908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33C39-A1C8-494B-884A-FF9B3C998D68}">
      <dsp:nvSpPr>
        <dsp:cNvPr id="0" name=""/>
        <dsp:cNvSpPr/>
      </dsp:nvSpPr>
      <dsp:spPr>
        <a:xfrm>
          <a:off x="1407537" y="61580"/>
          <a:ext cx="1308868" cy="8507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bg2">
                  <a:lumMod val="75000"/>
                </a:schemeClr>
              </a:solidFill>
            </a:rPr>
            <a:t>Ammatti-korkeakoulut</a:t>
          </a:r>
        </a:p>
      </dsp:txBody>
      <dsp:txXfrm>
        <a:off x="1449068" y="103111"/>
        <a:ext cx="1225806" cy="767702"/>
      </dsp:txXfrm>
    </dsp:sp>
    <dsp:sp modelId="{B0CBE7C0-715B-4911-9AC8-DD817D1B5ACC}">
      <dsp:nvSpPr>
        <dsp:cNvPr id="0" name=""/>
        <dsp:cNvSpPr/>
      </dsp:nvSpPr>
      <dsp:spPr>
        <a:xfrm>
          <a:off x="655626" y="486962"/>
          <a:ext cx="2812691" cy="2812691"/>
        </a:xfrm>
        <a:custGeom>
          <a:avLst/>
          <a:gdLst/>
          <a:ahLst/>
          <a:cxnLst/>
          <a:rect l="0" t="0" r="0" b="0"/>
          <a:pathLst>
            <a:path>
              <a:moveTo>
                <a:pt x="2070220" y="166555"/>
              </a:moveTo>
              <a:arcTo wR="1406345" hR="1406345" stAng="17890073" swAng="2627430"/>
            </a:path>
          </a:pathLst>
        </a:cu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45346-110F-4061-9994-87499BC0C8EE}">
      <dsp:nvSpPr>
        <dsp:cNvPr id="0" name=""/>
        <dsp:cNvSpPr/>
      </dsp:nvSpPr>
      <dsp:spPr>
        <a:xfrm>
          <a:off x="2813883" y="1467926"/>
          <a:ext cx="1308868" cy="8507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bg2">
                  <a:lumMod val="75000"/>
                </a:schemeClr>
              </a:solidFill>
            </a:rPr>
            <a:t>Kauppakamarit</a:t>
          </a:r>
        </a:p>
      </dsp:txBody>
      <dsp:txXfrm>
        <a:off x="2855414" y="1509457"/>
        <a:ext cx="1225806" cy="767702"/>
      </dsp:txXfrm>
    </dsp:sp>
    <dsp:sp modelId="{EE7E3424-387C-45FC-BB37-6442BE3DB3C1}">
      <dsp:nvSpPr>
        <dsp:cNvPr id="0" name=""/>
        <dsp:cNvSpPr/>
      </dsp:nvSpPr>
      <dsp:spPr>
        <a:xfrm>
          <a:off x="655626" y="486962"/>
          <a:ext cx="2812691" cy="2812691"/>
        </a:xfrm>
        <a:custGeom>
          <a:avLst/>
          <a:gdLst/>
          <a:ahLst/>
          <a:cxnLst/>
          <a:rect l="0" t="0" r="0" b="0"/>
          <a:pathLst>
            <a:path>
              <a:moveTo>
                <a:pt x="2743543" y="1841902"/>
              </a:moveTo>
              <a:arcTo wR="1406345" hR="1406345" stAng="1082497" swAng="2627430"/>
            </a:path>
          </a:pathLst>
        </a:cu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AC22B-0DB8-4C07-8D1A-F6D2EFCCE8DB}">
      <dsp:nvSpPr>
        <dsp:cNvPr id="0" name=""/>
        <dsp:cNvSpPr/>
      </dsp:nvSpPr>
      <dsp:spPr>
        <a:xfrm>
          <a:off x="1407537" y="2874271"/>
          <a:ext cx="1308868" cy="8507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bg2">
                  <a:lumMod val="75000"/>
                </a:schemeClr>
              </a:solidFill>
            </a:rPr>
            <a:t>Ely –keskukset</a:t>
          </a:r>
        </a:p>
      </dsp:txBody>
      <dsp:txXfrm>
        <a:off x="1449068" y="2915802"/>
        <a:ext cx="1225806" cy="767702"/>
      </dsp:txXfrm>
    </dsp:sp>
    <dsp:sp modelId="{589B2971-5740-482E-A7D6-95834386F048}">
      <dsp:nvSpPr>
        <dsp:cNvPr id="0" name=""/>
        <dsp:cNvSpPr/>
      </dsp:nvSpPr>
      <dsp:spPr>
        <a:xfrm>
          <a:off x="655626" y="486962"/>
          <a:ext cx="2812691" cy="2812691"/>
        </a:xfrm>
        <a:custGeom>
          <a:avLst/>
          <a:gdLst/>
          <a:ahLst/>
          <a:cxnLst/>
          <a:rect l="0" t="0" r="0" b="0"/>
          <a:pathLst>
            <a:path>
              <a:moveTo>
                <a:pt x="742471" y="2646135"/>
              </a:moveTo>
              <a:arcTo wR="1406345" hR="1406345" stAng="7090073" swAng="2627430"/>
            </a:path>
          </a:pathLst>
        </a:cu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E5C1F8-8DEC-456B-87AD-4AA8BD7BDAD2}">
      <dsp:nvSpPr>
        <dsp:cNvPr id="0" name=""/>
        <dsp:cNvSpPr/>
      </dsp:nvSpPr>
      <dsp:spPr>
        <a:xfrm>
          <a:off x="1191" y="1467926"/>
          <a:ext cx="1308868" cy="8507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b="1" kern="1200" dirty="0">
              <a:solidFill>
                <a:schemeClr val="bg2">
                  <a:lumMod val="75000"/>
                </a:schemeClr>
              </a:solidFill>
            </a:rPr>
            <a:t>Kuntien ja alueiden kehitysyhtiöt</a:t>
          </a:r>
        </a:p>
      </dsp:txBody>
      <dsp:txXfrm>
        <a:off x="42722" y="1509457"/>
        <a:ext cx="1225806" cy="767702"/>
      </dsp:txXfrm>
    </dsp:sp>
    <dsp:sp modelId="{AF64A55F-28C7-477C-9F8C-B3E6F7B907D2}">
      <dsp:nvSpPr>
        <dsp:cNvPr id="0" name=""/>
        <dsp:cNvSpPr/>
      </dsp:nvSpPr>
      <dsp:spPr>
        <a:xfrm>
          <a:off x="655626" y="486962"/>
          <a:ext cx="2812691" cy="2812691"/>
        </a:xfrm>
        <a:custGeom>
          <a:avLst/>
          <a:gdLst/>
          <a:ahLst/>
          <a:cxnLst/>
          <a:rect l="0" t="0" r="0" b="0"/>
          <a:pathLst>
            <a:path>
              <a:moveTo>
                <a:pt x="69147" y="970789"/>
              </a:moveTo>
              <a:arcTo wR="1406345" hR="1406345" stAng="11882497" swAng="2627430"/>
            </a:path>
          </a:pathLst>
        </a:custGeom>
        <a:noFill/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BottomDown"/>
          <a:lightRig rig="threePt" dir="t"/>
        </a:scene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1FF07-F7B9-4F2B-867A-3F3DEB139EA5}">
      <dsp:nvSpPr>
        <dsp:cNvPr id="0" name=""/>
        <dsp:cNvSpPr/>
      </dsp:nvSpPr>
      <dsp:spPr>
        <a:xfrm>
          <a:off x="519440" y="142970"/>
          <a:ext cx="3942312" cy="3942312"/>
        </a:xfrm>
        <a:prstGeom prst="circularArrow">
          <a:avLst>
            <a:gd name="adj1" fmla="val 5544"/>
            <a:gd name="adj2" fmla="val 330680"/>
            <a:gd name="adj3" fmla="val 13857867"/>
            <a:gd name="adj4" fmla="val 17336294"/>
            <a:gd name="adj5" fmla="val 5757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AE4A8E-1C55-4B76-9C32-4E585E435EB7}">
      <dsp:nvSpPr>
        <dsp:cNvPr id="0" name=""/>
        <dsp:cNvSpPr/>
      </dsp:nvSpPr>
      <dsp:spPr>
        <a:xfrm>
          <a:off x="1600403" y="164214"/>
          <a:ext cx="1780387" cy="890193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1. </a:t>
          </a:r>
          <a:r>
            <a:rPr lang="fi-FI" sz="1400" b="1" kern="1200" dirty="0" err="1"/>
            <a:t>Government</a:t>
          </a:r>
          <a:r>
            <a:rPr lang="fi-FI" sz="1400" b="1" kern="1200" dirty="0"/>
            <a:t>-to-</a:t>
          </a:r>
          <a:r>
            <a:rPr lang="fi-FI" sz="1400" b="1" kern="1200" dirty="0" err="1"/>
            <a:t>government</a:t>
          </a:r>
          <a:endParaRPr lang="fi-FI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Ruokavirasto, MMM, UM </a:t>
          </a:r>
        </a:p>
      </dsp:txBody>
      <dsp:txXfrm>
        <a:off x="1643859" y="207670"/>
        <a:ext cx="1693475" cy="803281"/>
      </dsp:txXfrm>
    </dsp:sp>
    <dsp:sp modelId="{CD45D957-6F93-4543-89E5-5F669306A111}">
      <dsp:nvSpPr>
        <dsp:cNvPr id="0" name=""/>
        <dsp:cNvSpPr/>
      </dsp:nvSpPr>
      <dsp:spPr>
        <a:xfrm>
          <a:off x="3199278" y="1325865"/>
          <a:ext cx="1780387" cy="890193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2. Go-to-market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UM</a:t>
          </a:r>
        </a:p>
      </dsp:txBody>
      <dsp:txXfrm>
        <a:off x="3242734" y="1369321"/>
        <a:ext cx="1693475" cy="803281"/>
      </dsp:txXfrm>
    </dsp:sp>
    <dsp:sp modelId="{9C3C078B-F40A-42FD-8E1E-F936B7072B10}">
      <dsp:nvSpPr>
        <dsp:cNvPr id="0" name=""/>
        <dsp:cNvSpPr/>
      </dsp:nvSpPr>
      <dsp:spPr>
        <a:xfrm>
          <a:off x="2588562" y="3205456"/>
          <a:ext cx="1780387" cy="890193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3. </a:t>
          </a:r>
          <a:r>
            <a:rPr lang="fi-FI" sz="1400" b="1" kern="1200" dirty="0" err="1"/>
            <a:t>Close-the-deal</a:t>
          </a:r>
          <a:endParaRPr lang="fi-FI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UM</a:t>
          </a:r>
          <a:endParaRPr lang="fi-FI" sz="1200" kern="1200" dirty="0"/>
        </a:p>
      </dsp:txBody>
      <dsp:txXfrm>
        <a:off x="2632018" y="3248912"/>
        <a:ext cx="1693475" cy="803281"/>
      </dsp:txXfrm>
    </dsp:sp>
    <dsp:sp modelId="{0AF26B4F-8D6C-4C18-8A02-C312F620EEF9}">
      <dsp:nvSpPr>
        <dsp:cNvPr id="0" name=""/>
        <dsp:cNvSpPr/>
      </dsp:nvSpPr>
      <dsp:spPr>
        <a:xfrm>
          <a:off x="612243" y="3205456"/>
          <a:ext cx="1780387" cy="890193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4. Rahoitus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Business Finland, Finnvera</a:t>
          </a:r>
        </a:p>
      </dsp:txBody>
      <dsp:txXfrm>
        <a:off x="655699" y="3248912"/>
        <a:ext cx="1693475" cy="803281"/>
      </dsp:txXfrm>
    </dsp:sp>
    <dsp:sp modelId="{EDB48482-93C9-46EE-9D82-543A97CBE10F}">
      <dsp:nvSpPr>
        <dsp:cNvPr id="0" name=""/>
        <dsp:cNvSpPr/>
      </dsp:nvSpPr>
      <dsp:spPr>
        <a:xfrm>
          <a:off x="1527" y="1325865"/>
          <a:ext cx="1780387" cy="890193"/>
        </a:xfrm>
        <a:prstGeom prst="round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5. Koulutus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Helsingin yliopisto</a:t>
          </a:r>
        </a:p>
      </dsp:txBody>
      <dsp:txXfrm>
        <a:off x="44983" y="1369321"/>
        <a:ext cx="1693475" cy="803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FF8D-10D5-4D12-A119-BCD42E0F9F03}" type="datetimeFigureOut">
              <a:rPr lang="fi-FI" smtClean="0"/>
              <a:t>25.6.2025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0D333-E6C2-41BC-A62A-E9FD844A81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415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B6655-A337-4B5B-879E-0D02A36AC90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58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63F0B-DA03-822C-B749-F1027B19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1E836C-5B1A-6815-D136-F4A8BD8E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AEA11B-F19D-366C-2C07-D1242874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77DA-FC09-B640-96DA-8B0D77F86753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2451D7-C794-8521-3296-729FD7F1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8805F0-75E2-685B-41E0-A18A745F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82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93C9CE-B4D6-B692-3B83-769A6B26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B3C478-D417-7608-9C7C-3BE2BD6E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A4E257C-02AB-9281-32F3-F5093680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996A899-656E-5109-83C8-5CBE9E09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1FFC-A540-B641-ACEC-E2F13FB7ECC3}" type="datetime1">
              <a:rPr lang="fi-FI" smtClean="0"/>
              <a:t>25.6.2025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DD2B5A-C74B-5D0B-FAA5-A63B9FC5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ED142-D00F-0A56-6725-B425D18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33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136C7-7255-A082-53A3-342BA13C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59CCEF5-68ED-7392-9282-3488B309B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E04B05-BAFE-3E3C-512D-BFD60FF1D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59B06C-BC03-2B8D-1EFD-97410CE1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07B5D-995D-EB43-8F1B-1CB16357FCB1}" type="datetime1">
              <a:rPr lang="fi-FI" smtClean="0"/>
              <a:t>25.6.2025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91CA5D-4967-9D5E-60B8-5AD34FD9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838850-65E8-5C62-6D56-FE65F8C5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70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D8E418-500B-4F8B-78C8-2DE29AD3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C33F13-237A-3082-4318-1E4B0A6D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055E6F-F3C8-10A1-D081-B036CA3C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F7D9-DFA1-6441-8749-806CB724100D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0A1E6E-279D-88CF-4967-1535FF5B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0C51E1-87B4-999C-90FE-395F3301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847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77C5781-A4C0-3DF3-F3AB-121F95C8A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96C98EC-C42D-6758-DBC6-CFED43C4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8C30D4-8025-D55B-5350-529BA7A8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C9EA-8331-D64B-AA99-1656C56E9484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CF0167-9014-CD42-F999-EA5C3155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5AE716-559A-9183-9C2A-EC54CBF7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98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Title Slide_logo_sininen" preserve="1">
  <p:cSld name="02_Title Slide_logo_sininen">
    <p:bg>
      <p:bgRef idx="1001">
        <a:schemeClr val="bg2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39"/>
          <p:cNvSpPr/>
          <p:nvPr/>
        </p:nvSpPr>
        <p:spPr>
          <a:xfrm>
            <a:off x="11120719" y="0"/>
            <a:ext cx="1071282" cy="58479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-10160" y="0"/>
            <a:ext cx="3149600" cy="10500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9"/>
          <p:cNvPicPr preferRelativeResize="0"/>
          <p:nvPr/>
        </p:nvPicPr>
        <p:blipFill>
          <a:blip r:embed="rId2"/>
          <a:srcRect/>
          <a:stretch/>
        </p:blipFill>
        <p:spPr>
          <a:xfrm>
            <a:off x="3576000" y="2452214"/>
            <a:ext cx="5040000" cy="734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48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 Slide_logo_tumma_sininen" preserve="1">
  <p:cSld name="01_Title Slide_logo_tumma_sininen">
    <p:bg>
      <p:bgRef idx="1001">
        <a:schemeClr val="bg1"/>
      </p:bgRef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3" name="Google Shape;23;p40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40"/>
          <p:cNvPicPr preferRelativeResize="0"/>
          <p:nvPr/>
        </p:nvPicPr>
        <p:blipFill>
          <a:blip r:embed="rId2"/>
          <a:srcRect/>
          <a:stretch/>
        </p:blipFill>
        <p:spPr>
          <a:xfrm>
            <a:off x="3576000" y="2452214"/>
            <a:ext cx="5040000" cy="734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682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itle Slide_tumma_sininen" type="title" preserve="1">
  <p:cSld name="03_Title Slide_tumma_sininen">
    <p:bg>
      <p:bgRef idx="1001">
        <a:schemeClr val="bg1"/>
      </p:bgRef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28" name="Google Shape;28;p41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41"/>
          <p:cNvSpPr/>
          <p:nvPr/>
        </p:nvSpPr>
        <p:spPr>
          <a:xfrm>
            <a:off x="-10160" y="20282"/>
            <a:ext cx="1747520" cy="7924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41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674"/>
            <a:ext cx="2412000" cy="35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087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Title Slide_sininen" preserve="1">
  <p:cSld name="04_Title Slide_sininen">
    <p:bg>
      <p:bgRef idx="1001">
        <a:schemeClr val="bg2"/>
      </p:bgRef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34" name="Google Shape;34;p42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" name="Google Shape;35;p42"/>
          <p:cNvSpPr/>
          <p:nvPr/>
        </p:nvSpPr>
        <p:spPr>
          <a:xfrm>
            <a:off x="-8884" y="-1"/>
            <a:ext cx="1095082" cy="75146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42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674"/>
            <a:ext cx="2412000" cy="35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656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itle Slide_vihrea" preserve="1">
  <p:cSld name="05_Title Slide_vihrea">
    <p:bg>
      <p:bgPr>
        <a:solidFill>
          <a:schemeClr val="accent4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3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40" name="Google Shape;40;p43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41;p43"/>
          <p:cNvSpPr/>
          <p:nvPr/>
        </p:nvSpPr>
        <p:spPr>
          <a:xfrm>
            <a:off x="0" y="10159"/>
            <a:ext cx="2824480" cy="7156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43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674"/>
            <a:ext cx="2412000" cy="351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296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Title Slide_vaalea_sininen" preserve="1">
  <p:cSld name="06_Title Slide_vaalea_sininen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4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46" name="Google Shape;46;p44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" name="Google Shape;47;p44"/>
          <p:cNvSpPr/>
          <p:nvPr/>
        </p:nvSpPr>
        <p:spPr>
          <a:xfrm>
            <a:off x="-10160" y="-1"/>
            <a:ext cx="2814320" cy="7155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44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86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46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88A2E2A-4634-E844-3F2C-417077C9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1900-8A48-5F4C-AC16-63F89F0E1BAA}" type="datetime1">
              <a:rPr lang="fi-FI" smtClean="0"/>
              <a:t>25.6.2025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42B2D9-B2E7-0CCB-5870-1F8EB9E9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0C137BF1-4AD8-149B-A909-FF6A3A40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8466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Title Slide_vihreä" preserve="1">
  <p:cSld name="07_Title Slide_vihreä">
    <p:bg>
      <p:bgPr>
        <a:solidFill>
          <a:schemeClr val="accent5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52" name="Google Shape;52;p45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Google Shape;53;p45"/>
          <p:cNvSpPr/>
          <p:nvPr/>
        </p:nvSpPr>
        <p:spPr>
          <a:xfrm>
            <a:off x="-8808" y="-1"/>
            <a:ext cx="2823127" cy="71555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45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86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168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Title Slide_hiekka" preserve="1">
  <p:cSld name="08_Title Slide_hiekka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6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58" name="Google Shape;58;p46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46"/>
          <p:cNvSpPr/>
          <p:nvPr/>
        </p:nvSpPr>
        <p:spPr>
          <a:xfrm>
            <a:off x="-10160" y="-1"/>
            <a:ext cx="2814320" cy="7155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46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86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29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Title Slide_oranssi" preserve="1">
  <p:cSld name="09_Title Slide_oranssi">
    <p:bg>
      <p:bgPr>
        <a:solidFill>
          <a:schemeClr val="accent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>
            <a:spLocks noGrp="1"/>
          </p:cNvSpPr>
          <p:nvPr>
            <p:ph type="ctrTitle"/>
          </p:nvPr>
        </p:nvSpPr>
        <p:spPr>
          <a:xfrm>
            <a:off x="1524000" y="180284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subTitle" idx="1"/>
          </p:nvPr>
        </p:nvSpPr>
        <p:spPr>
          <a:xfrm>
            <a:off x="1524000" y="428252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cxnSp>
        <p:nvCxnSpPr>
          <p:cNvPr id="64" name="Google Shape;64;p47"/>
          <p:cNvCxnSpPr/>
          <p:nvPr/>
        </p:nvCxnSpPr>
        <p:spPr>
          <a:xfrm>
            <a:off x="434162" y="1079240"/>
            <a:ext cx="1142114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47"/>
          <p:cNvSpPr/>
          <p:nvPr/>
        </p:nvSpPr>
        <p:spPr>
          <a:xfrm>
            <a:off x="-10160" y="-1"/>
            <a:ext cx="3007360" cy="7895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47"/>
          <p:cNvPicPr preferRelativeResize="0"/>
          <p:nvPr/>
        </p:nvPicPr>
        <p:blipFill>
          <a:blip r:embed="rId2"/>
          <a:srcRect/>
          <a:stretch/>
        </p:blipFill>
        <p:spPr>
          <a:xfrm>
            <a:off x="434162" y="399861"/>
            <a:ext cx="2410720" cy="35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969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Left_sininen" type="secHead" preserve="1">
  <p:cSld name="10_Title Slide_Left_sininen">
    <p:bg>
      <p:bgPr>
        <a:solidFill>
          <a:schemeClr val="bg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8"/>
          <p:cNvSpPr txBox="1">
            <a:spLocks noGrp="1"/>
          </p:cNvSpPr>
          <p:nvPr>
            <p:ph type="title"/>
          </p:nvPr>
        </p:nvSpPr>
        <p:spPr>
          <a:xfrm>
            <a:off x="697379" y="1290918"/>
            <a:ext cx="10515600" cy="2522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1"/>
          </p:nvPr>
        </p:nvSpPr>
        <p:spPr>
          <a:xfrm>
            <a:off x="697379" y="390739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70" name="Google Shape;70;p48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48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476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Left_tumman_sininen" preserve="1">
  <p:cSld name="11_Title Slide_Left_tumman_sininen">
    <p:bg>
      <p:bgPr>
        <a:solidFill>
          <a:schemeClr val="tx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9"/>
          <p:cNvSpPr txBox="1">
            <a:spLocks noGrp="1"/>
          </p:cNvSpPr>
          <p:nvPr>
            <p:ph type="title"/>
          </p:nvPr>
        </p:nvSpPr>
        <p:spPr>
          <a:xfrm>
            <a:off x="672353" y="1290918"/>
            <a:ext cx="10515600" cy="2522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body" idx="1"/>
          </p:nvPr>
        </p:nvSpPr>
        <p:spPr>
          <a:xfrm>
            <a:off x="672353" y="390739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pic>
        <p:nvPicPr>
          <p:cNvPr id="76" name="Google Shape;7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8770" y="280659"/>
            <a:ext cx="1800000" cy="2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9"/>
          <p:cNvPicPr preferRelativeResize="0"/>
          <p:nvPr/>
        </p:nvPicPr>
        <p:blipFill>
          <a:blip r:embed="rId3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22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ection Header_valkoinen" preserve="1">
  <p:cSld name="12_Section Header_valkoine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0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82" name="Google Shape;82;p50"/>
          <p:cNvSpPr>
            <a:spLocks noGrp="1"/>
          </p:cNvSpPr>
          <p:nvPr>
            <p:ph type="pic" idx="2"/>
          </p:nvPr>
        </p:nvSpPr>
        <p:spPr>
          <a:xfrm>
            <a:off x="7267669" y="0"/>
            <a:ext cx="4924331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83" name="Google Shape;83;p50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467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ection Header_sininen" preserve="1">
  <p:cSld name="13_Section Header_sininen">
    <p:bg>
      <p:bgPr>
        <a:solidFill>
          <a:schemeClr val="bg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1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mbria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1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87" name="Google Shape;87;p51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51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51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105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Section Header_tumman_sininen" preserve="1">
  <p:cSld name="14_Section Header_tumman_sininen">
    <p:bg>
      <p:bgPr>
        <a:solidFill>
          <a:schemeClr val="tx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2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2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mbria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2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94" name="Google Shape;94;p52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95" name="Google Shape;9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8770" y="280659"/>
            <a:ext cx="1800000" cy="2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2"/>
          <p:cNvPicPr preferRelativeResize="0"/>
          <p:nvPr/>
        </p:nvPicPr>
        <p:blipFill>
          <a:blip r:embed="rId3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370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ection Header_tumman_sininen" preserve="1">
  <p:cSld name="15_Section Header_tumman_sininen">
    <p:bg>
      <p:bgPr>
        <a:solidFill>
          <a:schemeClr val="accent4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3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3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mbria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3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53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2" name="Google Shape;102;p53"/>
          <p:cNvPicPr preferRelativeResize="0"/>
          <p:nvPr/>
        </p:nvPicPr>
        <p:blipFill>
          <a:blip r:embed="rId2"/>
          <a:srcRect/>
          <a:stretch/>
        </p:blipFill>
        <p:spPr>
          <a:xfrm>
            <a:off x="594360" y="28373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42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ection Header_vaalea_sininen" preserve="1">
  <p:cSld name="16_Section Header_vaalea_sinine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4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4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4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07" name="Google Shape;107;p54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8" name="Google Shape;108;p54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88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7AC24EA-3338-B61A-0311-6F0960E6D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2474" b="5807"/>
          <a:stretch/>
        </p:blipFill>
        <p:spPr>
          <a:xfrm>
            <a:off x="7359386" y="4184544"/>
            <a:ext cx="4832614" cy="266945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0C137BF1-4AD8-149B-A909-FF6A3A40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C2A83D48-97E4-1D71-653A-0782D026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72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ection Header_vaalea_hiekka" preserve="1">
  <p:cSld name="17_Section Header_vaalea_hiekka">
    <p:bg>
      <p:bgPr>
        <a:solidFill>
          <a:schemeClr val="accent6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5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5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5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13" name="Google Shape;113;p55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4" name="Google Shape;114;p55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51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ection Header_vaalea_hiekka" preserve="1">
  <p:cSld name="19_Section Header_vaalea_hiekka">
    <p:bg>
      <p:bgPr>
        <a:solidFill>
          <a:schemeClr val="accent5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6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6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118" name="Google Shape;118;p56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56"/>
          <p:cNvSpPr/>
          <p:nvPr/>
        </p:nvSpPr>
        <p:spPr>
          <a:xfrm>
            <a:off x="-10160" y="0"/>
            <a:ext cx="2905760" cy="7213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56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456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Section Header_picture" preserve="1">
  <p:cSld name="20_Section Header_pictur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7"/>
          <p:cNvSpPr/>
          <p:nvPr/>
        </p:nvSpPr>
        <p:spPr>
          <a:xfrm>
            <a:off x="0" y="1"/>
            <a:ext cx="129032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7"/>
          <p:cNvSpPr>
            <a:spLocks noGrp="1"/>
          </p:cNvSpPr>
          <p:nvPr>
            <p:ph type="pic" idx="2"/>
          </p:nvPr>
        </p:nvSpPr>
        <p:spPr>
          <a:xfrm>
            <a:off x="-10160" y="0"/>
            <a:ext cx="121920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57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675042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7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675042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pic>
        <p:nvPicPr>
          <p:cNvPr id="126" name="Google Shape;126;p57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845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Section Header_ikoni" preserve="1">
  <p:cSld name="21_Section Header_ikoni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8"/>
          <p:cNvPicPr preferRelativeResize="0"/>
          <p:nvPr/>
        </p:nvPicPr>
        <p:blipFill rotWithShape="1">
          <a:blip r:embed="rId2">
            <a:alphaModFix amt="40000"/>
          </a:blip>
          <a:srcRect b="8820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8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830283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8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830283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4390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ikoni" preserve="1">
  <p:cSld name="Title and Content-ikoni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9"/>
          <p:cNvPicPr preferRelativeResize="0"/>
          <p:nvPr/>
        </p:nvPicPr>
        <p:blipFill rotWithShape="1">
          <a:blip r:embed="rId2">
            <a:alphaModFix amt="40000"/>
          </a:blip>
          <a:srcRect b="8820"/>
          <a:stretch/>
        </p:blipFill>
        <p:spPr>
          <a:xfrm>
            <a:off x="4785085" y="672353"/>
            <a:ext cx="6750423" cy="618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9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9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5" name="Google Shape;135;p59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ACB5D4E-3537-484B-8C48-EC1153646C99}" type="datetime1">
              <a:rPr lang="en-US" smtClean="0"/>
              <a:t>6/25/2025</a:t>
            </a:fld>
            <a:endParaRPr/>
          </a:p>
        </p:txBody>
      </p:sp>
      <p:sp>
        <p:nvSpPr>
          <p:cNvPr id="136" name="Google Shape;136;p59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37" name="Google Shape;137;p59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315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0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0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1" name="Google Shape;141;p60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5105784-BC37-CA42-ACA0-2295B893620E}" type="datetime1">
              <a:rPr lang="en-US" smtClean="0"/>
              <a:t>6/25/2025</a:t>
            </a:fld>
            <a:endParaRPr/>
          </a:p>
        </p:txBody>
      </p:sp>
      <p:sp>
        <p:nvSpPr>
          <p:cNvPr id="142" name="Google Shape;142;p60"/>
          <p:cNvSpPr txBox="1">
            <a:spLocks noGrp="1"/>
          </p:cNvSpPr>
          <p:nvPr>
            <p:ph type="ftr" idx="11"/>
          </p:nvPr>
        </p:nvSpPr>
        <p:spPr>
          <a:xfrm>
            <a:off x="-2772555" y="6445865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43" name="Google Shape;143;p60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474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1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7" name="Google Shape;147;p61"/>
          <p:cNvSpPr txBox="1">
            <a:spLocks noGrp="1"/>
          </p:cNvSpPr>
          <p:nvPr>
            <p:ph type="body" idx="2"/>
          </p:nvPr>
        </p:nvSpPr>
        <p:spPr>
          <a:xfrm>
            <a:off x="6172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61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0183CD8-5903-8F48-987F-28944BFFA967}" type="datetime1">
              <a:rPr lang="en-US" smtClean="0"/>
              <a:t>6/25/2025</a:t>
            </a:fld>
            <a:endParaRPr/>
          </a:p>
        </p:txBody>
      </p:sp>
      <p:sp>
        <p:nvSpPr>
          <p:cNvPr id="149" name="Google Shape;149;p61"/>
          <p:cNvSpPr txBox="1">
            <a:spLocks noGrp="1"/>
          </p:cNvSpPr>
          <p:nvPr>
            <p:ph type="ftr" idx="11"/>
          </p:nvPr>
        </p:nvSpPr>
        <p:spPr>
          <a:xfrm>
            <a:off x="-2772555" y="6445865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50" name="Google Shape;150;p61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026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_vaalean_vihrea" preserve="1">
  <p:cSld name="Two Content_vaalean_vihrea">
    <p:bg>
      <p:bgPr>
        <a:solidFill>
          <a:schemeClr val="accent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2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2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2"/>
          </p:nvPr>
        </p:nvSpPr>
        <p:spPr>
          <a:xfrm>
            <a:off x="6172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5" name="Google Shape;155;p62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65FBBA5-829B-0A47-BB98-CB50A4B351C4}" type="datetime1">
              <a:rPr lang="en-US" smtClean="0"/>
              <a:t>6/25/2025</a:t>
            </a:fld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47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_vaalean_vihrea" preserve="1">
  <p:cSld name="1_Title and Content_vaalean_vihrea">
    <p:bg>
      <p:bgPr>
        <a:solidFill>
          <a:schemeClr val="accen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3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3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61" name="Google Shape;161;p63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F66B1FD-A4E0-0847-BC13-8A855282F485}" type="datetime1">
              <a:rPr lang="en-US" smtClean="0"/>
              <a:t>6/25/2025</a:t>
            </a:fld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3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t_vaalean_sininen" preserve="1">
  <p:cSld name="Two Contentt_vaalean_sininen">
    <p:bg>
      <p:bgPr>
        <a:solidFill>
          <a:schemeClr val="accen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4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64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67" name="Google Shape;167;p64"/>
          <p:cNvSpPr txBox="1">
            <a:spLocks noGrp="1"/>
          </p:cNvSpPr>
          <p:nvPr>
            <p:ph type="body" idx="2"/>
          </p:nvPr>
        </p:nvSpPr>
        <p:spPr>
          <a:xfrm>
            <a:off x="6172200" y="2597686"/>
            <a:ext cx="51816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68" name="Google Shape;168;p64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19E83A5-F336-B941-973C-356714592CF7}" type="datetime1">
              <a:rPr lang="en-US" smtClean="0"/>
              <a:t>6/25/2025</a:t>
            </a:fld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6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B9D4B-4729-0B85-FC70-8ABAF97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1D5148-B5BA-1B5B-16CC-B56B5A02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4BF97E-C390-C083-EC77-56361739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06DF-C3AD-1042-BBEF-C6D62B0305B1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226954-FC2B-0FAC-124C-3B8E419A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BF16C3-E9CA-30C8-E496-78B2D010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406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>
  <p:cSld name="Three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5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65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33840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2"/>
          </p:nvPr>
        </p:nvSpPr>
        <p:spPr>
          <a:xfrm>
            <a:off x="4404000" y="2597686"/>
            <a:ext cx="33840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5" name="Google Shape;175;p65"/>
          <p:cNvSpPr txBox="1">
            <a:spLocks noGrp="1"/>
          </p:cNvSpPr>
          <p:nvPr>
            <p:ph type="body" idx="3"/>
          </p:nvPr>
        </p:nvSpPr>
        <p:spPr>
          <a:xfrm>
            <a:off x="7969799" y="2597686"/>
            <a:ext cx="3384000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6" name="Google Shape;176;p65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D93FA65-E686-D24F-ACC5-BB654E7657C0}" type="datetime1">
              <a:rPr lang="en-US" smtClean="0"/>
              <a:t>6/25/2025</a:t>
            </a:fld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78" name="Google Shape;178;p65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80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>
  <p:cSld name="Four Conte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6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6"/>
          <p:cNvSpPr txBox="1">
            <a:spLocks noGrp="1"/>
          </p:cNvSpPr>
          <p:nvPr>
            <p:ph type="body" idx="1"/>
          </p:nvPr>
        </p:nvSpPr>
        <p:spPr>
          <a:xfrm>
            <a:off x="8382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2" name="Google Shape;182;p66"/>
          <p:cNvSpPr txBox="1">
            <a:spLocks noGrp="1"/>
          </p:cNvSpPr>
          <p:nvPr>
            <p:ph type="body" idx="2"/>
          </p:nvPr>
        </p:nvSpPr>
        <p:spPr>
          <a:xfrm>
            <a:off x="35034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3" name="Google Shape;183;p66"/>
          <p:cNvSpPr txBox="1">
            <a:spLocks noGrp="1"/>
          </p:cNvSpPr>
          <p:nvPr>
            <p:ph type="body" idx="3"/>
          </p:nvPr>
        </p:nvSpPr>
        <p:spPr>
          <a:xfrm>
            <a:off x="61686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4" name="Google Shape;184;p66"/>
          <p:cNvSpPr txBox="1">
            <a:spLocks noGrp="1"/>
          </p:cNvSpPr>
          <p:nvPr>
            <p:ph type="body" idx="4"/>
          </p:nvPr>
        </p:nvSpPr>
        <p:spPr>
          <a:xfrm>
            <a:off x="8833800" y="3327526"/>
            <a:ext cx="25200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050"/>
              <a:buChar char="•"/>
              <a:defRPr sz="1050"/>
            </a:lvl1pPr>
            <a:lvl2pPr marL="914400" lvl="1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2pPr>
            <a:lvl3pPr marL="1371600" lvl="2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5" name="Google Shape;185;p66"/>
          <p:cNvSpPr txBox="1">
            <a:spLocks noGrp="1"/>
          </p:cNvSpPr>
          <p:nvPr>
            <p:ph type="body" idx="5"/>
          </p:nvPr>
        </p:nvSpPr>
        <p:spPr>
          <a:xfrm>
            <a:off x="839789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86" name="Google Shape;186;p66"/>
          <p:cNvSpPr txBox="1">
            <a:spLocks noGrp="1"/>
          </p:cNvSpPr>
          <p:nvPr>
            <p:ph type="body" idx="6"/>
          </p:nvPr>
        </p:nvSpPr>
        <p:spPr>
          <a:xfrm>
            <a:off x="3503400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87" name="Google Shape;187;p66"/>
          <p:cNvSpPr txBox="1">
            <a:spLocks noGrp="1"/>
          </p:cNvSpPr>
          <p:nvPr>
            <p:ph type="body" idx="7"/>
          </p:nvPr>
        </p:nvSpPr>
        <p:spPr>
          <a:xfrm>
            <a:off x="6168600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88" name="Google Shape;188;p66"/>
          <p:cNvSpPr txBox="1">
            <a:spLocks noGrp="1"/>
          </p:cNvSpPr>
          <p:nvPr>
            <p:ph type="body" idx="8"/>
          </p:nvPr>
        </p:nvSpPr>
        <p:spPr>
          <a:xfrm>
            <a:off x="8833800" y="2597686"/>
            <a:ext cx="2518412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89" name="Google Shape;189;p66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1010949-657F-9943-BFAE-EDE3B877F292}" type="datetime1">
              <a:rPr lang="en-US" smtClean="0"/>
              <a:t>6/25/2025</a:t>
            </a:fld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21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valkoinen" preserve="1">
  <p:cSld name="Blank_valkoine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7"/>
          <p:cNvSpPr txBox="1">
            <a:spLocks noGrp="1"/>
          </p:cNvSpPr>
          <p:nvPr>
            <p:ph type="body" idx="1"/>
          </p:nvPr>
        </p:nvSpPr>
        <p:spPr>
          <a:xfrm>
            <a:off x="227013" y="1045976"/>
            <a:ext cx="11721148" cy="511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4" name="Google Shape;194;p67"/>
          <p:cNvSpPr txBox="1">
            <a:spLocks noGrp="1"/>
          </p:cNvSpPr>
          <p:nvPr>
            <p:ph type="dt" idx="10"/>
          </p:nvPr>
        </p:nvSpPr>
        <p:spPr>
          <a:xfrm>
            <a:off x="1225076" y="6372713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D4C55CD-9FA2-124E-A1B0-C625B774B30C}" type="datetime1">
              <a:rPr lang="en-US" smtClean="0"/>
              <a:t>6/25/2025</a:t>
            </a:fld>
            <a:endParaRPr/>
          </a:p>
        </p:txBody>
      </p:sp>
      <p:sp>
        <p:nvSpPr>
          <p:cNvPr id="195" name="Google Shape;195;p67"/>
          <p:cNvSpPr txBox="1">
            <a:spLocks noGrp="1"/>
          </p:cNvSpPr>
          <p:nvPr>
            <p:ph type="ftr" idx="11"/>
          </p:nvPr>
        </p:nvSpPr>
        <p:spPr>
          <a:xfrm>
            <a:off x="-2782489" y="6365054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196" name="Google Shape;196;p67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756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tumman_sininen" preserve="1">
  <p:cSld name="1_Blank_tumman_sininen">
    <p:bg>
      <p:bgPr>
        <a:solidFill>
          <a:schemeClr val="tx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8"/>
          <p:cNvSpPr txBox="1">
            <a:spLocks noGrp="1"/>
          </p:cNvSpPr>
          <p:nvPr>
            <p:ph type="body" idx="1"/>
          </p:nvPr>
        </p:nvSpPr>
        <p:spPr>
          <a:xfrm>
            <a:off x="205200" y="1045976"/>
            <a:ext cx="11781602" cy="512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9" name="Google Shape;199;p68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CA75267-C180-8446-8F4E-36DA17AD9124}" type="datetime1">
              <a:rPr lang="en-US" smtClean="0"/>
              <a:t>6/25/2025</a:t>
            </a:fld>
            <a:endParaRPr/>
          </a:p>
        </p:txBody>
      </p:sp>
      <p:sp>
        <p:nvSpPr>
          <p:cNvPr id="200" name="Google Shape;200;p68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01" name="Google Shape;201;p68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02" name="Google Shape;202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068" y="233534"/>
            <a:ext cx="323328" cy="324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759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_left" preserve="1">
  <p:cSld name="Content with Caption_lef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9"/>
          <p:cNvSpPr/>
          <p:nvPr/>
        </p:nvSpPr>
        <p:spPr>
          <a:xfrm>
            <a:off x="6107289" y="-56446"/>
            <a:ext cx="6096381" cy="699911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9"/>
          <p:cNvSpPr txBox="1">
            <a:spLocks noGrp="1"/>
          </p:cNvSpPr>
          <p:nvPr>
            <p:ph type="title"/>
          </p:nvPr>
        </p:nvSpPr>
        <p:spPr>
          <a:xfrm>
            <a:off x="839788" y="1257125"/>
            <a:ext cx="436952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9"/>
          <p:cNvSpPr txBox="1">
            <a:spLocks noGrp="1"/>
          </p:cNvSpPr>
          <p:nvPr>
            <p:ph type="body" idx="1"/>
          </p:nvPr>
        </p:nvSpPr>
        <p:spPr>
          <a:xfrm>
            <a:off x="6976632" y="1257125"/>
            <a:ext cx="4378756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207" name="Google Shape;207;p69"/>
          <p:cNvSpPr txBox="1">
            <a:spLocks noGrp="1"/>
          </p:cNvSpPr>
          <p:nvPr>
            <p:ph type="body" idx="2"/>
          </p:nvPr>
        </p:nvSpPr>
        <p:spPr>
          <a:xfrm>
            <a:off x="839788" y="2997381"/>
            <a:ext cx="4369526" cy="3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208" name="Google Shape;208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96184" y="6373429"/>
            <a:ext cx="286567" cy="28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9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B151369-C062-034D-A488-9A11FA13CB06}" type="datetime1">
              <a:rPr lang="en-US" smtClean="0"/>
              <a:t>6/25/2025</a:t>
            </a:fld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432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_right" preserve="1">
  <p:cSld name="Content with Caption_righ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0"/>
          <p:cNvSpPr/>
          <p:nvPr/>
        </p:nvSpPr>
        <p:spPr>
          <a:xfrm>
            <a:off x="6106418" y="0"/>
            <a:ext cx="6119449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70"/>
          <p:cNvSpPr txBox="1">
            <a:spLocks noGrp="1"/>
          </p:cNvSpPr>
          <p:nvPr>
            <p:ph type="title"/>
          </p:nvPr>
        </p:nvSpPr>
        <p:spPr>
          <a:xfrm>
            <a:off x="6912339" y="1272142"/>
            <a:ext cx="44430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0"/>
          <p:cNvSpPr txBox="1">
            <a:spLocks noGrp="1"/>
          </p:cNvSpPr>
          <p:nvPr>
            <p:ph type="body" idx="1"/>
          </p:nvPr>
        </p:nvSpPr>
        <p:spPr>
          <a:xfrm>
            <a:off x="836612" y="1242108"/>
            <a:ext cx="4396151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215" name="Google Shape;215;p70"/>
          <p:cNvSpPr txBox="1">
            <a:spLocks noGrp="1"/>
          </p:cNvSpPr>
          <p:nvPr>
            <p:ph type="body" idx="2"/>
          </p:nvPr>
        </p:nvSpPr>
        <p:spPr>
          <a:xfrm>
            <a:off x="6912339" y="3012398"/>
            <a:ext cx="4443049" cy="329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16" name="Google Shape;21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96184" y="6373429"/>
            <a:ext cx="286567" cy="28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0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579AE40-E26F-EE43-858B-403E93224A17}" type="datetime1">
              <a:rPr lang="en-US" smtClean="0"/>
              <a:t>6/25/2025</a:t>
            </a:fld>
            <a:endParaRPr dirty="0"/>
          </a:p>
        </p:txBody>
      </p:sp>
      <p:sp>
        <p:nvSpPr>
          <p:cNvPr id="218" name="Google Shape;218;p70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err="1"/>
              <a:t>Ruokatieto</a:t>
            </a:r>
            <a:endParaRPr dirty="0"/>
          </a:p>
        </p:txBody>
      </p:sp>
      <p:sp>
        <p:nvSpPr>
          <p:cNvPr id="219" name="Google Shape;219;p70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7382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_left" preserve="1">
  <p:cSld name="Picture with Caption_lef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1"/>
          <p:cNvSpPr/>
          <p:nvPr/>
        </p:nvSpPr>
        <p:spPr>
          <a:xfrm>
            <a:off x="0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838200" y="1257124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>
            <a:spLocks noGrp="1"/>
          </p:cNvSpPr>
          <p:nvPr>
            <p:ph type="pic" idx="2"/>
          </p:nvPr>
        </p:nvSpPr>
        <p:spPr>
          <a:xfrm>
            <a:off x="5181600" y="1257124"/>
            <a:ext cx="6172199" cy="5038726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71"/>
          <p:cNvSpPr txBox="1">
            <a:spLocks noGrp="1"/>
          </p:cNvSpPr>
          <p:nvPr>
            <p:ph type="body" idx="1"/>
          </p:nvPr>
        </p:nvSpPr>
        <p:spPr>
          <a:xfrm>
            <a:off x="838200" y="2997381"/>
            <a:ext cx="3932237" cy="32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226" name="Google Shape;226;p71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3B4DD8F-A9A2-9349-956F-5C08180CCF5A}" type="datetime1">
              <a:rPr lang="en-US" smtClean="0"/>
              <a:t>6/25/2025</a:t>
            </a:fld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28" name="Google Shape;228;p71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29" name="Google Shape;22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264" y="233534"/>
            <a:ext cx="324937" cy="324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427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_right" preserve="1">
  <p:cSld name="Picture with Caption_righ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2"/>
          <p:cNvSpPr/>
          <p:nvPr/>
        </p:nvSpPr>
        <p:spPr>
          <a:xfrm>
            <a:off x="3919537" y="0"/>
            <a:ext cx="8272463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72"/>
          <p:cNvSpPr txBox="1">
            <a:spLocks noGrp="1"/>
          </p:cNvSpPr>
          <p:nvPr>
            <p:ph type="title"/>
          </p:nvPr>
        </p:nvSpPr>
        <p:spPr>
          <a:xfrm>
            <a:off x="7419975" y="1262669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>
            <a:spLocks noGrp="1"/>
          </p:cNvSpPr>
          <p:nvPr>
            <p:ph type="pic" idx="2"/>
          </p:nvPr>
        </p:nvSpPr>
        <p:spPr>
          <a:xfrm>
            <a:off x="838200" y="1262669"/>
            <a:ext cx="6173788" cy="4960938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72"/>
          <p:cNvSpPr txBox="1">
            <a:spLocks noGrp="1"/>
          </p:cNvSpPr>
          <p:nvPr>
            <p:ph type="body" idx="1"/>
          </p:nvPr>
        </p:nvSpPr>
        <p:spPr>
          <a:xfrm>
            <a:off x="7419975" y="3002926"/>
            <a:ext cx="3932237" cy="32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235" name="Google Shape;23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96184" y="6373429"/>
            <a:ext cx="286567" cy="28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72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637434-7509-F349-B3A1-B40DF72A2132}" type="datetime1">
              <a:rPr lang="en-US" smtClean="0"/>
              <a:t>6/25/2025</a:t>
            </a:fld>
            <a:endParaRPr/>
          </a:p>
        </p:txBody>
      </p:sp>
      <p:sp>
        <p:nvSpPr>
          <p:cNvPr id="237" name="Google Shape;237;p72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38" name="Google Shape;238;p72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441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ection Header_vaalea_hiekka" preserve="1">
  <p:cSld name="18_Section Header_vaalea_hiekka">
    <p:bg>
      <p:bgPr>
        <a:solidFill>
          <a:schemeClr val="accent3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3"/>
          <p:cNvSpPr txBox="1">
            <a:spLocks noGrp="1"/>
          </p:cNvSpPr>
          <p:nvPr>
            <p:ph type="title"/>
          </p:nvPr>
        </p:nvSpPr>
        <p:spPr>
          <a:xfrm>
            <a:off x="672353" y="1146176"/>
            <a:ext cx="5922963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73"/>
          <p:cNvSpPr txBox="1">
            <a:spLocks noGrp="1"/>
          </p:cNvSpPr>
          <p:nvPr>
            <p:ph type="body" idx="1"/>
          </p:nvPr>
        </p:nvSpPr>
        <p:spPr>
          <a:xfrm>
            <a:off x="672353" y="4161463"/>
            <a:ext cx="592296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99D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99D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99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99D"/>
              </a:buClr>
              <a:buSzPts val="1600"/>
              <a:buNone/>
              <a:defRPr sz="1600">
                <a:solidFill>
                  <a:srgbClr val="88899D"/>
                </a:solidFill>
              </a:defRPr>
            </a:lvl9pPr>
          </a:lstStyle>
          <a:p>
            <a:endParaRPr dirty="0"/>
          </a:p>
        </p:txBody>
      </p:sp>
      <p:sp>
        <p:nvSpPr>
          <p:cNvPr id="242" name="Google Shape;242;p73"/>
          <p:cNvSpPr>
            <a:spLocks noGrp="1"/>
          </p:cNvSpPr>
          <p:nvPr>
            <p:ph type="pic" idx="2"/>
          </p:nvPr>
        </p:nvSpPr>
        <p:spPr>
          <a:xfrm>
            <a:off x="7267670" y="0"/>
            <a:ext cx="492433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73"/>
          <p:cNvSpPr/>
          <p:nvPr/>
        </p:nvSpPr>
        <p:spPr>
          <a:xfrm>
            <a:off x="-10160" y="8963"/>
            <a:ext cx="2865120" cy="751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73"/>
          <p:cNvPicPr preferRelativeResize="0"/>
          <p:nvPr/>
        </p:nvPicPr>
        <p:blipFill>
          <a:blip r:embed="rId2"/>
          <a:srcRect/>
          <a:stretch/>
        </p:blipFill>
        <p:spPr>
          <a:xfrm>
            <a:off x="592195" y="280922"/>
            <a:ext cx="1800000" cy="26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884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vaalean_vihrea" preserve="1">
  <p:cSld name="Title and Content_vaalean_vihrea">
    <p:bg>
      <p:bgPr>
        <a:solidFill>
          <a:schemeClr val="accent5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4"/>
          <p:cNvSpPr txBox="1">
            <a:spLocks noGrp="1"/>
          </p:cNvSpPr>
          <p:nvPr>
            <p:ph type="title"/>
          </p:nvPr>
        </p:nvSpPr>
        <p:spPr>
          <a:xfrm>
            <a:off x="838200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74"/>
          <p:cNvSpPr txBox="1">
            <a:spLocks noGrp="1"/>
          </p:cNvSpPr>
          <p:nvPr>
            <p:ph type="body" idx="1"/>
          </p:nvPr>
        </p:nvSpPr>
        <p:spPr>
          <a:xfrm>
            <a:off x="838200" y="2597686"/>
            <a:ext cx="10515599" cy="35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8" name="Google Shape;248;p74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4DEA6A3-5F3F-F947-8172-BD59D544CBF6}" type="datetime1">
              <a:rPr lang="en-US" smtClean="0"/>
              <a:t>6/25/2025</a:t>
            </a:fld>
            <a:endParaRPr/>
          </a:p>
        </p:txBody>
      </p:sp>
      <p:sp>
        <p:nvSpPr>
          <p:cNvPr id="249" name="Google Shape;249;p74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50" name="Google Shape;250;p74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9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CE0B3-06C9-484F-7052-972EBA94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F937303-D7F5-6A0C-F73E-C8FDB67D2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D31DE1-28A5-3B31-F6CC-259D77C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5719-0CDD-244F-887B-59F19F9B92C9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2197DD-5607-ACAE-7948-5AF874AF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16B142-CA86-57EA-16F1-DC504AD2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764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>
  <p:cSld name="Comparis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5"/>
          <p:cNvSpPr txBox="1">
            <a:spLocks noGrp="1"/>
          </p:cNvSpPr>
          <p:nvPr>
            <p:ph type="title"/>
          </p:nvPr>
        </p:nvSpPr>
        <p:spPr>
          <a:xfrm>
            <a:off x="839788" y="11371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75"/>
          <p:cNvSpPr txBox="1">
            <a:spLocks noGrp="1"/>
          </p:cNvSpPr>
          <p:nvPr>
            <p:ph type="body" idx="1"/>
          </p:nvPr>
        </p:nvSpPr>
        <p:spPr>
          <a:xfrm>
            <a:off x="839788" y="2597686"/>
            <a:ext cx="5157787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54" name="Google Shape;254;p75"/>
          <p:cNvSpPr txBox="1">
            <a:spLocks noGrp="1"/>
          </p:cNvSpPr>
          <p:nvPr>
            <p:ph type="body" idx="2"/>
          </p:nvPr>
        </p:nvSpPr>
        <p:spPr>
          <a:xfrm>
            <a:off x="839788" y="3426784"/>
            <a:ext cx="5157787" cy="264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33333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5" name="Google Shape;255;p75"/>
          <p:cNvSpPr txBox="1">
            <a:spLocks noGrp="1"/>
          </p:cNvSpPr>
          <p:nvPr>
            <p:ph type="body" idx="3"/>
          </p:nvPr>
        </p:nvSpPr>
        <p:spPr>
          <a:xfrm>
            <a:off x="6172200" y="2597686"/>
            <a:ext cx="5183188" cy="70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56" name="Google Shape;256;p75"/>
          <p:cNvSpPr txBox="1">
            <a:spLocks noGrp="1"/>
          </p:cNvSpPr>
          <p:nvPr>
            <p:ph type="body" idx="4"/>
          </p:nvPr>
        </p:nvSpPr>
        <p:spPr>
          <a:xfrm>
            <a:off x="6172200" y="3426784"/>
            <a:ext cx="5183188" cy="264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l">
              <a:lnSpc>
                <a:spcPct val="133333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33333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7" name="Google Shape;257;p75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0D25856-EED1-AB44-9B5E-414FEF9FE38C}" type="datetime1">
              <a:rPr lang="en-US" smtClean="0"/>
              <a:t>6/25/2025</a:t>
            </a:fld>
            <a:endParaRPr dirty="0"/>
          </a:p>
        </p:txBody>
      </p:sp>
      <p:sp>
        <p:nvSpPr>
          <p:cNvPr id="258" name="Google Shape;258;p75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Ruokatieto</a:t>
            </a:r>
            <a:endParaRPr/>
          </a:p>
        </p:txBody>
      </p:sp>
      <p:sp>
        <p:nvSpPr>
          <p:cNvPr id="259" name="Google Shape;259;p75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987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23454E-A7F5-D3CF-B678-3F84865F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0265C-4640-7D6A-AF26-AB08477C9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F911B8-C3B8-1477-3955-C0D9D024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133F-A39D-450E-A7D0-51909D237D40}" type="datetimeFigureOut">
              <a:rPr lang="fi-FI" smtClean="0"/>
              <a:t>25.6.2025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B21568-477A-53BA-A587-CDD40BB0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F9DD2C-94B9-D509-E41E-F8E46634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256E-D8B9-40F2-B6CB-3A57052C1CF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9814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63F0B-DA03-822C-B749-F1027B19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834" y="2219467"/>
            <a:ext cx="7567696" cy="1996126"/>
          </a:xfrm>
        </p:spPr>
        <p:txBody>
          <a:bodyPr anchor="b"/>
          <a:lstStyle>
            <a:lvl1pPr algn="ctr">
              <a:defRPr sz="60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1E836C-5B1A-6815-D136-F4A8BD8E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8477" y="4344213"/>
            <a:ext cx="6680411" cy="39384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16" name="Alaotsikko 2">
            <a:extLst>
              <a:ext uri="{FF2B5EF4-FFF2-40B4-BE49-F238E27FC236}">
                <a16:creationId xmlns:a16="http://schemas.microsoft.com/office/drawing/2014/main" id="{1D70D5F7-48F2-6E24-5CF3-0A354E1E0350}"/>
              </a:ext>
            </a:extLst>
          </p:cNvPr>
          <p:cNvSpPr txBox="1">
            <a:spLocks/>
          </p:cNvSpPr>
          <p:nvPr userDrawn="1"/>
        </p:nvSpPr>
        <p:spPr>
          <a:xfrm>
            <a:off x="4874729" y="1241530"/>
            <a:ext cx="6387907" cy="39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00">
              <a:solidFill>
                <a:srgbClr val="2D3192"/>
              </a:solidFill>
              <a:latin typeface="+mn-lt"/>
            </a:endParaRP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C27C699-99AC-D68E-5A68-1EDF3D1E6A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0145" y="1115785"/>
            <a:ext cx="5501515" cy="746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3192"/>
                </a:solidFill>
              </a:defRPr>
            </a:lvl1pPr>
            <a:lvl2pPr marL="457200" indent="0" algn="ctr">
              <a:buNone/>
              <a:defRPr sz="1400">
                <a:solidFill>
                  <a:srgbClr val="2D3192"/>
                </a:solidFill>
              </a:defRPr>
            </a:lvl2pPr>
            <a:lvl3pPr marL="914400" indent="0" algn="ctr">
              <a:buNone/>
              <a:defRPr sz="1400">
                <a:solidFill>
                  <a:srgbClr val="2D3192"/>
                </a:solidFill>
              </a:defRPr>
            </a:lvl3pPr>
            <a:lvl4pPr marL="1371600" indent="0" algn="ctr">
              <a:buNone/>
              <a:defRPr sz="1400">
                <a:solidFill>
                  <a:srgbClr val="2D3192"/>
                </a:solidFill>
              </a:defRPr>
            </a:lvl4pPr>
            <a:lvl5pPr marL="1828800" indent="0" algn="ctr">
              <a:buNone/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8DA6C94-21AE-E474-1C76-CECDA3C398BE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C404FBB-14C4-D972-42F5-0BF0642B6CC0}"/>
              </a:ext>
            </a:extLst>
          </p:cNvPr>
          <p:cNvGrpSpPr/>
          <p:nvPr userDrawn="1"/>
        </p:nvGrpSpPr>
        <p:grpSpPr>
          <a:xfrm>
            <a:off x="8498182" y="4906692"/>
            <a:ext cx="3136256" cy="1967982"/>
            <a:chOff x="9181729" y="5185345"/>
            <a:chExt cx="2670803" cy="1675913"/>
          </a:xfrm>
        </p:grpSpPr>
        <p:sp>
          <p:nvSpPr>
            <p:cNvPr id="8" name="Viive 5">
              <a:extLst>
                <a:ext uri="{FF2B5EF4-FFF2-40B4-BE49-F238E27FC236}">
                  <a16:creationId xmlns:a16="http://schemas.microsoft.com/office/drawing/2014/main" id="{0FB59257-6324-6889-DFD8-FF31E91645BF}"/>
                </a:ext>
              </a:extLst>
            </p:cNvPr>
            <p:cNvSpPr/>
            <p:nvPr/>
          </p:nvSpPr>
          <p:spPr>
            <a:xfrm rot="16200000">
              <a:off x="9332405" y="5772294"/>
              <a:ext cx="930051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354227 w 1284278"/>
                <a:gd name="connsiteY0" fmla="*/ 3 h 1231404"/>
                <a:gd name="connsiteX1" fmla="*/ 642139 w 1284278"/>
                <a:gd name="connsiteY1" fmla="*/ 0 h 1231404"/>
                <a:gd name="connsiteX2" fmla="*/ 1284278 w 1284278"/>
                <a:gd name="connsiteY2" fmla="*/ 615702 h 1231404"/>
                <a:gd name="connsiteX3" fmla="*/ 642139 w 1284278"/>
                <a:gd name="connsiteY3" fmla="*/ 1231404 h 1231404"/>
                <a:gd name="connsiteX4" fmla="*/ 0 w 1284278"/>
                <a:gd name="connsiteY4" fmla="*/ 1231403 h 1231404"/>
                <a:gd name="connsiteX5" fmla="*/ 354227 w 1284278"/>
                <a:gd name="connsiteY5" fmla="*/ 3 h 1231404"/>
                <a:gd name="connsiteX0" fmla="*/ 0 w 930051"/>
                <a:gd name="connsiteY0" fmla="*/ 3 h 1231404"/>
                <a:gd name="connsiteX1" fmla="*/ 287912 w 930051"/>
                <a:gd name="connsiteY1" fmla="*/ 0 h 1231404"/>
                <a:gd name="connsiteX2" fmla="*/ 930051 w 930051"/>
                <a:gd name="connsiteY2" fmla="*/ 615702 h 1231404"/>
                <a:gd name="connsiteX3" fmla="*/ 287912 w 930051"/>
                <a:gd name="connsiteY3" fmla="*/ 1231404 h 1231404"/>
                <a:gd name="connsiteX4" fmla="*/ 0 w 930051"/>
                <a:gd name="connsiteY4" fmla="*/ 1223165 h 1231404"/>
                <a:gd name="connsiteX5" fmla="*/ 0 w 930051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051" h="1231404">
                  <a:moveTo>
                    <a:pt x="0" y="3"/>
                  </a:moveTo>
                  <a:lnTo>
                    <a:pt x="287912" y="0"/>
                  </a:lnTo>
                  <a:cubicBezTo>
                    <a:pt x="642556" y="0"/>
                    <a:pt x="930051" y="275659"/>
                    <a:pt x="930051" y="615702"/>
                  </a:cubicBezTo>
                  <a:cubicBezTo>
                    <a:pt x="930051" y="955745"/>
                    <a:pt x="642556" y="1231404"/>
                    <a:pt x="287912" y="1231404"/>
                  </a:cubicBezTo>
                  <a:lnTo>
                    <a:pt x="0" y="122316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FF77A2A2-7DBD-09C6-3C56-8C33BCCB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6" t="14380" r="33246" b="13323"/>
            <a:stretch/>
          </p:blipFill>
          <p:spPr>
            <a:xfrm>
              <a:off x="9464211" y="6043894"/>
              <a:ext cx="664267" cy="681296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DB806037-9D39-33D1-9338-FA3BF817FBFE}"/>
                </a:ext>
              </a:extLst>
            </p:cNvPr>
            <p:cNvSpPr/>
            <p:nvPr/>
          </p:nvSpPr>
          <p:spPr>
            <a:xfrm rot="16200000">
              <a:off x="10398872" y="5407599"/>
              <a:ext cx="1675913" cy="1231406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  <a:gd name="connsiteX0" fmla="*/ 477794 w 2153707"/>
                <a:gd name="connsiteY0" fmla="*/ 3 h 1231404"/>
                <a:gd name="connsiteX1" fmla="*/ 1511568 w 2153707"/>
                <a:gd name="connsiteY1" fmla="*/ 0 h 1231404"/>
                <a:gd name="connsiteX2" fmla="*/ 2153707 w 2153707"/>
                <a:gd name="connsiteY2" fmla="*/ 615702 h 1231404"/>
                <a:gd name="connsiteX3" fmla="*/ 1511568 w 2153707"/>
                <a:gd name="connsiteY3" fmla="*/ 1231404 h 1231404"/>
                <a:gd name="connsiteX4" fmla="*/ 0 w 2153707"/>
                <a:gd name="connsiteY4" fmla="*/ 1231403 h 1231404"/>
                <a:gd name="connsiteX5" fmla="*/ 477794 w 2153707"/>
                <a:gd name="connsiteY5" fmla="*/ 3 h 1231404"/>
                <a:gd name="connsiteX0" fmla="*/ 0 w 1675913"/>
                <a:gd name="connsiteY0" fmla="*/ 3 h 1231406"/>
                <a:gd name="connsiteX1" fmla="*/ 1033774 w 1675913"/>
                <a:gd name="connsiteY1" fmla="*/ 0 h 1231406"/>
                <a:gd name="connsiteX2" fmla="*/ 1675913 w 1675913"/>
                <a:gd name="connsiteY2" fmla="*/ 615702 h 1231406"/>
                <a:gd name="connsiteX3" fmla="*/ 1033774 w 1675913"/>
                <a:gd name="connsiteY3" fmla="*/ 1231404 h 1231406"/>
                <a:gd name="connsiteX4" fmla="*/ 1 w 1675913"/>
                <a:gd name="connsiteY4" fmla="*/ 1231406 h 1231406"/>
                <a:gd name="connsiteX5" fmla="*/ 0 w 1675913"/>
                <a:gd name="connsiteY5" fmla="*/ 3 h 123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5913" h="1231406">
                  <a:moveTo>
                    <a:pt x="0" y="3"/>
                  </a:moveTo>
                  <a:lnTo>
                    <a:pt x="1033774" y="0"/>
                  </a:lnTo>
                  <a:cubicBezTo>
                    <a:pt x="1388418" y="0"/>
                    <a:pt x="1675913" y="275659"/>
                    <a:pt x="1675913" y="615702"/>
                  </a:cubicBezTo>
                  <a:cubicBezTo>
                    <a:pt x="1675913" y="955745"/>
                    <a:pt x="1388418" y="1231404"/>
                    <a:pt x="1033774" y="1231404"/>
                  </a:cubicBezTo>
                  <a:lnTo>
                    <a:pt x="1" y="1231406"/>
                  </a:lnTo>
                  <a:cubicBezTo>
                    <a:pt x="1" y="820939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E2DAAA74-C9CD-CFF8-74C7-30B118FE3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320" y="6054775"/>
              <a:ext cx="1078445" cy="525366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2C2D85A3-4501-33DF-E475-5764EAC59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716050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4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06010F3C-EAE0-3D3B-D715-45BBD4FED4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694488"/>
          </a:xfrm>
          <a:custGeom>
            <a:avLst/>
            <a:gdLst>
              <a:gd name="connsiteX0" fmla="*/ 0 w 12192000"/>
              <a:gd name="connsiteY0" fmla="*/ 0 h 6694488"/>
              <a:gd name="connsiteX1" fmla="*/ 12192000 w 12192000"/>
              <a:gd name="connsiteY1" fmla="*/ 0 h 6694488"/>
              <a:gd name="connsiteX2" fmla="*/ 12192000 w 12192000"/>
              <a:gd name="connsiteY2" fmla="*/ 6694488 h 6694488"/>
              <a:gd name="connsiteX3" fmla="*/ 11634437 w 12192000"/>
              <a:gd name="connsiteY3" fmla="*/ 6694488 h 6694488"/>
              <a:gd name="connsiteX4" fmla="*/ 11634435 w 12192000"/>
              <a:gd name="connsiteY4" fmla="*/ 5660740 h 6694488"/>
              <a:gd name="connsiteX5" fmla="*/ 10911432 w 12192000"/>
              <a:gd name="connsiteY5" fmla="*/ 4906693 h 6694488"/>
              <a:gd name="connsiteX6" fmla="*/ 10188428 w 12192000"/>
              <a:gd name="connsiteY6" fmla="*/ 5660740 h 6694488"/>
              <a:gd name="connsiteX7" fmla="*/ 10188431 w 12192000"/>
              <a:gd name="connsiteY7" fmla="*/ 6694488 h 6694488"/>
              <a:gd name="connsiteX8" fmla="*/ 9939393 w 12192000"/>
              <a:gd name="connsiteY8" fmla="*/ 6694488 h 6694488"/>
              <a:gd name="connsiteX9" fmla="*/ 9944188 w 12192000"/>
              <a:gd name="connsiteY9" fmla="*/ 6526914 h 6694488"/>
              <a:gd name="connsiteX10" fmla="*/ 9221184 w 12192000"/>
              <a:gd name="connsiteY10" fmla="*/ 5772867 h 6694488"/>
              <a:gd name="connsiteX11" fmla="*/ 8498182 w 12192000"/>
              <a:gd name="connsiteY11" fmla="*/ 6526914 h 6694488"/>
              <a:gd name="connsiteX12" fmla="*/ 8498183 w 12192000"/>
              <a:gd name="connsiteY12" fmla="*/ 6694488 h 6694488"/>
              <a:gd name="connsiteX13" fmla="*/ 0 w 12192000"/>
              <a:gd name="connsiteY13" fmla="*/ 6694488 h 669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694488">
                <a:moveTo>
                  <a:pt x="0" y="0"/>
                </a:moveTo>
                <a:lnTo>
                  <a:pt x="12192000" y="0"/>
                </a:lnTo>
                <a:lnTo>
                  <a:pt x="12192000" y="6694488"/>
                </a:lnTo>
                <a:lnTo>
                  <a:pt x="11634437" y="6694488"/>
                </a:lnTo>
                <a:lnTo>
                  <a:pt x="11634435" y="5660740"/>
                </a:lnTo>
                <a:cubicBezTo>
                  <a:pt x="11634435" y="5244291"/>
                  <a:pt x="11310736" y="4906693"/>
                  <a:pt x="10911432" y="4906693"/>
                </a:cubicBezTo>
                <a:cubicBezTo>
                  <a:pt x="10512128" y="4906693"/>
                  <a:pt x="10188428" y="5244291"/>
                  <a:pt x="10188428" y="5660740"/>
                </a:cubicBezTo>
                <a:lnTo>
                  <a:pt x="10188431" y="6694488"/>
                </a:lnTo>
                <a:lnTo>
                  <a:pt x="9939393" y="6694488"/>
                </a:lnTo>
                <a:lnTo>
                  <a:pt x="9944188" y="6526914"/>
                </a:lnTo>
                <a:cubicBezTo>
                  <a:pt x="9944188" y="6110465"/>
                  <a:pt x="9620488" y="5772867"/>
                  <a:pt x="9221184" y="5772867"/>
                </a:cubicBezTo>
                <a:cubicBezTo>
                  <a:pt x="8821881" y="5772867"/>
                  <a:pt x="8498182" y="6110465"/>
                  <a:pt x="8498182" y="6526914"/>
                </a:cubicBezTo>
                <a:lnTo>
                  <a:pt x="8498183" y="6694488"/>
                </a:lnTo>
                <a:lnTo>
                  <a:pt x="0" y="6694488"/>
                </a:lnTo>
                <a:close/>
              </a:path>
            </a:pathLst>
          </a:custGeom>
          <a:blipFill dpi="0" rotWithShape="1">
            <a:blip r:embed="rId2">
              <a:alphaModFix amt="59623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5257800" cy="5160956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316057" y="1323885"/>
            <a:ext cx="2183980" cy="308941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6CA8BDDE-4D31-8305-0FB5-96EE32ACADA5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5E497F79-E31A-FE89-D5FD-A20A81B43F59}"/>
              </a:ext>
            </a:extLst>
          </p:cNvPr>
          <p:cNvGrpSpPr/>
          <p:nvPr userDrawn="1"/>
        </p:nvGrpSpPr>
        <p:grpSpPr>
          <a:xfrm>
            <a:off x="8498182" y="4906692"/>
            <a:ext cx="3136256" cy="1967982"/>
            <a:chOff x="9181729" y="5185345"/>
            <a:chExt cx="2670803" cy="1675913"/>
          </a:xfrm>
        </p:grpSpPr>
        <p:sp>
          <p:nvSpPr>
            <p:cNvPr id="22" name="Viive 5">
              <a:extLst>
                <a:ext uri="{FF2B5EF4-FFF2-40B4-BE49-F238E27FC236}">
                  <a16:creationId xmlns:a16="http://schemas.microsoft.com/office/drawing/2014/main" id="{94785A69-032F-54EE-B9A4-82E23A3F593B}"/>
                </a:ext>
              </a:extLst>
            </p:cNvPr>
            <p:cNvSpPr/>
            <p:nvPr/>
          </p:nvSpPr>
          <p:spPr>
            <a:xfrm rot="16200000">
              <a:off x="9332405" y="5772294"/>
              <a:ext cx="930051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354227 w 1284278"/>
                <a:gd name="connsiteY0" fmla="*/ 3 h 1231404"/>
                <a:gd name="connsiteX1" fmla="*/ 642139 w 1284278"/>
                <a:gd name="connsiteY1" fmla="*/ 0 h 1231404"/>
                <a:gd name="connsiteX2" fmla="*/ 1284278 w 1284278"/>
                <a:gd name="connsiteY2" fmla="*/ 615702 h 1231404"/>
                <a:gd name="connsiteX3" fmla="*/ 642139 w 1284278"/>
                <a:gd name="connsiteY3" fmla="*/ 1231404 h 1231404"/>
                <a:gd name="connsiteX4" fmla="*/ 0 w 1284278"/>
                <a:gd name="connsiteY4" fmla="*/ 1231403 h 1231404"/>
                <a:gd name="connsiteX5" fmla="*/ 354227 w 1284278"/>
                <a:gd name="connsiteY5" fmla="*/ 3 h 1231404"/>
                <a:gd name="connsiteX0" fmla="*/ 0 w 930051"/>
                <a:gd name="connsiteY0" fmla="*/ 3 h 1231404"/>
                <a:gd name="connsiteX1" fmla="*/ 287912 w 930051"/>
                <a:gd name="connsiteY1" fmla="*/ 0 h 1231404"/>
                <a:gd name="connsiteX2" fmla="*/ 930051 w 930051"/>
                <a:gd name="connsiteY2" fmla="*/ 615702 h 1231404"/>
                <a:gd name="connsiteX3" fmla="*/ 287912 w 930051"/>
                <a:gd name="connsiteY3" fmla="*/ 1231404 h 1231404"/>
                <a:gd name="connsiteX4" fmla="*/ 0 w 930051"/>
                <a:gd name="connsiteY4" fmla="*/ 1223165 h 1231404"/>
                <a:gd name="connsiteX5" fmla="*/ 0 w 930051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051" h="1231404">
                  <a:moveTo>
                    <a:pt x="0" y="3"/>
                  </a:moveTo>
                  <a:lnTo>
                    <a:pt x="287912" y="0"/>
                  </a:lnTo>
                  <a:cubicBezTo>
                    <a:pt x="642556" y="0"/>
                    <a:pt x="930051" y="275659"/>
                    <a:pt x="930051" y="615702"/>
                  </a:cubicBezTo>
                  <a:cubicBezTo>
                    <a:pt x="930051" y="955745"/>
                    <a:pt x="642556" y="1231404"/>
                    <a:pt x="287912" y="1231404"/>
                  </a:cubicBezTo>
                  <a:lnTo>
                    <a:pt x="0" y="122316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0BA62A23-44A7-89EF-4A3B-A9CB3F414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6" t="14380" r="33246" b="13323"/>
            <a:stretch/>
          </p:blipFill>
          <p:spPr>
            <a:xfrm>
              <a:off x="9464211" y="6043894"/>
              <a:ext cx="664267" cy="681296"/>
            </a:xfrm>
            <a:prstGeom prst="rect">
              <a:avLst/>
            </a:prstGeom>
          </p:spPr>
        </p:pic>
        <p:sp>
          <p:nvSpPr>
            <p:cNvPr id="26" name="Viive 1">
              <a:extLst>
                <a:ext uri="{FF2B5EF4-FFF2-40B4-BE49-F238E27FC236}">
                  <a16:creationId xmlns:a16="http://schemas.microsoft.com/office/drawing/2014/main" id="{7FEE4193-BB02-D295-3688-61BFFACD5C68}"/>
                </a:ext>
              </a:extLst>
            </p:cNvPr>
            <p:cNvSpPr/>
            <p:nvPr/>
          </p:nvSpPr>
          <p:spPr>
            <a:xfrm rot="16200000">
              <a:off x="10398872" y="5407599"/>
              <a:ext cx="1675913" cy="1231406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  <a:gd name="connsiteX0" fmla="*/ 477794 w 2153707"/>
                <a:gd name="connsiteY0" fmla="*/ 3 h 1231404"/>
                <a:gd name="connsiteX1" fmla="*/ 1511568 w 2153707"/>
                <a:gd name="connsiteY1" fmla="*/ 0 h 1231404"/>
                <a:gd name="connsiteX2" fmla="*/ 2153707 w 2153707"/>
                <a:gd name="connsiteY2" fmla="*/ 615702 h 1231404"/>
                <a:gd name="connsiteX3" fmla="*/ 1511568 w 2153707"/>
                <a:gd name="connsiteY3" fmla="*/ 1231404 h 1231404"/>
                <a:gd name="connsiteX4" fmla="*/ 0 w 2153707"/>
                <a:gd name="connsiteY4" fmla="*/ 1231403 h 1231404"/>
                <a:gd name="connsiteX5" fmla="*/ 477794 w 2153707"/>
                <a:gd name="connsiteY5" fmla="*/ 3 h 1231404"/>
                <a:gd name="connsiteX0" fmla="*/ 0 w 1675913"/>
                <a:gd name="connsiteY0" fmla="*/ 3 h 1231406"/>
                <a:gd name="connsiteX1" fmla="*/ 1033774 w 1675913"/>
                <a:gd name="connsiteY1" fmla="*/ 0 h 1231406"/>
                <a:gd name="connsiteX2" fmla="*/ 1675913 w 1675913"/>
                <a:gd name="connsiteY2" fmla="*/ 615702 h 1231406"/>
                <a:gd name="connsiteX3" fmla="*/ 1033774 w 1675913"/>
                <a:gd name="connsiteY3" fmla="*/ 1231404 h 1231406"/>
                <a:gd name="connsiteX4" fmla="*/ 1 w 1675913"/>
                <a:gd name="connsiteY4" fmla="*/ 1231406 h 1231406"/>
                <a:gd name="connsiteX5" fmla="*/ 0 w 1675913"/>
                <a:gd name="connsiteY5" fmla="*/ 3 h 123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5913" h="1231406">
                  <a:moveTo>
                    <a:pt x="0" y="3"/>
                  </a:moveTo>
                  <a:lnTo>
                    <a:pt x="1033774" y="0"/>
                  </a:lnTo>
                  <a:cubicBezTo>
                    <a:pt x="1388418" y="0"/>
                    <a:pt x="1675913" y="275659"/>
                    <a:pt x="1675913" y="615702"/>
                  </a:cubicBezTo>
                  <a:cubicBezTo>
                    <a:pt x="1675913" y="955745"/>
                    <a:pt x="1388418" y="1231404"/>
                    <a:pt x="1033774" y="1231404"/>
                  </a:cubicBezTo>
                  <a:lnTo>
                    <a:pt x="1" y="1231406"/>
                  </a:lnTo>
                  <a:cubicBezTo>
                    <a:pt x="1" y="820939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7" name="Kuva 26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108D1DD9-75C3-7E63-89E7-D6C5D1CA5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320" y="6054775"/>
              <a:ext cx="1078445" cy="525366"/>
            </a:xfrm>
            <a:prstGeom prst="rect">
              <a:avLst/>
            </a:prstGeom>
          </p:spPr>
        </p:pic>
        <p:pic>
          <p:nvPicPr>
            <p:cNvPr id="28" name="Kuva 27">
              <a:extLst>
                <a:ext uri="{FF2B5EF4-FFF2-40B4-BE49-F238E27FC236}">
                  <a16:creationId xmlns:a16="http://schemas.microsoft.com/office/drawing/2014/main" id="{68CABBCB-1B02-3274-FA97-65707E0A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716050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257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E5C031E-2B80-AC22-7749-EF8240F121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80"/>
            <a:ext cx="12192000" cy="6694488"/>
          </a:xfrm>
          <a:custGeom>
            <a:avLst/>
            <a:gdLst>
              <a:gd name="connsiteX0" fmla="*/ 0 w 12192000"/>
              <a:gd name="connsiteY0" fmla="*/ 0 h 6694488"/>
              <a:gd name="connsiteX1" fmla="*/ 12192000 w 12192000"/>
              <a:gd name="connsiteY1" fmla="*/ 0 h 6694488"/>
              <a:gd name="connsiteX2" fmla="*/ 12192000 w 12192000"/>
              <a:gd name="connsiteY2" fmla="*/ 6694488 h 6694488"/>
              <a:gd name="connsiteX3" fmla="*/ 11634437 w 12192000"/>
              <a:gd name="connsiteY3" fmla="*/ 6694488 h 6694488"/>
              <a:gd name="connsiteX4" fmla="*/ 11634435 w 12192000"/>
              <a:gd name="connsiteY4" fmla="*/ 5660740 h 6694488"/>
              <a:gd name="connsiteX5" fmla="*/ 10911432 w 12192000"/>
              <a:gd name="connsiteY5" fmla="*/ 4906693 h 6694488"/>
              <a:gd name="connsiteX6" fmla="*/ 10188428 w 12192000"/>
              <a:gd name="connsiteY6" fmla="*/ 5660740 h 6694488"/>
              <a:gd name="connsiteX7" fmla="*/ 10188431 w 12192000"/>
              <a:gd name="connsiteY7" fmla="*/ 6694488 h 6694488"/>
              <a:gd name="connsiteX8" fmla="*/ 9939393 w 12192000"/>
              <a:gd name="connsiteY8" fmla="*/ 6694488 h 6694488"/>
              <a:gd name="connsiteX9" fmla="*/ 9944188 w 12192000"/>
              <a:gd name="connsiteY9" fmla="*/ 6526914 h 6694488"/>
              <a:gd name="connsiteX10" fmla="*/ 9221184 w 12192000"/>
              <a:gd name="connsiteY10" fmla="*/ 5772867 h 6694488"/>
              <a:gd name="connsiteX11" fmla="*/ 8498182 w 12192000"/>
              <a:gd name="connsiteY11" fmla="*/ 6526914 h 6694488"/>
              <a:gd name="connsiteX12" fmla="*/ 8498183 w 12192000"/>
              <a:gd name="connsiteY12" fmla="*/ 6694488 h 6694488"/>
              <a:gd name="connsiteX13" fmla="*/ 0 w 12192000"/>
              <a:gd name="connsiteY13" fmla="*/ 6694488 h 669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694488">
                <a:moveTo>
                  <a:pt x="0" y="0"/>
                </a:moveTo>
                <a:lnTo>
                  <a:pt x="12192000" y="0"/>
                </a:lnTo>
                <a:lnTo>
                  <a:pt x="12192000" y="6694488"/>
                </a:lnTo>
                <a:lnTo>
                  <a:pt x="11634437" y="6694488"/>
                </a:lnTo>
                <a:lnTo>
                  <a:pt x="11634435" y="5660740"/>
                </a:lnTo>
                <a:cubicBezTo>
                  <a:pt x="11634435" y="5244291"/>
                  <a:pt x="11310736" y="4906693"/>
                  <a:pt x="10911432" y="4906693"/>
                </a:cubicBezTo>
                <a:cubicBezTo>
                  <a:pt x="10512128" y="4906693"/>
                  <a:pt x="10188428" y="5244291"/>
                  <a:pt x="10188428" y="5660740"/>
                </a:cubicBezTo>
                <a:lnTo>
                  <a:pt x="10188431" y="6694488"/>
                </a:lnTo>
                <a:lnTo>
                  <a:pt x="9939393" y="6694488"/>
                </a:lnTo>
                <a:lnTo>
                  <a:pt x="9944188" y="6526914"/>
                </a:lnTo>
                <a:cubicBezTo>
                  <a:pt x="9944188" y="6110465"/>
                  <a:pt x="9620488" y="5772867"/>
                  <a:pt x="9221184" y="5772867"/>
                </a:cubicBezTo>
                <a:cubicBezTo>
                  <a:pt x="8821881" y="5772867"/>
                  <a:pt x="8498182" y="6110465"/>
                  <a:pt x="8498182" y="6526914"/>
                </a:cubicBezTo>
                <a:lnTo>
                  <a:pt x="8498183" y="6694488"/>
                </a:lnTo>
                <a:lnTo>
                  <a:pt x="0" y="6694488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797146A-C88E-A913-1765-0AE9798C46F2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550"/>
            <a:ext cx="10661837" cy="1646518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07440" y="4118578"/>
            <a:ext cx="8230230" cy="61971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B0738E5C-C574-34F2-323A-336CDF63EFD6}"/>
              </a:ext>
            </a:extLst>
          </p:cNvPr>
          <p:cNvGrpSpPr/>
          <p:nvPr userDrawn="1"/>
        </p:nvGrpSpPr>
        <p:grpSpPr>
          <a:xfrm>
            <a:off x="8498182" y="4906692"/>
            <a:ext cx="3136256" cy="1967982"/>
            <a:chOff x="9181729" y="5185345"/>
            <a:chExt cx="2670803" cy="1675913"/>
          </a:xfrm>
        </p:grpSpPr>
        <p:sp>
          <p:nvSpPr>
            <p:cNvPr id="11" name="Viive 5">
              <a:extLst>
                <a:ext uri="{FF2B5EF4-FFF2-40B4-BE49-F238E27FC236}">
                  <a16:creationId xmlns:a16="http://schemas.microsoft.com/office/drawing/2014/main" id="{AC8301FE-77E6-C98B-EB67-91412B7BDAF4}"/>
                </a:ext>
              </a:extLst>
            </p:cNvPr>
            <p:cNvSpPr/>
            <p:nvPr/>
          </p:nvSpPr>
          <p:spPr>
            <a:xfrm rot="16200000">
              <a:off x="9332405" y="5772294"/>
              <a:ext cx="930051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354227 w 1284278"/>
                <a:gd name="connsiteY0" fmla="*/ 3 h 1231404"/>
                <a:gd name="connsiteX1" fmla="*/ 642139 w 1284278"/>
                <a:gd name="connsiteY1" fmla="*/ 0 h 1231404"/>
                <a:gd name="connsiteX2" fmla="*/ 1284278 w 1284278"/>
                <a:gd name="connsiteY2" fmla="*/ 615702 h 1231404"/>
                <a:gd name="connsiteX3" fmla="*/ 642139 w 1284278"/>
                <a:gd name="connsiteY3" fmla="*/ 1231404 h 1231404"/>
                <a:gd name="connsiteX4" fmla="*/ 0 w 1284278"/>
                <a:gd name="connsiteY4" fmla="*/ 1231403 h 1231404"/>
                <a:gd name="connsiteX5" fmla="*/ 354227 w 1284278"/>
                <a:gd name="connsiteY5" fmla="*/ 3 h 1231404"/>
                <a:gd name="connsiteX0" fmla="*/ 0 w 930051"/>
                <a:gd name="connsiteY0" fmla="*/ 3 h 1231404"/>
                <a:gd name="connsiteX1" fmla="*/ 287912 w 930051"/>
                <a:gd name="connsiteY1" fmla="*/ 0 h 1231404"/>
                <a:gd name="connsiteX2" fmla="*/ 930051 w 930051"/>
                <a:gd name="connsiteY2" fmla="*/ 615702 h 1231404"/>
                <a:gd name="connsiteX3" fmla="*/ 287912 w 930051"/>
                <a:gd name="connsiteY3" fmla="*/ 1231404 h 1231404"/>
                <a:gd name="connsiteX4" fmla="*/ 0 w 930051"/>
                <a:gd name="connsiteY4" fmla="*/ 1223165 h 1231404"/>
                <a:gd name="connsiteX5" fmla="*/ 0 w 930051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051" h="1231404">
                  <a:moveTo>
                    <a:pt x="0" y="3"/>
                  </a:moveTo>
                  <a:lnTo>
                    <a:pt x="287912" y="0"/>
                  </a:lnTo>
                  <a:cubicBezTo>
                    <a:pt x="642556" y="0"/>
                    <a:pt x="930051" y="275659"/>
                    <a:pt x="930051" y="615702"/>
                  </a:cubicBezTo>
                  <a:cubicBezTo>
                    <a:pt x="930051" y="955745"/>
                    <a:pt x="642556" y="1231404"/>
                    <a:pt x="287912" y="1231404"/>
                  </a:cubicBezTo>
                  <a:lnTo>
                    <a:pt x="0" y="122316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69FA06F6-DC7B-4FA3-CD9B-33CE7E4EE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6" t="14380" r="33246" b="13323"/>
            <a:stretch/>
          </p:blipFill>
          <p:spPr>
            <a:xfrm>
              <a:off x="9464211" y="6043894"/>
              <a:ext cx="664267" cy="681296"/>
            </a:xfrm>
            <a:prstGeom prst="rect">
              <a:avLst/>
            </a:prstGeom>
          </p:spPr>
        </p:pic>
        <p:sp>
          <p:nvSpPr>
            <p:cNvPr id="15" name="Viive 1">
              <a:extLst>
                <a:ext uri="{FF2B5EF4-FFF2-40B4-BE49-F238E27FC236}">
                  <a16:creationId xmlns:a16="http://schemas.microsoft.com/office/drawing/2014/main" id="{E1C7BF33-AFEA-9736-FDE1-DAB3F482045D}"/>
                </a:ext>
              </a:extLst>
            </p:cNvPr>
            <p:cNvSpPr/>
            <p:nvPr/>
          </p:nvSpPr>
          <p:spPr>
            <a:xfrm rot="16200000">
              <a:off x="10398872" y="5407599"/>
              <a:ext cx="1675913" cy="1231406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  <a:gd name="connsiteX0" fmla="*/ 477794 w 2153707"/>
                <a:gd name="connsiteY0" fmla="*/ 3 h 1231404"/>
                <a:gd name="connsiteX1" fmla="*/ 1511568 w 2153707"/>
                <a:gd name="connsiteY1" fmla="*/ 0 h 1231404"/>
                <a:gd name="connsiteX2" fmla="*/ 2153707 w 2153707"/>
                <a:gd name="connsiteY2" fmla="*/ 615702 h 1231404"/>
                <a:gd name="connsiteX3" fmla="*/ 1511568 w 2153707"/>
                <a:gd name="connsiteY3" fmla="*/ 1231404 h 1231404"/>
                <a:gd name="connsiteX4" fmla="*/ 0 w 2153707"/>
                <a:gd name="connsiteY4" fmla="*/ 1231403 h 1231404"/>
                <a:gd name="connsiteX5" fmla="*/ 477794 w 2153707"/>
                <a:gd name="connsiteY5" fmla="*/ 3 h 1231404"/>
                <a:gd name="connsiteX0" fmla="*/ 0 w 1675913"/>
                <a:gd name="connsiteY0" fmla="*/ 3 h 1231406"/>
                <a:gd name="connsiteX1" fmla="*/ 1033774 w 1675913"/>
                <a:gd name="connsiteY1" fmla="*/ 0 h 1231406"/>
                <a:gd name="connsiteX2" fmla="*/ 1675913 w 1675913"/>
                <a:gd name="connsiteY2" fmla="*/ 615702 h 1231406"/>
                <a:gd name="connsiteX3" fmla="*/ 1033774 w 1675913"/>
                <a:gd name="connsiteY3" fmla="*/ 1231404 h 1231406"/>
                <a:gd name="connsiteX4" fmla="*/ 1 w 1675913"/>
                <a:gd name="connsiteY4" fmla="*/ 1231406 h 1231406"/>
                <a:gd name="connsiteX5" fmla="*/ 0 w 1675913"/>
                <a:gd name="connsiteY5" fmla="*/ 3 h 123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5913" h="1231406">
                  <a:moveTo>
                    <a:pt x="0" y="3"/>
                  </a:moveTo>
                  <a:lnTo>
                    <a:pt x="1033774" y="0"/>
                  </a:lnTo>
                  <a:cubicBezTo>
                    <a:pt x="1388418" y="0"/>
                    <a:pt x="1675913" y="275659"/>
                    <a:pt x="1675913" y="615702"/>
                  </a:cubicBezTo>
                  <a:cubicBezTo>
                    <a:pt x="1675913" y="955745"/>
                    <a:pt x="1388418" y="1231404"/>
                    <a:pt x="1033774" y="1231404"/>
                  </a:cubicBezTo>
                  <a:lnTo>
                    <a:pt x="1" y="1231406"/>
                  </a:lnTo>
                  <a:cubicBezTo>
                    <a:pt x="1" y="820939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Kuva 17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F085A838-CFDC-A57A-FF5B-F7DAAC70D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320" y="6054775"/>
              <a:ext cx="1078445" cy="525366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84C13F32-C705-4240-8F76-6AD90E05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716050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15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FD91D0B1-6CC2-4A3A-9CFB-E5681C57F4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694488"/>
          </a:xfrm>
          <a:custGeom>
            <a:avLst/>
            <a:gdLst>
              <a:gd name="connsiteX0" fmla="*/ 0 w 12192000"/>
              <a:gd name="connsiteY0" fmla="*/ 0 h 6694488"/>
              <a:gd name="connsiteX1" fmla="*/ 12192000 w 12192000"/>
              <a:gd name="connsiteY1" fmla="*/ 0 h 6694488"/>
              <a:gd name="connsiteX2" fmla="*/ 12192000 w 12192000"/>
              <a:gd name="connsiteY2" fmla="*/ 6694488 h 6694488"/>
              <a:gd name="connsiteX3" fmla="*/ 11634437 w 12192000"/>
              <a:gd name="connsiteY3" fmla="*/ 6694488 h 6694488"/>
              <a:gd name="connsiteX4" fmla="*/ 11634435 w 12192000"/>
              <a:gd name="connsiteY4" fmla="*/ 5660740 h 6694488"/>
              <a:gd name="connsiteX5" fmla="*/ 10911432 w 12192000"/>
              <a:gd name="connsiteY5" fmla="*/ 4906693 h 6694488"/>
              <a:gd name="connsiteX6" fmla="*/ 10188428 w 12192000"/>
              <a:gd name="connsiteY6" fmla="*/ 5660740 h 6694488"/>
              <a:gd name="connsiteX7" fmla="*/ 10188431 w 12192000"/>
              <a:gd name="connsiteY7" fmla="*/ 6694488 h 6694488"/>
              <a:gd name="connsiteX8" fmla="*/ 9939393 w 12192000"/>
              <a:gd name="connsiteY8" fmla="*/ 6694488 h 6694488"/>
              <a:gd name="connsiteX9" fmla="*/ 9944188 w 12192000"/>
              <a:gd name="connsiteY9" fmla="*/ 6526914 h 6694488"/>
              <a:gd name="connsiteX10" fmla="*/ 9221184 w 12192000"/>
              <a:gd name="connsiteY10" fmla="*/ 5772867 h 6694488"/>
              <a:gd name="connsiteX11" fmla="*/ 8498182 w 12192000"/>
              <a:gd name="connsiteY11" fmla="*/ 6526914 h 6694488"/>
              <a:gd name="connsiteX12" fmla="*/ 8498183 w 12192000"/>
              <a:gd name="connsiteY12" fmla="*/ 6694488 h 6694488"/>
              <a:gd name="connsiteX13" fmla="*/ 0 w 12192000"/>
              <a:gd name="connsiteY13" fmla="*/ 6694488 h 669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694488">
                <a:moveTo>
                  <a:pt x="0" y="0"/>
                </a:moveTo>
                <a:lnTo>
                  <a:pt x="12192000" y="0"/>
                </a:lnTo>
                <a:lnTo>
                  <a:pt x="12192000" y="6694488"/>
                </a:lnTo>
                <a:lnTo>
                  <a:pt x="11634437" y="6694488"/>
                </a:lnTo>
                <a:lnTo>
                  <a:pt x="11634435" y="5660740"/>
                </a:lnTo>
                <a:cubicBezTo>
                  <a:pt x="11634435" y="5244291"/>
                  <a:pt x="11310736" y="4906693"/>
                  <a:pt x="10911432" y="4906693"/>
                </a:cubicBezTo>
                <a:cubicBezTo>
                  <a:pt x="10512128" y="4906693"/>
                  <a:pt x="10188428" y="5244291"/>
                  <a:pt x="10188428" y="5660740"/>
                </a:cubicBezTo>
                <a:lnTo>
                  <a:pt x="10188431" y="6694488"/>
                </a:lnTo>
                <a:lnTo>
                  <a:pt x="9939393" y="6694488"/>
                </a:lnTo>
                <a:lnTo>
                  <a:pt x="9944188" y="6526914"/>
                </a:lnTo>
                <a:cubicBezTo>
                  <a:pt x="9944188" y="6110465"/>
                  <a:pt x="9620488" y="5772867"/>
                  <a:pt x="9221184" y="5772867"/>
                </a:cubicBezTo>
                <a:cubicBezTo>
                  <a:pt x="8821881" y="5772867"/>
                  <a:pt x="8498182" y="6110465"/>
                  <a:pt x="8498182" y="6526914"/>
                </a:cubicBezTo>
                <a:lnTo>
                  <a:pt x="8498183" y="6694488"/>
                </a:lnTo>
                <a:lnTo>
                  <a:pt x="0" y="6694488"/>
                </a:lnTo>
                <a:close/>
              </a:path>
            </a:pathLst>
          </a:custGeom>
          <a:blipFill dpi="0" rotWithShape="1">
            <a:blip r:embed="rId2">
              <a:alphaModFix amt="59623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B5C9BA61-4540-D9E1-B921-AC081C931E7F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C48499EF-E0B8-DE9A-C1E6-14B5AF03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550"/>
            <a:ext cx="10661837" cy="1646518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CEAF4AC1-D36D-FC55-BBAD-B3EA205FE9A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07440" y="4118578"/>
            <a:ext cx="8230230" cy="114445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646644AB-5A83-5367-C8B1-5594BDF3134E}"/>
              </a:ext>
            </a:extLst>
          </p:cNvPr>
          <p:cNvGrpSpPr/>
          <p:nvPr userDrawn="1"/>
        </p:nvGrpSpPr>
        <p:grpSpPr>
          <a:xfrm>
            <a:off x="8498182" y="4906692"/>
            <a:ext cx="3136256" cy="1967982"/>
            <a:chOff x="9181729" y="5185345"/>
            <a:chExt cx="2670803" cy="1675913"/>
          </a:xfrm>
        </p:grpSpPr>
        <p:sp>
          <p:nvSpPr>
            <p:cNvPr id="11" name="Viive 5">
              <a:extLst>
                <a:ext uri="{FF2B5EF4-FFF2-40B4-BE49-F238E27FC236}">
                  <a16:creationId xmlns:a16="http://schemas.microsoft.com/office/drawing/2014/main" id="{6D37B1C2-D503-DBD7-B689-16C100E4FC7A}"/>
                </a:ext>
              </a:extLst>
            </p:cNvPr>
            <p:cNvSpPr/>
            <p:nvPr/>
          </p:nvSpPr>
          <p:spPr>
            <a:xfrm rot="16200000">
              <a:off x="9332405" y="5772294"/>
              <a:ext cx="930051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354227 w 1284278"/>
                <a:gd name="connsiteY0" fmla="*/ 3 h 1231404"/>
                <a:gd name="connsiteX1" fmla="*/ 642139 w 1284278"/>
                <a:gd name="connsiteY1" fmla="*/ 0 h 1231404"/>
                <a:gd name="connsiteX2" fmla="*/ 1284278 w 1284278"/>
                <a:gd name="connsiteY2" fmla="*/ 615702 h 1231404"/>
                <a:gd name="connsiteX3" fmla="*/ 642139 w 1284278"/>
                <a:gd name="connsiteY3" fmla="*/ 1231404 h 1231404"/>
                <a:gd name="connsiteX4" fmla="*/ 0 w 1284278"/>
                <a:gd name="connsiteY4" fmla="*/ 1231403 h 1231404"/>
                <a:gd name="connsiteX5" fmla="*/ 354227 w 1284278"/>
                <a:gd name="connsiteY5" fmla="*/ 3 h 1231404"/>
                <a:gd name="connsiteX0" fmla="*/ 0 w 930051"/>
                <a:gd name="connsiteY0" fmla="*/ 3 h 1231404"/>
                <a:gd name="connsiteX1" fmla="*/ 287912 w 930051"/>
                <a:gd name="connsiteY1" fmla="*/ 0 h 1231404"/>
                <a:gd name="connsiteX2" fmla="*/ 930051 w 930051"/>
                <a:gd name="connsiteY2" fmla="*/ 615702 h 1231404"/>
                <a:gd name="connsiteX3" fmla="*/ 287912 w 930051"/>
                <a:gd name="connsiteY3" fmla="*/ 1231404 h 1231404"/>
                <a:gd name="connsiteX4" fmla="*/ 0 w 930051"/>
                <a:gd name="connsiteY4" fmla="*/ 1223165 h 1231404"/>
                <a:gd name="connsiteX5" fmla="*/ 0 w 930051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051" h="1231404">
                  <a:moveTo>
                    <a:pt x="0" y="3"/>
                  </a:moveTo>
                  <a:lnTo>
                    <a:pt x="287912" y="0"/>
                  </a:lnTo>
                  <a:cubicBezTo>
                    <a:pt x="642556" y="0"/>
                    <a:pt x="930051" y="275659"/>
                    <a:pt x="930051" y="615702"/>
                  </a:cubicBezTo>
                  <a:cubicBezTo>
                    <a:pt x="930051" y="955745"/>
                    <a:pt x="642556" y="1231404"/>
                    <a:pt x="287912" y="1231404"/>
                  </a:cubicBezTo>
                  <a:lnTo>
                    <a:pt x="0" y="122316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Kuva 13">
              <a:extLst>
                <a:ext uri="{FF2B5EF4-FFF2-40B4-BE49-F238E27FC236}">
                  <a16:creationId xmlns:a16="http://schemas.microsoft.com/office/drawing/2014/main" id="{C5756BE7-B6B2-4DDC-FBCF-CF835847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6" t="14380" r="33246" b="13323"/>
            <a:stretch/>
          </p:blipFill>
          <p:spPr>
            <a:xfrm>
              <a:off x="9464211" y="6043894"/>
              <a:ext cx="664267" cy="681296"/>
            </a:xfrm>
            <a:prstGeom prst="rect">
              <a:avLst/>
            </a:prstGeom>
          </p:spPr>
        </p:pic>
        <p:sp>
          <p:nvSpPr>
            <p:cNvPr id="17" name="Viive 1">
              <a:extLst>
                <a:ext uri="{FF2B5EF4-FFF2-40B4-BE49-F238E27FC236}">
                  <a16:creationId xmlns:a16="http://schemas.microsoft.com/office/drawing/2014/main" id="{432B8CB9-544E-555C-4136-A9AA18F81AB9}"/>
                </a:ext>
              </a:extLst>
            </p:cNvPr>
            <p:cNvSpPr/>
            <p:nvPr/>
          </p:nvSpPr>
          <p:spPr>
            <a:xfrm rot="16200000">
              <a:off x="10398872" y="5407599"/>
              <a:ext cx="1675913" cy="1231406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  <a:gd name="connsiteX0" fmla="*/ 477794 w 2153707"/>
                <a:gd name="connsiteY0" fmla="*/ 3 h 1231404"/>
                <a:gd name="connsiteX1" fmla="*/ 1511568 w 2153707"/>
                <a:gd name="connsiteY1" fmla="*/ 0 h 1231404"/>
                <a:gd name="connsiteX2" fmla="*/ 2153707 w 2153707"/>
                <a:gd name="connsiteY2" fmla="*/ 615702 h 1231404"/>
                <a:gd name="connsiteX3" fmla="*/ 1511568 w 2153707"/>
                <a:gd name="connsiteY3" fmla="*/ 1231404 h 1231404"/>
                <a:gd name="connsiteX4" fmla="*/ 0 w 2153707"/>
                <a:gd name="connsiteY4" fmla="*/ 1231403 h 1231404"/>
                <a:gd name="connsiteX5" fmla="*/ 477794 w 2153707"/>
                <a:gd name="connsiteY5" fmla="*/ 3 h 1231404"/>
                <a:gd name="connsiteX0" fmla="*/ 0 w 1675913"/>
                <a:gd name="connsiteY0" fmla="*/ 3 h 1231406"/>
                <a:gd name="connsiteX1" fmla="*/ 1033774 w 1675913"/>
                <a:gd name="connsiteY1" fmla="*/ 0 h 1231406"/>
                <a:gd name="connsiteX2" fmla="*/ 1675913 w 1675913"/>
                <a:gd name="connsiteY2" fmla="*/ 615702 h 1231406"/>
                <a:gd name="connsiteX3" fmla="*/ 1033774 w 1675913"/>
                <a:gd name="connsiteY3" fmla="*/ 1231404 h 1231406"/>
                <a:gd name="connsiteX4" fmla="*/ 1 w 1675913"/>
                <a:gd name="connsiteY4" fmla="*/ 1231406 h 1231406"/>
                <a:gd name="connsiteX5" fmla="*/ 0 w 1675913"/>
                <a:gd name="connsiteY5" fmla="*/ 3 h 123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5913" h="1231406">
                  <a:moveTo>
                    <a:pt x="0" y="3"/>
                  </a:moveTo>
                  <a:lnTo>
                    <a:pt x="1033774" y="0"/>
                  </a:lnTo>
                  <a:cubicBezTo>
                    <a:pt x="1388418" y="0"/>
                    <a:pt x="1675913" y="275659"/>
                    <a:pt x="1675913" y="615702"/>
                  </a:cubicBezTo>
                  <a:cubicBezTo>
                    <a:pt x="1675913" y="955745"/>
                    <a:pt x="1388418" y="1231404"/>
                    <a:pt x="1033774" y="1231404"/>
                  </a:cubicBezTo>
                  <a:lnTo>
                    <a:pt x="1" y="1231406"/>
                  </a:lnTo>
                  <a:cubicBezTo>
                    <a:pt x="1" y="820939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Kuva 17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92BBD3B8-1F6F-1992-945F-6D95FC58E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320" y="6054775"/>
              <a:ext cx="1078445" cy="525366"/>
            </a:xfrm>
            <a:prstGeom prst="rect">
              <a:avLst/>
            </a:prstGeom>
          </p:spPr>
        </p:pic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067D5024-1A18-DE21-0961-2486660D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716050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90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rgbClr val="2D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3134AF6-1681-33B8-DC64-E06F2DD99B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694488"/>
          </a:xfrm>
          <a:custGeom>
            <a:avLst/>
            <a:gdLst>
              <a:gd name="connsiteX0" fmla="*/ 0 w 12192000"/>
              <a:gd name="connsiteY0" fmla="*/ 0 h 6694488"/>
              <a:gd name="connsiteX1" fmla="*/ 12192000 w 12192000"/>
              <a:gd name="connsiteY1" fmla="*/ 0 h 6694488"/>
              <a:gd name="connsiteX2" fmla="*/ 12192000 w 12192000"/>
              <a:gd name="connsiteY2" fmla="*/ 6694488 h 6694488"/>
              <a:gd name="connsiteX3" fmla="*/ 11634437 w 12192000"/>
              <a:gd name="connsiteY3" fmla="*/ 6694488 h 6694488"/>
              <a:gd name="connsiteX4" fmla="*/ 11634435 w 12192000"/>
              <a:gd name="connsiteY4" fmla="*/ 5660740 h 6694488"/>
              <a:gd name="connsiteX5" fmla="*/ 10911432 w 12192000"/>
              <a:gd name="connsiteY5" fmla="*/ 4906693 h 6694488"/>
              <a:gd name="connsiteX6" fmla="*/ 10188428 w 12192000"/>
              <a:gd name="connsiteY6" fmla="*/ 5660740 h 6694488"/>
              <a:gd name="connsiteX7" fmla="*/ 10188431 w 12192000"/>
              <a:gd name="connsiteY7" fmla="*/ 6694488 h 6694488"/>
              <a:gd name="connsiteX8" fmla="*/ 9939393 w 12192000"/>
              <a:gd name="connsiteY8" fmla="*/ 6694488 h 6694488"/>
              <a:gd name="connsiteX9" fmla="*/ 9944188 w 12192000"/>
              <a:gd name="connsiteY9" fmla="*/ 6526914 h 6694488"/>
              <a:gd name="connsiteX10" fmla="*/ 9221184 w 12192000"/>
              <a:gd name="connsiteY10" fmla="*/ 5772867 h 6694488"/>
              <a:gd name="connsiteX11" fmla="*/ 8498182 w 12192000"/>
              <a:gd name="connsiteY11" fmla="*/ 6526914 h 6694488"/>
              <a:gd name="connsiteX12" fmla="*/ 8498183 w 12192000"/>
              <a:gd name="connsiteY12" fmla="*/ 6694488 h 6694488"/>
              <a:gd name="connsiteX13" fmla="*/ 0 w 12192000"/>
              <a:gd name="connsiteY13" fmla="*/ 6694488 h 669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694488">
                <a:moveTo>
                  <a:pt x="0" y="0"/>
                </a:moveTo>
                <a:lnTo>
                  <a:pt x="12192000" y="0"/>
                </a:lnTo>
                <a:lnTo>
                  <a:pt x="12192000" y="6694488"/>
                </a:lnTo>
                <a:lnTo>
                  <a:pt x="11634437" y="6694488"/>
                </a:lnTo>
                <a:lnTo>
                  <a:pt x="11634435" y="5660740"/>
                </a:lnTo>
                <a:cubicBezTo>
                  <a:pt x="11634435" y="5244291"/>
                  <a:pt x="11310736" y="4906693"/>
                  <a:pt x="10911432" y="4906693"/>
                </a:cubicBezTo>
                <a:cubicBezTo>
                  <a:pt x="10512128" y="4906693"/>
                  <a:pt x="10188428" y="5244291"/>
                  <a:pt x="10188428" y="5660740"/>
                </a:cubicBezTo>
                <a:lnTo>
                  <a:pt x="10188431" y="6694488"/>
                </a:lnTo>
                <a:lnTo>
                  <a:pt x="9939393" y="6694488"/>
                </a:lnTo>
                <a:lnTo>
                  <a:pt x="9944188" y="6526914"/>
                </a:lnTo>
                <a:cubicBezTo>
                  <a:pt x="9944188" y="6110465"/>
                  <a:pt x="9620488" y="5772867"/>
                  <a:pt x="9221184" y="5772867"/>
                </a:cubicBezTo>
                <a:cubicBezTo>
                  <a:pt x="8821881" y="5772867"/>
                  <a:pt x="8498182" y="6110465"/>
                  <a:pt x="8498182" y="6526914"/>
                </a:cubicBezTo>
                <a:lnTo>
                  <a:pt x="8498183" y="6694488"/>
                </a:lnTo>
                <a:lnTo>
                  <a:pt x="0" y="6694488"/>
                </a:lnTo>
                <a:close/>
              </a:path>
            </a:pathLst>
          </a:custGeom>
          <a:blipFill dpi="0" rotWithShape="1">
            <a:blip r:embed="rId2">
              <a:alphaModFix amt="59623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816651"/>
            <a:ext cx="11343094" cy="3385055"/>
          </a:xfrm>
        </p:spPr>
        <p:txBody>
          <a:bodyPr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90257" y="3622261"/>
            <a:ext cx="6603928" cy="190762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C8225B5D-06FE-89DD-0DD5-845418F6A0A6}"/>
              </a:ext>
            </a:extLst>
          </p:cNvPr>
          <p:cNvSpPr/>
          <p:nvPr userDrawn="1"/>
        </p:nvSpPr>
        <p:spPr>
          <a:xfrm>
            <a:off x="0" y="6695268"/>
            <a:ext cx="12192000" cy="16273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897333DC-BCC7-5D71-9843-C00C414C5B15}"/>
              </a:ext>
            </a:extLst>
          </p:cNvPr>
          <p:cNvGrpSpPr/>
          <p:nvPr userDrawn="1"/>
        </p:nvGrpSpPr>
        <p:grpSpPr>
          <a:xfrm>
            <a:off x="8498182" y="4906692"/>
            <a:ext cx="3136256" cy="1967982"/>
            <a:chOff x="9181729" y="5185345"/>
            <a:chExt cx="2670803" cy="1675913"/>
          </a:xfrm>
        </p:grpSpPr>
        <p:sp>
          <p:nvSpPr>
            <p:cNvPr id="6" name="Viive 5">
              <a:extLst>
                <a:ext uri="{FF2B5EF4-FFF2-40B4-BE49-F238E27FC236}">
                  <a16:creationId xmlns:a16="http://schemas.microsoft.com/office/drawing/2014/main" id="{24D4F045-D990-F924-C311-5CB9F94C07B0}"/>
                </a:ext>
              </a:extLst>
            </p:cNvPr>
            <p:cNvSpPr/>
            <p:nvPr/>
          </p:nvSpPr>
          <p:spPr>
            <a:xfrm rot="16200000">
              <a:off x="9332405" y="5772294"/>
              <a:ext cx="930051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354227 w 1284278"/>
                <a:gd name="connsiteY0" fmla="*/ 3 h 1231404"/>
                <a:gd name="connsiteX1" fmla="*/ 642139 w 1284278"/>
                <a:gd name="connsiteY1" fmla="*/ 0 h 1231404"/>
                <a:gd name="connsiteX2" fmla="*/ 1284278 w 1284278"/>
                <a:gd name="connsiteY2" fmla="*/ 615702 h 1231404"/>
                <a:gd name="connsiteX3" fmla="*/ 642139 w 1284278"/>
                <a:gd name="connsiteY3" fmla="*/ 1231404 h 1231404"/>
                <a:gd name="connsiteX4" fmla="*/ 0 w 1284278"/>
                <a:gd name="connsiteY4" fmla="*/ 1231403 h 1231404"/>
                <a:gd name="connsiteX5" fmla="*/ 354227 w 1284278"/>
                <a:gd name="connsiteY5" fmla="*/ 3 h 1231404"/>
                <a:gd name="connsiteX0" fmla="*/ 0 w 930051"/>
                <a:gd name="connsiteY0" fmla="*/ 3 h 1231404"/>
                <a:gd name="connsiteX1" fmla="*/ 287912 w 930051"/>
                <a:gd name="connsiteY1" fmla="*/ 0 h 1231404"/>
                <a:gd name="connsiteX2" fmla="*/ 930051 w 930051"/>
                <a:gd name="connsiteY2" fmla="*/ 615702 h 1231404"/>
                <a:gd name="connsiteX3" fmla="*/ 287912 w 930051"/>
                <a:gd name="connsiteY3" fmla="*/ 1231404 h 1231404"/>
                <a:gd name="connsiteX4" fmla="*/ 0 w 930051"/>
                <a:gd name="connsiteY4" fmla="*/ 1223165 h 1231404"/>
                <a:gd name="connsiteX5" fmla="*/ 0 w 930051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0051" h="1231404">
                  <a:moveTo>
                    <a:pt x="0" y="3"/>
                  </a:moveTo>
                  <a:lnTo>
                    <a:pt x="287912" y="0"/>
                  </a:lnTo>
                  <a:cubicBezTo>
                    <a:pt x="642556" y="0"/>
                    <a:pt x="930051" y="275659"/>
                    <a:pt x="930051" y="615702"/>
                  </a:cubicBezTo>
                  <a:cubicBezTo>
                    <a:pt x="930051" y="955745"/>
                    <a:pt x="642556" y="1231404"/>
                    <a:pt x="287912" y="1231404"/>
                  </a:cubicBezTo>
                  <a:lnTo>
                    <a:pt x="0" y="122316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90D91A30-2373-510D-158B-E77B25198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46" t="14380" r="33246" b="13323"/>
            <a:stretch/>
          </p:blipFill>
          <p:spPr>
            <a:xfrm>
              <a:off x="9464211" y="6043894"/>
              <a:ext cx="664267" cy="681296"/>
            </a:xfrm>
            <a:prstGeom prst="rect">
              <a:avLst/>
            </a:prstGeom>
          </p:spPr>
        </p:pic>
        <p:sp>
          <p:nvSpPr>
            <p:cNvPr id="8" name="Viive 1">
              <a:extLst>
                <a:ext uri="{FF2B5EF4-FFF2-40B4-BE49-F238E27FC236}">
                  <a16:creationId xmlns:a16="http://schemas.microsoft.com/office/drawing/2014/main" id="{C9544695-04D1-916E-92D3-E8C2FC1AC861}"/>
                </a:ext>
              </a:extLst>
            </p:cNvPr>
            <p:cNvSpPr/>
            <p:nvPr/>
          </p:nvSpPr>
          <p:spPr>
            <a:xfrm rot="16200000">
              <a:off x="10398872" y="5407599"/>
              <a:ext cx="1675913" cy="1231406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  <a:gd name="connsiteX0" fmla="*/ 477794 w 2153707"/>
                <a:gd name="connsiteY0" fmla="*/ 3 h 1231404"/>
                <a:gd name="connsiteX1" fmla="*/ 1511568 w 2153707"/>
                <a:gd name="connsiteY1" fmla="*/ 0 h 1231404"/>
                <a:gd name="connsiteX2" fmla="*/ 2153707 w 2153707"/>
                <a:gd name="connsiteY2" fmla="*/ 615702 h 1231404"/>
                <a:gd name="connsiteX3" fmla="*/ 1511568 w 2153707"/>
                <a:gd name="connsiteY3" fmla="*/ 1231404 h 1231404"/>
                <a:gd name="connsiteX4" fmla="*/ 0 w 2153707"/>
                <a:gd name="connsiteY4" fmla="*/ 1231403 h 1231404"/>
                <a:gd name="connsiteX5" fmla="*/ 477794 w 2153707"/>
                <a:gd name="connsiteY5" fmla="*/ 3 h 1231404"/>
                <a:gd name="connsiteX0" fmla="*/ 0 w 1675913"/>
                <a:gd name="connsiteY0" fmla="*/ 3 h 1231406"/>
                <a:gd name="connsiteX1" fmla="*/ 1033774 w 1675913"/>
                <a:gd name="connsiteY1" fmla="*/ 0 h 1231406"/>
                <a:gd name="connsiteX2" fmla="*/ 1675913 w 1675913"/>
                <a:gd name="connsiteY2" fmla="*/ 615702 h 1231406"/>
                <a:gd name="connsiteX3" fmla="*/ 1033774 w 1675913"/>
                <a:gd name="connsiteY3" fmla="*/ 1231404 h 1231406"/>
                <a:gd name="connsiteX4" fmla="*/ 1 w 1675913"/>
                <a:gd name="connsiteY4" fmla="*/ 1231406 h 1231406"/>
                <a:gd name="connsiteX5" fmla="*/ 0 w 1675913"/>
                <a:gd name="connsiteY5" fmla="*/ 3 h 123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5913" h="1231406">
                  <a:moveTo>
                    <a:pt x="0" y="3"/>
                  </a:moveTo>
                  <a:lnTo>
                    <a:pt x="1033774" y="0"/>
                  </a:lnTo>
                  <a:cubicBezTo>
                    <a:pt x="1388418" y="0"/>
                    <a:pt x="1675913" y="275659"/>
                    <a:pt x="1675913" y="615702"/>
                  </a:cubicBezTo>
                  <a:cubicBezTo>
                    <a:pt x="1675913" y="955745"/>
                    <a:pt x="1388418" y="1231404"/>
                    <a:pt x="1033774" y="1231404"/>
                  </a:cubicBezTo>
                  <a:lnTo>
                    <a:pt x="1" y="1231406"/>
                  </a:lnTo>
                  <a:cubicBezTo>
                    <a:pt x="1" y="820939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657E278C-A9E4-1753-D69A-2174E0EC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320" y="6054775"/>
              <a:ext cx="1078445" cy="525366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1D992E0F-68FA-E814-22CF-74B095A7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716050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53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313"/>
            <a:ext cx="5257801" cy="2253685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198" y="3151117"/>
            <a:ext cx="4262793" cy="280264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Kuva 2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93D99E65-42FE-38F2-EBD3-A3BA28FC6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4" name="Kuva 3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BB6F1D33-5705-E3F6-6F97-8929CD8AB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DB37222-B861-519F-43FD-183B9596A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5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16">
            <a:extLst>
              <a:ext uri="{FF2B5EF4-FFF2-40B4-BE49-F238E27FC236}">
                <a16:creationId xmlns:a16="http://schemas.microsoft.com/office/drawing/2014/main" id="{79678592-1A40-C170-6C26-BB3802E5C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70685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95313"/>
            <a:ext cx="5257801" cy="2253685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F50A7AD-9CB0-6641-7FDD-C3E6293379C3}"/>
              </a:ext>
            </a:extLst>
          </p:cNvPr>
          <p:cNvSpPr txBox="1"/>
          <p:nvPr userDrawn="1"/>
        </p:nvSpPr>
        <p:spPr>
          <a:xfrm>
            <a:off x="8456311" y="816651"/>
            <a:ext cx="3181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F2589F88-B50B-B888-D139-6B5CD89743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198" y="3151116"/>
            <a:ext cx="4262793" cy="277479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C7480039-5F72-E0D2-3BBF-CFA061173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9" name="Kuva 8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4B1044DC-4B97-096E-BDC3-5413F00530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64EECAA-D734-DAB5-9BA2-4928F98C2F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2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136C7-7255-A082-53A3-342BA13C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5312"/>
            <a:ext cx="3932237" cy="1462087"/>
          </a:xfrm>
        </p:spPr>
        <p:txBody>
          <a:bodyPr anchor="b"/>
          <a:lstStyle>
            <a:lvl1pPr>
              <a:defRPr sz="32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06C56F41-5FFE-C719-0851-17A4369AD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4575" y="0"/>
            <a:ext cx="6947425" cy="670685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E04B05-BAFE-3E3C-512D-BFD60FF1D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4208"/>
            <a:ext cx="3932237" cy="365478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838850-65E8-5C62-6D56-FE65F8C5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DAEF17D0-988A-7E19-9038-EAEBDED842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59763" y="1374775"/>
            <a:ext cx="2667000" cy="20542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2D9A4F34-A00D-A39C-87D0-55ACB5BC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9" name="Kuva 8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009019BF-7854-15F1-13B1-A188C5DB38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E5ECC48-021B-B792-89E1-0ECAB74E34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4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EF454-8F72-8DE0-56C6-3FF00E43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AABD2-D187-3B3B-04E0-640056F72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912180-115E-4354-4750-73C4E9BA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DC8498-9995-2396-F334-55BE0EFC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A828-F5BD-0942-919E-98B0F1B85AD8}" type="datetime1">
              <a:rPr lang="fi-FI" smtClean="0"/>
              <a:t>25.6.2025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E61C5F-6693-A48C-6344-4B539B46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D70E948-F829-0860-7694-354CF620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048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Kuvan paikkamerkki 35">
            <a:extLst>
              <a:ext uri="{FF2B5EF4-FFF2-40B4-BE49-F238E27FC236}">
                <a16:creationId xmlns:a16="http://schemas.microsoft.com/office/drawing/2014/main" id="{418503A7-6EA1-92EE-C5B6-81050F6E7E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841625" cy="5146675"/>
          </a:xfrm>
          <a:custGeom>
            <a:avLst/>
            <a:gdLst>
              <a:gd name="connsiteX0" fmla="*/ 0 w 2841625"/>
              <a:gd name="connsiteY0" fmla="*/ 0 h 5146675"/>
              <a:gd name="connsiteX1" fmla="*/ 2841625 w 2841625"/>
              <a:gd name="connsiteY1" fmla="*/ 0 h 5146675"/>
              <a:gd name="connsiteX2" fmla="*/ 2841625 w 2841625"/>
              <a:gd name="connsiteY2" fmla="*/ 1887493 h 5146675"/>
              <a:gd name="connsiteX3" fmla="*/ 716712 w 2841625"/>
              <a:gd name="connsiteY3" fmla="*/ 1887493 h 5146675"/>
              <a:gd name="connsiteX4" fmla="*/ 716712 w 2841625"/>
              <a:gd name="connsiteY4" fmla="*/ 5146675 h 5146675"/>
              <a:gd name="connsiteX5" fmla="*/ 0 w 2841625"/>
              <a:gd name="connsiteY5" fmla="*/ 5146675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1625" h="5146675">
                <a:moveTo>
                  <a:pt x="0" y="0"/>
                </a:moveTo>
                <a:lnTo>
                  <a:pt x="2841625" y="0"/>
                </a:lnTo>
                <a:lnTo>
                  <a:pt x="2841625" y="1887493"/>
                </a:lnTo>
                <a:lnTo>
                  <a:pt x="716712" y="1887493"/>
                </a:lnTo>
                <a:lnTo>
                  <a:pt x="716712" y="5146675"/>
                </a:lnTo>
                <a:lnTo>
                  <a:pt x="0" y="51466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25" y="595313"/>
            <a:ext cx="6513972" cy="1095375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F539AF5-293E-AD26-1242-7F2A3632A3FB}"/>
              </a:ext>
            </a:extLst>
          </p:cNvPr>
          <p:cNvSpPr/>
          <p:nvPr userDrawn="1"/>
        </p:nvSpPr>
        <p:spPr>
          <a:xfrm>
            <a:off x="716713" y="1887495"/>
            <a:ext cx="10758576" cy="405610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A75B7C-5CAD-A40F-97B6-307D0FB3C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613" y="3113495"/>
            <a:ext cx="7262838" cy="248466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66A25DDE-216E-D88B-E8BF-FC42BCF112E9}"/>
              </a:ext>
            </a:extLst>
          </p:cNvPr>
          <p:cNvSpPr txBox="1">
            <a:spLocks/>
          </p:cNvSpPr>
          <p:nvPr userDrawn="1"/>
        </p:nvSpPr>
        <p:spPr>
          <a:xfrm>
            <a:off x="1344612" y="2205266"/>
            <a:ext cx="7262837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>
                <a:solidFill>
                  <a:schemeClr val="bg1"/>
                </a:solidFill>
              </a:rPr>
              <a:t>Muokkaa </a:t>
            </a:r>
            <a:r>
              <a:rPr lang="fi-FI" sz="2000" err="1">
                <a:solidFill>
                  <a:schemeClr val="bg1"/>
                </a:solidFill>
              </a:rPr>
              <a:t>ots</a:t>
            </a:r>
            <a:r>
              <a:rPr lang="fi-FI" sz="2000">
                <a:solidFill>
                  <a:schemeClr val="bg1"/>
                </a:solidFill>
              </a:rPr>
              <a:t>. </a:t>
            </a:r>
            <a:r>
              <a:rPr lang="fi-FI" sz="2000" err="1">
                <a:solidFill>
                  <a:schemeClr val="bg1"/>
                </a:solidFill>
              </a:rPr>
              <a:t>perustyyl</a:t>
            </a:r>
            <a:r>
              <a:rPr lang="fi-FI" sz="2000">
                <a:solidFill>
                  <a:schemeClr val="bg1"/>
                </a:solidFill>
              </a:rPr>
              <a:t>. </a:t>
            </a:r>
            <a:r>
              <a:rPr lang="fi-FI" sz="2000" err="1">
                <a:solidFill>
                  <a:schemeClr val="bg1"/>
                </a:solidFill>
              </a:rPr>
              <a:t>napsautt</a:t>
            </a:r>
            <a:r>
              <a:rPr lang="fi-FI" sz="2000">
                <a:solidFill>
                  <a:schemeClr val="bg1"/>
                </a:solidFill>
              </a:rPr>
              <a:t>.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7" name="Kuvan paikkamerkki 35">
            <a:extLst>
              <a:ext uri="{FF2B5EF4-FFF2-40B4-BE49-F238E27FC236}">
                <a16:creationId xmlns:a16="http://schemas.microsoft.com/office/drawing/2014/main" id="{65A8D705-7A68-2F89-30C7-E896395379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5759" y="4428416"/>
            <a:ext cx="3146242" cy="226112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pic>
        <p:nvPicPr>
          <p:cNvPr id="8" name="Kuva 7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38A2467A-5863-0CF9-7C8D-5B892380A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9" name="Kuva 8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34F53800-74AA-8485-1166-147BF13FC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35CBE8B-AA5F-BDB6-B824-AFEAFC28C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151116A2-932A-A4B7-BA01-571980C57585}"/>
              </a:ext>
            </a:extLst>
          </p:cNvPr>
          <p:cNvSpPr/>
          <p:nvPr userDrawn="1"/>
        </p:nvSpPr>
        <p:spPr>
          <a:xfrm>
            <a:off x="754498" y="1828801"/>
            <a:ext cx="5079250" cy="4114800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3" y="595313"/>
            <a:ext cx="8895824" cy="10953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F539AF5-293E-AD26-1242-7F2A3632A3FB}"/>
              </a:ext>
            </a:extLst>
          </p:cNvPr>
          <p:cNvSpPr/>
          <p:nvPr userDrawn="1"/>
        </p:nvSpPr>
        <p:spPr>
          <a:xfrm>
            <a:off x="6354254" y="1828801"/>
            <a:ext cx="5121035" cy="4114800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A75B7C-5CAD-A40F-97B6-307D0FB3C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2788" y="3075709"/>
            <a:ext cx="4451350" cy="250213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66A25DDE-216E-D88B-E8BF-FC42BCF112E9}"/>
              </a:ext>
            </a:extLst>
          </p:cNvPr>
          <p:cNvSpPr txBox="1">
            <a:spLocks/>
          </p:cNvSpPr>
          <p:nvPr userDrawn="1"/>
        </p:nvSpPr>
        <p:spPr>
          <a:xfrm>
            <a:off x="1102788" y="2167481"/>
            <a:ext cx="4451350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>
                <a:solidFill>
                  <a:schemeClr val="bg1"/>
                </a:solidFill>
              </a:rPr>
              <a:t>Muokkaa </a:t>
            </a:r>
            <a:r>
              <a:rPr lang="fi-FI" sz="2000" err="1">
                <a:solidFill>
                  <a:schemeClr val="bg1"/>
                </a:solidFill>
              </a:rPr>
              <a:t>ots</a:t>
            </a:r>
            <a:r>
              <a:rPr lang="fi-FI" sz="2000">
                <a:solidFill>
                  <a:schemeClr val="bg1"/>
                </a:solidFill>
              </a:rPr>
              <a:t>. </a:t>
            </a:r>
            <a:r>
              <a:rPr lang="fi-FI" sz="2000" err="1">
                <a:solidFill>
                  <a:schemeClr val="bg1"/>
                </a:solidFill>
              </a:rPr>
              <a:t>perustyyl</a:t>
            </a:r>
            <a:r>
              <a:rPr lang="fi-FI" sz="2000">
                <a:solidFill>
                  <a:schemeClr val="bg1"/>
                </a:solidFill>
              </a:rPr>
              <a:t>. </a:t>
            </a:r>
            <a:r>
              <a:rPr lang="fi-FI" sz="2000" err="1">
                <a:solidFill>
                  <a:schemeClr val="bg1"/>
                </a:solidFill>
              </a:rPr>
              <a:t>napsautt</a:t>
            </a:r>
            <a:r>
              <a:rPr lang="fi-FI" sz="2000">
                <a:solidFill>
                  <a:schemeClr val="bg1"/>
                </a:solidFill>
              </a:rPr>
              <a:t>.</a:t>
            </a: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4" name="Tekstin paikkamerkki 29">
            <a:extLst>
              <a:ext uri="{FF2B5EF4-FFF2-40B4-BE49-F238E27FC236}">
                <a16:creationId xmlns:a16="http://schemas.microsoft.com/office/drawing/2014/main" id="{E9FBB83E-65AC-ADBB-64AC-D965B6C8A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5172" y="3075709"/>
            <a:ext cx="4204040" cy="250213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7C7AFEA-19F6-4E8F-FD3A-4EB129C7CE25}"/>
              </a:ext>
            </a:extLst>
          </p:cNvPr>
          <p:cNvSpPr txBox="1">
            <a:spLocks/>
          </p:cNvSpPr>
          <p:nvPr userDrawn="1"/>
        </p:nvSpPr>
        <p:spPr>
          <a:xfrm>
            <a:off x="6885172" y="2167481"/>
            <a:ext cx="4451350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>
                <a:solidFill>
                  <a:schemeClr val="bg1"/>
                </a:solidFill>
              </a:rPr>
              <a:t>Muokkaa </a:t>
            </a:r>
            <a:r>
              <a:rPr lang="fi-FI" sz="2000" err="1">
                <a:solidFill>
                  <a:schemeClr val="bg1"/>
                </a:solidFill>
              </a:rPr>
              <a:t>ots</a:t>
            </a:r>
            <a:r>
              <a:rPr lang="fi-FI" sz="2000">
                <a:solidFill>
                  <a:schemeClr val="bg1"/>
                </a:solidFill>
              </a:rPr>
              <a:t>. </a:t>
            </a:r>
            <a:r>
              <a:rPr lang="fi-FI" sz="2000" err="1">
                <a:solidFill>
                  <a:schemeClr val="bg1"/>
                </a:solidFill>
              </a:rPr>
              <a:t>perustyyl</a:t>
            </a:r>
            <a:r>
              <a:rPr lang="fi-FI" sz="2000">
                <a:solidFill>
                  <a:schemeClr val="bg1"/>
                </a:solidFill>
              </a:rPr>
              <a:t>. </a:t>
            </a:r>
            <a:r>
              <a:rPr lang="fi-FI" sz="2000" err="1">
                <a:solidFill>
                  <a:schemeClr val="bg1"/>
                </a:solidFill>
              </a:rPr>
              <a:t>napsautt</a:t>
            </a:r>
            <a:r>
              <a:rPr lang="fi-FI" sz="2000">
                <a:solidFill>
                  <a:schemeClr val="bg1"/>
                </a:solidFill>
              </a:rPr>
              <a:t>.</a:t>
            </a:r>
            <a:endParaRPr lang="de-DE" sz="2000">
              <a:solidFill>
                <a:schemeClr val="bg1"/>
              </a:solidFill>
            </a:endParaRPr>
          </a:p>
        </p:txBody>
      </p:sp>
      <p:pic>
        <p:nvPicPr>
          <p:cNvPr id="7" name="Kuva 6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898C81EF-2942-3055-56BF-A701C85EE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11" name="Kuva 10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E7ECCFB3-352F-352B-6B50-0F2EDE008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CF31027-3349-9436-6B7D-348279CCB7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53DFAAB-A9F1-D9F3-3F80-0DE638524D04}"/>
              </a:ext>
            </a:extLst>
          </p:cNvPr>
          <p:cNvSpPr/>
          <p:nvPr userDrawn="1"/>
        </p:nvSpPr>
        <p:spPr>
          <a:xfrm>
            <a:off x="4406907" y="1887495"/>
            <a:ext cx="3458490" cy="406626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4C41B0F1-72BC-6163-647D-23914F6B0451}"/>
              </a:ext>
            </a:extLst>
          </p:cNvPr>
          <p:cNvSpPr/>
          <p:nvPr userDrawn="1"/>
        </p:nvSpPr>
        <p:spPr>
          <a:xfrm>
            <a:off x="797014" y="1887495"/>
            <a:ext cx="3458490" cy="406626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3" y="595313"/>
            <a:ext cx="8895824" cy="10953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3F539AF5-293E-AD26-1242-7F2A3632A3FB}"/>
              </a:ext>
            </a:extLst>
          </p:cNvPr>
          <p:cNvSpPr/>
          <p:nvPr userDrawn="1"/>
        </p:nvSpPr>
        <p:spPr>
          <a:xfrm>
            <a:off x="8016800" y="1887495"/>
            <a:ext cx="3458490" cy="4066266"/>
          </a:xfrm>
          <a:prstGeom prst="rect">
            <a:avLst/>
          </a:prstGeom>
          <a:solidFill>
            <a:srgbClr val="2D319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A75B7C-5CAD-A40F-97B6-307D0FB3C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1007" y="3075709"/>
            <a:ext cx="2573974" cy="253261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9" name="Otsikko 1">
            <a:extLst>
              <a:ext uri="{FF2B5EF4-FFF2-40B4-BE49-F238E27FC236}">
                <a16:creationId xmlns:a16="http://schemas.microsoft.com/office/drawing/2014/main" id="{66A25DDE-216E-D88B-E8BF-FC42BCF112E9}"/>
              </a:ext>
            </a:extLst>
          </p:cNvPr>
          <p:cNvSpPr txBox="1">
            <a:spLocks/>
          </p:cNvSpPr>
          <p:nvPr userDrawn="1"/>
        </p:nvSpPr>
        <p:spPr>
          <a:xfrm>
            <a:off x="4861007" y="2167481"/>
            <a:ext cx="2573974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>
                <a:solidFill>
                  <a:schemeClr val="bg1"/>
                </a:solidFill>
              </a:rPr>
              <a:t>Muokkaa </a:t>
            </a:r>
            <a:r>
              <a:rPr lang="fi-FI" sz="1600" err="1">
                <a:solidFill>
                  <a:schemeClr val="bg1"/>
                </a:solidFill>
              </a:rPr>
              <a:t>ots</a:t>
            </a:r>
            <a:r>
              <a:rPr lang="fi-FI" sz="1600">
                <a:solidFill>
                  <a:schemeClr val="bg1"/>
                </a:solidFill>
              </a:rPr>
              <a:t>. </a:t>
            </a:r>
            <a:r>
              <a:rPr lang="fi-FI" sz="1600" err="1">
                <a:solidFill>
                  <a:schemeClr val="bg1"/>
                </a:solidFill>
              </a:rPr>
              <a:t>perustyyl</a:t>
            </a:r>
            <a:r>
              <a:rPr lang="fi-FI" sz="1600">
                <a:solidFill>
                  <a:schemeClr val="bg1"/>
                </a:solidFill>
              </a:rPr>
              <a:t>. </a:t>
            </a:r>
            <a:r>
              <a:rPr lang="fi-FI" sz="1600" err="1">
                <a:solidFill>
                  <a:schemeClr val="bg1"/>
                </a:solidFill>
              </a:rPr>
              <a:t>napsautt</a:t>
            </a:r>
            <a:r>
              <a:rPr lang="fi-FI" sz="1600">
                <a:solidFill>
                  <a:schemeClr val="bg1"/>
                </a:solidFill>
              </a:rPr>
              <a:t>.</a:t>
            </a: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4" name="Tekstin paikkamerkki 29">
            <a:extLst>
              <a:ext uri="{FF2B5EF4-FFF2-40B4-BE49-F238E27FC236}">
                <a16:creationId xmlns:a16="http://schemas.microsoft.com/office/drawing/2014/main" id="{E9FBB83E-65AC-ADBB-64AC-D965B6C8A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1425" y="3075709"/>
            <a:ext cx="2554274" cy="253261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37C7AFEA-19F6-4E8F-FD3A-4EB129C7CE25}"/>
              </a:ext>
            </a:extLst>
          </p:cNvPr>
          <p:cNvSpPr txBox="1">
            <a:spLocks/>
          </p:cNvSpPr>
          <p:nvPr userDrawn="1"/>
        </p:nvSpPr>
        <p:spPr>
          <a:xfrm>
            <a:off x="8471425" y="2167481"/>
            <a:ext cx="2554274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>
                <a:solidFill>
                  <a:schemeClr val="bg1"/>
                </a:solidFill>
              </a:rPr>
              <a:t>Muokkaa </a:t>
            </a:r>
            <a:r>
              <a:rPr lang="fi-FI" sz="1600" err="1">
                <a:solidFill>
                  <a:schemeClr val="bg1"/>
                </a:solidFill>
              </a:rPr>
              <a:t>ots</a:t>
            </a:r>
            <a:r>
              <a:rPr lang="fi-FI" sz="1600">
                <a:solidFill>
                  <a:schemeClr val="bg1"/>
                </a:solidFill>
              </a:rPr>
              <a:t>. </a:t>
            </a:r>
            <a:r>
              <a:rPr lang="fi-FI" sz="1600" err="1">
                <a:solidFill>
                  <a:schemeClr val="bg1"/>
                </a:solidFill>
              </a:rPr>
              <a:t>perustyyl</a:t>
            </a:r>
            <a:r>
              <a:rPr lang="fi-FI" sz="1600">
                <a:solidFill>
                  <a:schemeClr val="bg1"/>
                </a:solidFill>
              </a:rPr>
              <a:t>. </a:t>
            </a:r>
            <a:r>
              <a:rPr lang="fi-FI" sz="1600" err="1">
                <a:solidFill>
                  <a:schemeClr val="bg1"/>
                </a:solidFill>
              </a:rPr>
              <a:t>napsautt</a:t>
            </a:r>
            <a:r>
              <a:rPr lang="fi-FI" sz="1600">
                <a:solidFill>
                  <a:schemeClr val="bg1"/>
                </a:solidFill>
              </a:rPr>
              <a:t>.</a:t>
            </a: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13" name="Tekstin paikkamerkki 29">
            <a:extLst>
              <a:ext uri="{FF2B5EF4-FFF2-40B4-BE49-F238E27FC236}">
                <a16:creationId xmlns:a16="http://schemas.microsoft.com/office/drawing/2014/main" id="{ADC245DC-EED0-D46D-1539-1D0B076F9E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3936" y="3075709"/>
            <a:ext cx="2642589" cy="253261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69999163-A1F6-F8B3-1151-16C559744FE3}"/>
              </a:ext>
            </a:extLst>
          </p:cNvPr>
          <p:cNvSpPr txBox="1">
            <a:spLocks/>
          </p:cNvSpPr>
          <p:nvPr userDrawn="1"/>
        </p:nvSpPr>
        <p:spPr>
          <a:xfrm>
            <a:off x="1203937" y="2167481"/>
            <a:ext cx="2493818" cy="790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1600">
                <a:solidFill>
                  <a:schemeClr val="bg1"/>
                </a:solidFill>
              </a:rPr>
              <a:t>Muokkaa </a:t>
            </a:r>
            <a:r>
              <a:rPr lang="fi-FI" sz="1600" err="1">
                <a:solidFill>
                  <a:schemeClr val="bg1"/>
                </a:solidFill>
              </a:rPr>
              <a:t>ots</a:t>
            </a:r>
            <a:r>
              <a:rPr lang="fi-FI" sz="1600">
                <a:solidFill>
                  <a:schemeClr val="bg1"/>
                </a:solidFill>
              </a:rPr>
              <a:t>. </a:t>
            </a:r>
            <a:r>
              <a:rPr lang="fi-FI" sz="1600" err="1">
                <a:solidFill>
                  <a:schemeClr val="bg1"/>
                </a:solidFill>
              </a:rPr>
              <a:t>perustyyl</a:t>
            </a:r>
            <a:r>
              <a:rPr lang="fi-FI" sz="1600">
                <a:solidFill>
                  <a:schemeClr val="bg1"/>
                </a:solidFill>
              </a:rPr>
              <a:t>. </a:t>
            </a:r>
            <a:r>
              <a:rPr lang="fi-FI" sz="1600" err="1">
                <a:solidFill>
                  <a:schemeClr val="bg1"/>
                </a:solidFill>
              </a:rPr>
              <a:t>napsautt</a:t>
            </a:r>
            <a:r>
              <a:rPr lang="fi-FI" sz="1600">
                <a:solidFill>
                  <a:schemeClr val="bg1"/>
                </a:solidFill>
              </a:rPr>
              <a:t>.</a:t>
            </a:r>
            <a:endParaRPr lang="de-DE" sz="1600">
              <a:solidFill>
                <a:schemeClr val="bg1"/>
              </a:solidFill>
            </a:endParaRPr>
          </a:p>
        </p:txBody>
      </p:sp>
      <p:pic>
        <p:nvPicPr>
          <p:cNvPr id="9" name="Kuva 8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9230D317-C522-4893-D3B6-451972302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10" name="Kuva 9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9CF8071B-C93B-E849-A7BA-57A30BB0B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F261E121-FF3C-7B88-1D4C-95C956A7C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6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3" y="595313"/>
            <a:ext cx="8895824" cy="109537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sp>
        <p:nvSpPr>
          <p:cNvPr id="24" name="Tekstin paikkamerkki 23">
            <a:extLst>
              <a:ext uri="{FF2B5EF4-FFF2-40B4-BE49-F238E27FC236}">
                <a16:creationId xmlns:a16="http://schemas.microsoft.com/office/drawing/2014/main" id="{7D930F95-DC80-E82A-C59C-5EC613C67E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8400" y="1964825"/>
            <a:ext cx="3335149" cy="3958457"/>
          </a:xfrm>
          <a:prstGeom prst="rect">
            <a:avLst/>
          </a:prstGeom>
          <a:solidFill>
            <a:srgbClr val="9FD8FF"/>
          </a:solidFill>
        </p:spPr>
        <p:txBody>
          <a:bodyPr wrap="square" lIns="180000" tIns="251999" rIns="180000" bIns="180000">
            <a:noAutofit/>
          </a:bodyPr>
          <a:lstStyle>
            <a:lvl1pPr>
              <a:defRPr sz="1400">
                <a:solidFill>
                  <a:srgbClr val="2D3192"/>
                </a:solidFill>
              </a:defRPr>
            </a:lvl1pPr>
            <a:lvl2pPr>
              <a:defRPr sz="1400">
                <a:solidFill>
                  <a:srgbClr val="2D3192"/>
                </a:solidFill>
              </a:defRPr>
            </a:lvl2pPr>
            <a:lvl3pPr>
              <a:defRPr sz="1400">
                <a:solidFill>
                  <a:srgbClr val="2D3192"/>
                </a:solidFill>
              </a:defRPr>
            </a:lvl3pPr>
            <a:lvl4pPr>
              <a:defRPr sz="1400">
                <a:solidFill>
                  <a:srgbClr val="2D3192"/>
                </a:solidFill>
              </a:defRPr>
            </a:lvl4pPr>
            <a:lvl5pPr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9" name="Tekstin paikkamerkki 28">
            <a:extLst>
              <a:ext uri="{FF2B5EF4-FFF2-40B4-BE49-F238E27FC236}">
                <a16:creationId xmlns:a16="http://schemas.microsoft.com/office/drawing/2014/main" id="{E595FF58-D87D-90A5-34F1-45AE16C5AC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8425" y="1964823"/>
            <a:ext cx="3335149" cy="3958457"/>
          </a:xfrm>
          <a:prstGeom prst="rect">
            <a:avLst/>
          </a:prstGeom>
          <a:solidFill>
            <a:srgbClr val="9FD8FF"/>
          </a:solidFill>
        </p:spPr>
        <p:txBody>
          <a:bodyPr wrap="square" lIns="180000" tIns="251999" rIns="180000" bIns="180000">
            <a:noAutofit/>
          </a:bodyPr>
          <a:lstStyle>
            <a:lvl1pPr>
              <a:defRPr sz="1400">
                <a:solidFill>
                  <a:srgbClr val="2D3192"/>
                </a:solidFill>
              </a:defRPr>
            </a:lvl1pPr>
            <a:lvl2pPr>
              <a:defRPr sz="1400">
                <a:solidFill>
                  <a:srgbClr val="2D3192"/>
                </a:solidFill>
              </a:defRPr>
            </a:lvl2pPr>
            <a:lvl3pPr>
              <a:defRPr sz="1400">
                <a:solidFill>
                  <a:srgbClr val="2D3192"/>
                </a:solidFill>
              </a:defRPr>
            </a:lvl3pPr>
            <a:lvl4pPr>
              <a:defRPr sz="1400">
                <a:solidFill>
                  <a:srgbClr val="2D3192"/>
                </a:solidFill>
              </a:defRPr>
            </a:lvl4pPr>
            <a:lvl5pPr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1" name="Tekstin paikkamerkki 30">
            <a:extLst>
              <a:ext uri="{FF2B5EF4-FFF2-40B4-BE49-F238E27FC236}">
                <a16:creationId xmlns:a16="http://schemas.microsoft.com/office/drawing/2014/main" id="{EFFEECFA-F99C-9171-39EC-BD09F1D0D5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8452" y="1964823"/>
            <a:ext cx="3335149" cy="3958457"/>
          </a:xfrm>
          <a:prstGeom prst="rect">
            <a:avLst/>
          </a:prstGeom>
          <a:solidFill>
            <a:srgbClr val="9FD8FF"/>
          </a:solidFill>
        </p:spPr>
        <p:txBody>
          <a:bodyPr wrap="square" lIns="180000" tIns="251999" rIns="180000" bIns="180000">
            <a:noAutofit/>
          </a:bodyPr>
          <a:lstStyle>
            <a:lvl1pPr>
              <a:defRPr sz="1400">
                <a:solidFill>
                  <a:srgbClr val="2D3192"/>
                </a:solidFill>
              </a:defRPr>
            </a:lvl1pPr>
            <a:lvl2pPr>
              <a:defRPr sz="1400">
                <a:solidFill>
                  <a:srgbClr val="2D3192"/>
                </a:solidFill>
              </a:defRPr>
            </a:lvl2pPr>
            <a:lvl3pPr>
              <a:defRPr sz="1400">
                <a:solidFill>
                  <a:srgbClr val="2D3192"/>
                </a:solidFill>
              </a:defRPr>
            </a:lvl3pPr>
            <a:lvl4pPr>
              <a:defRPr sz="1400">
                <a:solidFill>
                  <a:srgbClr val="2D3192"/>
                </a:solidFill>
              </a:defRPr>
            </a:lvl4pPr>
            <a:lvl5pPr>
              <a:defRPr sz="1400">
                <a:solidFill>
                  <a:srgbClr val="2D319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50BE2346-2709-8CD2-AFE5-482119D037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51836" y="1690688"/>
            <a:ext cx="437704" cy="437704"/>
          </a:xfrm>
          <a:prstGeom prst="ellipse">
            <a:avLst/>
          </a:prstGeom>
          <a:solidFill>
            <a:srgbClr val="2D3192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fi-FI"/>
          </a:p>
        </p:txBody>
      </p:sp>
      <p:pic>
        <p:nvPicPr>
          <p:cNvPr id="7" name="Kuva 6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C7DE3AD4-E243-1C3F-4B16-3629DE829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8" name="Kuva 7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8859D48B-D2B1-285A-86E3-01F71B0720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C880C6C-A10E-FC6F-6737-5E23D24B4B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D6E4EE-E3CB-2CCF-6F5F-830AB40D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325563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A22FC36-2D43-FB2B-CFB3-A25ED41D0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4" name="Kuva 3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39E028C8-FDC1-6805-6D7B-CA73314A3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5" name="Kuva 4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C8EF7EF6-7B4F-DAC5-5CD2-BCA296A9C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98798E0-6C59-2BC8-5A76-07B9C98A0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023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546901"/>
          </a:xfrm>
        </p:spPr>
        <p:txBody>
          <a:bodyPr/>
          <a:lstStyle>
            <a:lvl1pPr algn="ctr"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aulukon paikkamerkki 12">
            <a:extLst>
              <a:ext uri="{FF2B5EF4-FFF2-40B4-BE49-F238E27FC236}">
                <a16:creationId xmlns:a16="http://schemas.microsoft.com/office/drawing/2014/main" id="{885BC399-9D28-8B58-5084-84ABADF0003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433562"/>
            <a:ext cx="10515600" cy="302418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D3192"/>
                </a:solidFill>
              </a:defRPr>
            </a:lvl1pPr>
          </a:lstStyle>
          <a:p>
            <a:endParaRPr lang="fi-FI"/>
          </a:p>
        </p:txBody>
      </p:sp>
      <p:pic>
        <p:nvPicPr>
          <p:cNvPr id="3" name="Kuva 2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C68757B8-F9A3-C8D8-B1BA-A58091BCD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4" name="Kuva 3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023F47DA-0204-CA0F-0676-F7C205CBA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703A8B2-C36D-B05F-56FC-57F13FBF97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>
            <a:extLst>
              <a:ext uri="{FF2B5EF4-FFF2-40B4-BE49-F238E27FC236}">
                <a16:creationId xmlns:a16="http://schemas.microsoft.com/office/drawing/2014/main" id="{DB9A43EF-6FE2-347C-A86F-E86576A2F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2474" b="11143"/>
          <a:stretch/>
        </p:blipFill>
        <p:spPr>
          <a:xfrm>
            <a:off x="7359386" y="4188546"/>
            <a:ext cx="4832614" cy="252209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3"/>
            <a:ext cx="10515600" cy="1546901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C2A83D48-97E4-1D71-653A-0782D026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2" name="Tekstin paikkamerkki 3">
            <a:extLst>
              <a:ext uri="{FF2B5EF4-FFF2-40B4-BE49-F238E27FC236}">
                <a16:creationId xmlns:a16="http://schemas.microsoft.com/office/drawing/2014/main" id="{B76C2D55-B90B-42CF-09FC-C2EAAC792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6833" y="1927041"/>
            <a:ext cx="2270650" cy="1866585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D319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Kuva 3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FE49BAC5-A8A2-BD62-D0DC-26B80E0E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5" name="Kuva 4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434BE49D-3100-F6FB-CBA4-D05E9F2E14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B91CB38-3B10-D6A3-7F1F-D1960A9243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0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B9D4B-4729-0B85-FC70-8ABAF972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14"/>
            <a:ext cx="10515600" cy="1783064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1D5148-B5BA-1B5B-16CC-B56B5A02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1831"/>
            <a:ext cx="8011076" cy="335128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BF16C3-E9CA-30C8-E496-78B2D010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pic>
        <p:nvPicPr>
          <p:cNvPr id="4" name="Kuva 3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00DAB5C0-7C6E-7F50-B47A-667C361C9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5" name="Kuva 4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F15407B2-0A24-9BAC-7B89-0C293D7CB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61E3908-DBBD-A701-4548-77A8A99B7B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14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EF454-8F72-8DE0-56C6-3FF00E43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1783"/>
            <a:ext cx="10515600" cy="1325563"/>
          </a:xfrm>
        </p:spPr>
        <p:txBody>
          <a:bodyPr/>
          <a:lstStyle>
            <a:lvl1pPr>
              <a:defRPr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AABD2-D187-3B3B-04E0-640056F72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3817"/>
            <a:ext cx="5181600" cy="3551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912180-115E-4354-4750-73C4E9BA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3817"/>
            <a:ext cx="5181600" cy="3551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D70E948-F829-0860-7694-354CF620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pic>
        <p:nvPicPr>
          <p:cNvPr id="5" name="Kuva 4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28C9558D-DFA8-F2DC-3651-4C445D616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6" name="Kuva 5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778EA743-6440-E652-444B-C8A86A6B52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5390744-ED22-F97F-338A-C12057AF79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1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79634-6205-5E0B-3B27-08D63AF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551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751D6A-C194-5DC8-EE8C-D698976E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096044-F27B-0121-18BF-BB969A431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EA005C-806C-181D-5D9B-433325174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00D59D5-3BAF-E169-8051-62253BE3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C2EF9C9-2B61-0327-CDDF-A6678A04A2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8C6EA09-57C3-3769-C02C-C3A620ED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28C0-BB0E-514C-8491-9304E0123932}" type="datetime1">
              <a:rPr lang="fi-FI" smtClean="0"/>
              <a:t>25.6.2025</a:t>
            </a:fld>
            <a:endParaRPr lang="de-DE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A862E6F-9C9E-94CF-5D74-482A2DA6D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EEF94B0-22F4-8321-5C4C-77E10BB2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8189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63AE74-922F-BC7C-FE32-DC12C7AB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128EB19-A050-550B-5FD8-AF65A4A20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CD9389B-99B6-480C-511F-BC8105C01AD2}"/>
              </a:ext>
            </a:extLst>
          </p:cNvPr>
          <p:cNvSpPr/>
          <p:nvPr userDrawn="1"/>
        </p:nvSpPr>
        <p:spPr>
          <a:xfrm>
            <a:off x="0" y="0"/>
            <a:ext cx="12192000" cy="670308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3DBEC2C-E696-25E1-3EA8-C54A05DC606B}"/>
              </a:ext>
            </a:extLst>
          </p:cNvPr>
          <p:cNvSpPr txBox="1">
            <a:spLocks/>
          </p:cNvSpPr>
          <p:nvPr userDrawn="1"/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E875D6C8-3EBF-8CE5-7EE5-AB87F74D1D4A}"/>
              </a:ext>
            </a:extLst>
          </p:cNvPr>
          <p:cNvSpPr/>
          <p:nvPr userDrawn="1"/>
        </p:nvSpPr>
        <p:spPr>
          <a:xfrm>
            <a:off x="0" y="6703081"/>
            <a:ext cx="12192000" cy="230188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9760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93C9CE-B4D6-B692-3B83-769A6B26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302355"/>
          </a:xfrm>
        </p:spPr>
        <p:txBody>
          <a:bodyPr anchor="b"/>
          <a:lstStyle>
            <a:lvl1pPr>
              <a:defRPr sz="3200">
                <a:solidFill>
                  <a:srgbClr val="2D319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B3C478-D417-7608-9C7C-3BE2BD6E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A4E257C-02AB-9281-32F3-F5093680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9388"/>
            <a:ext cx="3932237" cy="3299599"/>
          </a:xfrm>
        </p:spPr>
        <p:txBody>
          <a:bodyPr/>
          <a:lstStyle>
            <a:lvl1pPr marL="0" indent="0">
              <a:buNone/>
              <a:defRPr sz="1600">
                <a:solidFill>
                  <a:srgbClr val="2D319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ED142-D00F-0A56-6725-B425D18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  <p:pic>
        <p:nvPicPr>
          <p:cNvPr id="9" name="Kuva 8" descr="Kuva, joka sisältää kohteen kuvakaappaus, Grafiikka, logo, muotoilu&#10;&#10;Kuvaus luotu automaattisesti">
            <a:extLst>
              <a:ext uri="{FF2B5EF4-FFF2-40B4-BE49-F238E27FC236}">
                <a16:creationId xmlns:a16="http://schemas.microsoft.com/office/drawing/2014/main" id="{8FF74FA5-F523-BBF2-A8CD-E6394C294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85" y="6041349"/>
            <a:ext cx="1514181" cy="648935"/>
          </a:xfrm>
          <a:prstGeom prst="rect">
            <a:avLst/>
          </a:prstGeom>
        </p:spPr>
      </p:pic>
      <p:pic>
        <p:nvPicPr>
          <p:cNvPr id="10" name="Kuva 9" descr="Kuva, joka sisältää kohteen teksti, Fontti, logo, Sähkönsininen&#10;&#10;Kuvaus luotu automaattisesti">
            <a:extLst>
              <a:ext uri="{FF2B5EF4-FFF2-40B4-BE49-F238E27FC236}">
                <a16:creationId xmlns:a16="http://schemas.microsoft.com/office/drawing/2014/main" id="{EE48C2BA-C77E-042B-DCD6-53F567F5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6839" y="6132597"/>
            <a:ext cx="941852" cy="45882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048590B5-D0E0-FCF6-3FCF-3462C46FE0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959" y="6132597"/>
            <a:ext cx="1643086" cy="4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D63F0B-DA03-822C-B749-F1027B19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1E836C-5B1A-6815-D136-F4A8BD8E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AEA11B-F19D-366C-2C07-D1242874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C77DA-FC09-B640-96DA-8B0D77F86753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2451D7-C794-8521-3296-729FD7F1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8805F0-75E2-685B-41E0-A18A745F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397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88A2E2A-4634-E844-3F2C-417077C9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1900-8A48-5F4C-AC16-63F89F0E1BAA}" type="datetime1">
              <a:rPr lang="fi-FI" smtClean="0"/>
              <a:t>25.6.2025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42B2D9-B2E7-0CCB-5870-1F8EB9E9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0C137BF1-4AD8-149B-A909-FF6A3A40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D0A575F5-4AC1-A3CF-4A4C-DABA2CF91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429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7AC24EA-3338-B61A-0311-6F0960E6D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2474" b="5807"/>
          <a:stretch/>
        </p:blipFill>
        <p:spPr>
          <a:xfrm>
            <a:off x="7359386" y="4184544"/>
            <a:ext cx="4832614" cy="266945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26E721-2725-53B5-17A0-337100F2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51"/>
            <a:ext cx="10515600" cy="1325563"/>
          </a:xfrm>
        </p:spPr>
        <p:txBody>
          <a:bodyPr/>
          <a:lstStyle>
            <a:lvl1pPr>
              <a:defRPr b="1" i="0">
                <a:solidFill>
                  <a:srgbClr val="2D3192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7D83E77-DBFE-5A37-60C4-A1C00769086C}"/>
              </a:ext>
            </a:extLst>
          </p:cNvPr>
          <p:cNvSpPr/>
          <p:nvPr userDrawn="1"/>
        </p:nvSpPr>
        <p:spPr>
          <a:xfrm>
            <a:off x="0" y="6701120"/>
            <a:ext cx="12192000" cy="147917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48E16C7-F492-E084-B468-5E89D0C45940}"/>
              </a:ext>
            </a:extLst>
          </p:cNvPr>
          <p:cNvGrpSpPr/>
          <p:nvPr userDrawn="1"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8" name="Viive 7">
              <a:extLst>
                <a:ext uri="{FF2B5EF4-FFF2-40B4-BE49-F238E27FC236}">
                  <a16:creationId xmlns:a16="http://schemas.microsoft.com/office/drawing/2014/main" id="{8EAC58CB-426F-2C48-BB9D-E0D842B5918E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9" name="Kuva 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D16758E1-CDF1-77D6-D9DE-3AC53128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0" name="Viive 1">
              <a:extLst>
                <a:ext uri="{FF2B5EF4-FFF2-40B4-BE49-F238E27FC236}">
                  <a16:creationId xmlns:a16="http://schemas.microsoft.com/office/drawing/2014/main" id="{E666032F-1507-4E92-037C-EFAAE3DBD75F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1" name="Kuva 1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0C137BF1-4AD8-149B-A909-FF6A3A40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E37F14B-D390-2F44-FAAD-17D59672B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C2A83D48-97E4-1D71-653A-0782D0262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6228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B9D4B-4729-0B85-FC70-8ABAF97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1D5148-B5BA-1B5B-16CC-B56B5A02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4BF97E-C390-C083-EC77-563617394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06DF-C3AD-1042-BBEF-C6D62B0305B1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D226954-FC2B-0FAC-124C-3B8E419A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ABF16C3-E9CA-30C8-E496-78B2D010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398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ECE0B3-06C9-484F-7052-972EBA94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F937303-D7F5-6A0C-F73E-C8FDB67D2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D31DE1-28A5-3B31-F6CC-259D77CB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5719-0CDD-244F-887B-59F19F9B92C9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2197DD-5607-ACAE-7948-5AF874AF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E16B142-CA86-57EA-16F1-DC504AD2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781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EF454-8F72-8DE0-56C6-3FF00E43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AABD2-D187-3B3B-04E0-640056F72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B912180-115E-4354-4750-73C4E9BA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DC8498-9995-2396-F334-55BE0EFC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7A828-F5BD-0942-919E-98B0F1B85AD8}" type="datetime1">
              <a:rPr lang="fi-FI" smtClean="0"/>
              <a:t>25.6.2025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E61C5F-6693-A48C-6344-4B539B46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D70E948-F829-0860-7694-354CF620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5616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751D6A-C194-5DC8-EE8C-D698976E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096044-F27B-0121-18BF-BB969A431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EA005C-806C-181D-5D9B-433325174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00D59D5-3BAF-E169-8051-62253BE3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C2EF9C9-2B61-0327-CDDF-A6678A04A2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8C6EA09-57C3-3769-C02C-C3A620ED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28C0-BB0E-514C-8491-9304E0123932}" type="datetime1">
              <a:rPr lang="fi-FI" smtClean="0"/>
              <a:t>25.6.2025</a:t>
            </a:fld>
            <a:endParaRPr lang="de-DE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A862E6F-9C9E-94CF-5D74-482A2DA6D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EEF94B0-22F4-8321-5C4C-77E10BB2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310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131CCD2-311A-23AF-2B75-F088EFB4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3E0A-37E6-774D-98B0-885D8A48F4B0}" type="datetime1">
              <a:rPr lang="fi-FI" smtClean="0"/>
              <a:t>25.6.2025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E82644-6DFB-FDFF-0FA0-1D7A55AE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99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CC21A-BE8D-1521-F3B7-DB5815E8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131CCD2-311A-23AF-2B75-F088EFB4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3E0A-37E6-774D-98B0-885D8A48F4B0}" type="datetime1">
              <a:rPr lang="fi-FI" smtClean="0"/>
              <a:t>25.6.2025</a:t>
            </a:fld>
            <a:endParaRPr lang="de-D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E82644-6DFB-FDFF-0FA0-1D7A55AE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58EFD9-1F9A-4A2E-4155-59F4400E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4181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D6A5FAE-DAD3-AB9A-2345-460D544D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1860-16ED-FE4C-B63A-B6D0D9A8774E}" type="datetime1">
              <a:rPr lang="fi-FI" smtClean="0"/>
              <a:t>25.6.2025</a:t>
            </a:fld>
            <a:endParaRPr lang="de-D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4C64BF-7559-1F2A-323F-F83C34D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79634-6205-5E0B-3B27-08D63AF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93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93C9CE-B4D6-B692-3B83-769A6B26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B3C478-D417-7608-9C7C-3BE2BD6E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A4E257C-02AB-9281-32F3-F5093680F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996A899-656E-5109-83C8-5CBE9E09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1FFC-A540-B641-ACEC-E2F13FB7ECC3}" type="datetime1">
              <a:rPr lang="fi-FI" smtClean="0"/>
              <a:t>25.6.2025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DD2B5A-C74B-5D0B-FAA5-A63B9FC5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ED142-D00F-0A56-6725-B425D188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920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8136C7-7255-A082-53A3-342BA13C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59CCEF5-68ED-7392-9282-3488B309B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E04B05-BAFE-3E3C-512D-BFD60FF1D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59B06C-BC03-2B8D-1EFD-97410CE1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07B5D-995D-EB43-8F1B-1CB16357FCB1}" type="datetime1">
              <a:rPr lang="fi-FI" smtClean="0"/>
              <a:t>25.6.2025</a:t>
            </a:fld>
            <a:endParaRPr lang="de-D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91CA5D-4967-9D5E-60B8-5AD34FD9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D838850-65E8-5C62-6D56-FE65F8C5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0118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D8E418-500B-4F8B-78C8-2DE29AD3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C33F13-237A-3082-4318-1E4B0A6D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055E6F-F3C8-10A1-D081-B036CA3C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F7D9-DFA1-6441-8749-806CB724100D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0A1E6E-279D-88CF-4967-1535FF5B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0C51E1-87B4-999C-90FE-395F33015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0659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77C5781-A4C0-3DF3-F3AB-121F95C8A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de-D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96C98EC-C42D-6758-DBC6-CFED43C45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8C30D4-8025-D55B-5350-529BA7A8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1C9EA-8331-D64B-AA99-1656C56E9484}" type="datetime1">
              <a:rPr lang="fi-FI" smtClean="0"/>
              <a:t>25.6.2025</a:t>
            </a:fld>
            <a:endParaRPr lang="de-D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CF0167-9014-CD42-F999-EA5C3155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5AE716-559A-9183-9C2A-EC54CBF7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95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D6A5FAE-DAD3-AB9A-2345-460D544D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1860-16ED-FE4C-B63A-B6D0D9A8774E}" type="datetime1">
              <a:rPr lang="fi-FI" smtClean="0"/>
              <a:t>25.6.2025</a:t>
            </a:fld>
            <a:endParaRPr lang="de-D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4C64BF-7559-1F2A-323F-F83C34D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79634-6205-5E0B-3B27-08D63AF5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0C63-111C-46F5-9624-E08CDAB874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951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FAFD39-4FE0-D6D4-E540-9C20F1BC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DBD305-E280-6438-0E62-E8300D85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690668-DA43-C8B1-0F9C-3A769AB98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3488C28A-20EE-A74F-B46D-CA4021901FA8}" type="datetime1">
              <a:rPr lang="fi-FI" smtClean="0"/>
              <a:t>25.6.2025</a:t>
            </a:fld>
            <a:endParaRPr lang="de-DE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56B53-41A6-62C0-0E76-162EF10A3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6E4909-272A-453D-FE98-FE35FA75A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582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8428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" name="Google Shape;11;p38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44264" y="233534"/>
            <a:ext cx="324937" cy="32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8"/>
          <p:cNvSpPr txBox="1">
            <a:spLocks noGrp="1"/>
          </p:cNvSpPr>
          <p:nvPr>
            <p:ph type="sldNum" idx="12"/>
          </p:nvPr>
        </p:nvSpPr>
        <p:spPr>
          <a:xfrm>
            <a:off x="11455079" y="101998"/>
            <a:ext cx="59265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dt" idx="10"/>
          </p:nvPr>
        </p:nvSpPr>
        <p:spPr>
          <a:xfrm>
            <a:off x="1206788" y="6445865"/>
            <a:ext cx="787400" cy="35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78556C-4BDA-7042-A0B7-7FC2FBD40078}" type="datetime1">
              <a:rPr lang="en-US" smtClean="0"/>
              <a:t>6/25/2025</a:t>
            </a:fld>
            <a:endParaRPr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ftr" idx="11"/>
          </p:nvPr>
        </p:nvSpPr>
        <p:spPr>
          <a:xfrm>
            <a:off x="-2800777" y="6438206"/>
            <a:ext cx="397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/>
              <a:t>Ruokatieto</a:t>
            </a:r>
            <a:endParaRPr dirty="0"/>
          </a:p>
        </p:txBody>
      </p:sp>
      <p:sp>
        <p:nvSpPr>
          <p:cNvPr id="15" name="Google Shape;15;p38"/>
          <p:cNvSpPr txBox="1">
            <a:spLocks noGrp="1"/>
          </p:cNvSpPr>
          <p:nvPr>
            <p:ph type="body" idx="1"/>
          </p:nvPr>
        </p:nvSpPr>
        <p:spPr>
          <a:xfrm>
            <a:off x="838200" y="2365512"/>
            <a:ext cx="10515600" cy="381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92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2">
          <p15:clr>
            <a:srgbClr val="F26B43"/>
          </p15:clr>
        </p15:guide>
        <p15:guide id="2" pos="1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FAFD39-4FE0-D6D4-E540-9C20F1BC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de-D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DBD305-E280-6438-0E62-E8300D85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6E4909-272A-453D-FE98-FE35FA75A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37A81D27-EDE8-71A9-78E7-D6562403879B}"/>
              </a:ext>
            </a:extLst>
          </p:cNvPr>
          <p:cNvSpPr/>
          <p:nvPr userDrawn="1"/>
        </p:nvSpPr>
        <p:spPr>
          <a:xfrm>
            <a:off x="0" y="6703081"/>
            <a:ext cx="12192000" cy="154919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90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FAFD39-4FE0-D6D4-E540-9C20F1BC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de-DE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DBD305-E280-6438-0E62-E8300D85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de-DE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690668-DA43-C8B1-0F9C-3A769AB98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3488C28A-20EE-A74F-B46D-CA4021901FA8}" type="datetime1">
              <a:rPr lang="fi-FI" smtClean="0"/>
              <a:t>25.6.2025</a:t>
            </a:fld>
            <a:endParaRPr lang="de-DE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56B53-41A6-62C0-0E76-162EF10A3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de-D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6E4909-272A-453D-FE98-FE35FA75A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772E0C63-111C-46F5-9624-E08CDAB874D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8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uokatieto@ruokatieto.fi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://www.ruokatieto.fi/" TargetMode="Externa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://www.su-vi.fi/" TargetMode="External"/><Relationship Id="rId5" Type="http://schemas.openxmlformats.org/officeDocument/2006/relationships/hyperlink" Target="https://www.linkedin.com/company/102287511" TargetMode="External"/><Relationship Id="rId4" Type="http://schemas.openxmlformats.org/officeDocument/2006/relationships/hyperlink" Target="https://www.linkedin.com/company/2172792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32" Type="http://schemas.openxmlformats.org/officeDocument/2006/relationships/image" Target="../media/image48.sv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png"/><Relationship Id="rId30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otatoes and spices&#10;&#10;AI-generated content may be incorrect.">
            <a:extLst>
              <a:ext uri="{FF2B5EF4-FFF2-40B4-BE49-F238E27FC236}">
                <a16:creationId xmlns:a16="http://schemas.microsoft.com/office/drawing/2014/main" id="{7DC9B807-C0B2-3258-DC88-8A8C4AF5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3623" t="24239"/>
          <a:stretch/>
        </p:blipFill>
        <p:spPr>
          <a:xfrm>
            <a:off x="19108" y="0"/>
            <a:ext cx="12191979" cy="6695268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C53B457F-A8DF-A4F0-E148-0E7D34F1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931" y="2279898"/>
            <a:ext cx="7514144" cy="21537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700" dirty="0" err="1">
                <a:cs typeface="Calibri"/>
              </a:rPr>
              <a:t>Ruokaviennin</a:t>
            </a:r>
            <a:r>
              <a:rPr lang="en-US" sz="7700" dirty="0">
                <a:cs typeface="Calibri"/>
              </a:rPr>
              <a:t> </a:t>
            </a:r>
            <a:r>
              <a:rPr lang="en-US" sz="7700" dirty="0" err="1">
                <a:cs typeface="Calibri"/>
              </a:rPr>
              <a:t>kasvualusta</a:t>
            </a:r>
            <a:endParaRPr lang="en-US" sz="7700" b="1" dirty="0" err="1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C2AB824-8EEF-8183-9979-E7FB4AA5C7A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64829" y="1425823"/>
            <a:ext cx="6844349" cy="854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2D3192"/>
                </a:solidFill>
                <a:cs typeface="Gill Sans" panose="020B0502020104020203" pitchFamily="34" charset="-79"/>
              </a:rPr>
              <a:t>Helsinki 27.06.2025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A6923AB-1DCE-3929-E338-D1F24AEAD54D}"/>
              </a:ext>
            </a:extLst>
          </p:cNvPr>
          <p:cNvSpPr txBox="1"/>
          <p:nvPr/>
        </p:nvSpPr>
        <p:spPr>
          <a:xfrm>
            <a:off x="5592194" y="4423086"/>
            <a:ext cx="438961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Gill San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Gill Sans"/>
              </a:rPr>
              <a:t>Viennin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Gill San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Gill Sans"/>
              </a:rPr>
              <a:t>kasvua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Gill San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Gill Sans"/>
              </a:rPr>
              <a:t>vauhdittamassa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/>
              <a:ea typeface="+mn-ea"/>
              <a:cs typeface="Gill Sans"/>
            </a:endParaRP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CB313F61-7A06-B714-1897-4DF09AC0C553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6" name="Viive 5">
              <a:extLst>
                <a:ext uri="{FF2B5EF4-FFF2-40B4-BE49-F238E27FC236}">
                  <a16:creationId xmlns:a16="http://schemas.microsoft.com/office/drawing/2014/main" id="{0986578F-F331-60A2-7CAD-5504B8A225D2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Kuva 9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258E4ACD-ABDD-6BC9-02F3-8E7DDF4A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13" name="Viive 1">
              <a:extLst>
                <a:ext uri="{FF2B5EF4-FFF2-40B4-BE49-F238E27FC236}">
                  <a16:creationId xmlns:a16="http://schemas.microsoft.com/office/drawing/2014/main" id="{AEA0C3B4-89DC-C09F-4EE6-518EC2D2E119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5" name="Kuva 14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2E014C5A-246E-E264-9C05-69F2D264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20C18AD3-A490-7D30-4FEB-9EFD7A75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575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632A5A-4081-B77D-4803-4B956C94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/>
          <a:lstStyle/>
          <a:p>
            <a:r>
              <a:rPr lang="fi-FI" dirty="0"/>
              <a:t>Yritysten vientitoiminnot (lisäarvomyynti)</a:t>
            </a:r>
          </a:p>
        </p:txBody>
      </p: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E48577F6-329C-7F84-AFA1-5EB1AF314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D655CDE0-7507-A107-B10C-EC31AD169E22}"/>
              </a:ext>
            </a:extLst>
          </p:cNvPr>
          <p:cNvGraphicFramePr/>
          <p:nvPr/>
        </p:nvGraphicFramePr>
        <p:xfrm>
          <a:off x="-606644" y="1376270"/>
          <a:ext cx="7239000" cy="490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39DE1A0A-4212-5A5A-7C8C-F5139DB930C6}"/>
              </a:ext>
            </a:extLst>
          </p:cNvPr>
          <p:cNvSpPr txBox="1"/>
          <p:nvPr/>
        </p:nvSpPr>
        <p:spPr>
          <a:xfrm>
            <a:off x="5850692" y="2105880"/>
            <a:ext cx="5810864" cy="30469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Jokaisella yrityksellä on erilaisia vientiä tukevia toimintoja riippuen tuotteesta, myyntikanavasta, kohdemarkkinasta, jne.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Useimmiten jokaista toimintoa tulee muokata kohdemarkkina- ja myyntikanavakohtaisesti.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Jokaisen toiminnon luominen, ylläpitäminen ja kehittäminen lisäarvomyynnin tueksi edellyttää yritykseltä taloudellisia ja henkilöresursseja.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Panostus (raha ja henkilöresurssit) vientitoimintojen kehittämiseen on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investointi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54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554875-721F-2FBE-3AC5-E553858D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55" y="355701"/>
            <a:ext cx="5023585" cy="1445286"/>
          </a:xfrm>
        </p:spPr>
        <p:txBody>
          <a:bodyPr>
            <a:normAutofit/>
          </a:bodyPr>
          <a:lstStyle/>
          <a:p>
            <a:r>
              <a:rPr lang="fi-FI" sz="3000" dirty="0"/>
              <a:t>Mitä yritykset tarvitsevat?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87FB553-A6F4-402D-BFB6-08EC617095DB}"/>
              </a:ext>
            </a:extLst>
          </p:cNvPr>
          <p:cNvSpPr/>
          <p:nvPr/>
        </p:nvSpPr>
        <p:spPr>
          <a:xfrm>
            <a:off x="667853" y="5289080"/>
            <a:ext cx="10217740" cy="1147017"/>
          </a:xfrm>
          <a:prstGeom prst="rect">
            <a:avLst/>
          </a:prstGeom>
          <a:solidFill>
            <a:srgbClr val="FFBD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numCol="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Go-to-market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Vienninedistämisen peruspalvelut.</a:t>
            </a:r>
            <a:b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Suomessa näitä tuotti Food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Finland -ohjelma vuosina 2013–2023.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Yhteisosastot tärkeimmillä messuilla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Ostajatapaamiset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Verkostoitumistapahtumat, koulutus- ja valmennuspäivät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Vähittäiskaupan kampanjat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Mediatilaisuudet ja -vierailut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Delegaatiomatkojen koonti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594E0D38-8473-0795-ECB8-B3BDA5812A59}"/>
              </a:ext>
            </a:extLst>
          </p:cNvPr>
          <p:cNvSpPr/>
          <p:nvPr/>
        </p:nvSpPr>
        <p:spPr>
          <a:xfrm>
            <a:off x="667854" y="1607420"/>
            <a:ext cx="10217740" cy="3628724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Close-the-deal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Close-the-deal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tilaus/toimitus -mallien kokonaisuus, jota yritykset tarvitsevat </a:t>
            </a:r>
            <a:b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toteuttamaan kauppoja, vähentäen riskinottoa ja kansainvälistymisen epäonnistumisen riskiä.</a:t>
            </a:r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94AB6503-9B1E-1E16-170D-388EFA8C34D8}"/>
              </a:ext>
            </a:extLst>
          </p:cNvPr>
          <p:cNvGraphicFramePr>
            <a:graphicFrameLocks noGrp="1"/>
          </p:cNvGraphicFramePr>
          <p:nvPr/>
        </p:nvGraphicFramePr>
        <p:xfrm>
          <a:off x="838196" y="2517290"/>
          <a:ext cx="9819382" cy="2560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361419">
                  <a:extLst>
                    <a:ext uri="{9D8B030D-6E8A-4147-A177-3AD203B41FA5}">
                      <a16:colId xmlns:a16="http://schemas.microsoft.com/office/drawing/2014/main" val="135159290"/>
                    </a:ext>
                  </a:extLst>
                </a:gridCol>
                <a:gridCol w="3361419">
                  <a:extLst>
                    <a:ext uri="{9D8B030D-6E8A-4147-A177-3AD203B41FA5}">
                      <a16:colId xmlns:a16="http://schemas.microsoft.com/office/drawing/2014/main" val="3566332485"/>
                    </a:ext>
                  </a:extLst>
                </a:gridCol>
                <a:gridCol w="3096544">
                  <a:extLst>
                    <a:ext uri="{9D8B030D-6E8A-4147-A177-3AD203B41FA5}">
                      <a16:colId xmlns:a16="http://schemas.microsoft.com/office/drawing/2014/main" val="2481414627"/>
                    </a:ext>
                  </a:extLst>
                </a:gridCol>
              </a:tblGrid>
              <a:tr h="2510849">
                <a:tc>
                  <a:txBody>
                    <a:bodyPr/>
                    <a:lstStyle/>
                    <a:p>
                      <a:r>
                        <a:rPr lang="fi-FI" sz="1000" dirty="0">
                          <a:solidFill>
                            <a:schemeClr val="tx1"/>
                          </a:solidFill>
                        </a:rPr>
                        <a:t>Markkinoillepääsyn apu, mm.: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Markkina -analyysit ja tutkimukset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Tuote- ja palvelukohtaiset markkinaselvitykset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Kulttuurillinen ja kielellinen tuki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Kohdemaan vientivaatimusten ja lainsäädännön selvittäminen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Kilpailija-analyysit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Hinta- ja hintapisteanalyysit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Logistiikkaan liittyvä neuvonta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Potentiaalisten asiakkaiden (B2B ja B2C) tunnistaminen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Partnereiden, maahantuojien, jakelijoiden ja myyntikanavien optimointi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>
                          <a:solidFill>
                            <a:schemeClr val="tx1"/>
                          </a:solidFill>
                        </a:rPr>
                        <a:t>Lakien tulkinta ja avustus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Myynnin kiihdyttäminen, mm.: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Sopivien partnerien löytäminen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Avainpäättäjien ja sidosryhmien tunnistaminen ja </a:t>
                      </a:r>
                      <a:r>
                        <a:rPr lang="fi-FI" sz="1000" b="0" dirty="0" err="1"/>
                        <a:t>kontaktointi</a:t>
                      </a:r>
                      <a:endParaRPr lang="fi-FI" sz="10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Tapaamisten järjestäminen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Kieli- ja kulttuuriesteiden ratkaisu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Oikeiden asiakassegmenttien ja asiakkaiden etsintä ja arviointi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Kasvustrategian tarkistaminen ja rakentaminen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Myyntihenkilöstön ohjaus ja sparraus toiminnan vakauttamiseksi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Toiminnan arviointi ja hallinta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000" b="0" dirty="0"/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000" dirty="0"/>
                        <a:t>Business-to-</a:t>
                      </a:r>
                      <a:r>
                        <a:rPr lang="fi-FI" sz="1000" dirty="0" err="1"/>
                        <a:t>government</a:t>
                      </a:r>
                      <a:r>
                        <a:rPr lang="fi-FI" sz="1000" dirty="0"/>
                        <a:t>, mm.: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Kasvustrategia ja taktiikan suunnittelu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Päivitykset kohdemaan lainsäädännön ja/tai markkinoiden muutoksista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Avainkontaktien tunnistaminen ja näiden välisen toiminnan sekä roolituksen selvittäminen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Neuvontaa partnereiden tarjoamista mahdollisuuksista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Tehokkaan viestintästrategian suunnittelu ja kehittäminen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Markkinointiviestinnän sopeuttaminen paikalliselle markkinalle ja keskeisille sidosryhmille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000" b="0" dirty="0"/>
                        <a:t>Poliittisten esteiden karsinta 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3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71243"/>
                  </a:ext>
                </a:extLst>
              </a:tr>
            </a:tbl>
          </a:graphicData>
        </a:graphic>
      </p:graphicFrame>
      <p:sp>
        <p:nvSpPr>
          <p:cNvPr id="10" name="Ellipsi 9">
            <a:extLst>
              <a:ext uri="{FF2B5EF4-FFF2-40B4-BE49-F238E27FC236}">
                <a16:creationId xmlns:a16="http://schemas.microsoft.com/office/drawing/2014/main" id="{7C52AB49-DB12-8AB7-293E-84A0DDCFC531}"/>
              </a:ext>
            </a:extLst>
          </p:cNvPr>
          <p:cNvSpPr/>
          <p:nvPr/>
        </p:nvSpPr>
        <p:spPr>
          <a:xfrm>
            <a:off x="4435352" y="407466"/>
            <a:ext cx="1344059" cy="1344059"/>
          </a:xfrm>
          <a:prstGeom prst="ellipse">
            <a:avLst/>
          </a:prstGeom>
          <a:solidFill>
            <a:srgbClr val="D38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Rahoitus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Vaikuttavat ja monipuoliset rahoitustyökalut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8B9B8B7E-4B73-7344-B1EF-7D668BF30030}"/>
              </a:ext>
            </a:extLst>
          </p:cNvPr>
          <p:cNvSpPr/>
          <p:nvPr/>
        </p:nvSpPr>
        <p:spPr>
          <a:xfrm>
            <a:off x="6163277" y="500514"/>
            <a:ext cx="1670355" cy="1670355"/>
          </a:xfrm>
          <a:prstGeom prst="ellipse">
            <a:avLst/>
          </a:prstGeom>
          <a:solidFill>
            <a:srgbClr val="7AA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Koulutus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Monipuolinen ja monitahoinen, mutta koordinoitu kansainvälistymistä tukeva koulutus.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666C1954-5A3E-851E-6DCE-A000A1E37C5C}"/>
              </a:ext>
            </a:extLst>
          </p:cNvPr>
          <p:cNvSpPr/>
          <p:nvPr/>
        </p:nvSpPr>
        <p:spPr>
          <a:xfrm>
            <a:off x="8152599" y="500514"/>
            <a:ext cx="3619098" cy="18416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Government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-to-</a:t>
            </a:r>
            <a:r>
              <a:rPr kumimoji="0" lang="fi-FI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government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Palvelukokonaisuus, joka mahdollistaa niiden tuotteiden vientiä, joissa valtioidenvälinen vuoropuhelu ja sopiminen on kaupan toteutumiseksi välttämätön.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Keskeisimpinä Ruokaviraston (MMM ja UM) rooli uuden viennin mahdollistamisessa ja olemassa olevan viennin ylläpitämisessä. Sisältää vientiluvat, vientivalvonnan, selvitykset, jne.</a:t>
            </a:r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F79823F1-71B3-C9CE-F95E-DCAD86D628EE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18" name="Viive 17">
              <a:extLst>
                <a:ext uri="{FF2B5EF4-FFF2-40B4-BE49-F238E27FC236}">
                  <a16:creationId xmlns:a16="http://schemas.microsoft.com/office/drawing/2014/main" id="{0FBC714F-1DB1-D00E-E792-8B524429A011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Kuva 18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CE4E1B00-8C60-F4EB-B81A-6425A6EE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20" name="Viive 1">
              <a:extLst>
                <a:ext uri="{FF2B5EF4-FFF2-40B4-BE49-F238E27FC236}">
                  <a16:creationId xmlns:a16="http://schemas.microsoft.com/office/drawing/2014/main" id="{26526A2E-EC74-4E8F-3C19-0A1C29ED9E83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Kuva 20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46771854-D7D9-AACA-B5A3-0652C97A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ACFED9DF-7A6F-1779-B7F5-B110D11C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227C5B87-3FD1-1CB0-E12E-00AE80921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0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2AC86594-DC46-9EEF-7417-2DB9235215B0}"/>
              </a:ext>
            </a:extLst>
          </p:cNvPr>
          <p:cNvGraphicFramePr/>
          <p:nvPr/>
        </p:nvGraphicFramePr>
        <p:xfrm>
          <a:off x="347472" y="2139696"/>
          <a:ext cx="4123944" cy="3786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orakulmio: Yksi kulma leikattu 4">
            <a:extLst>
              <a:ext uri="{FF2B5EF4-FFF2-40B4-BE49-F238E27FC236}">
                <a16:creationId xmlns:a16="http://schemas.microsoft.com/office/drawing/2014/main" id="{770E5E3D-5C95-8552-5809-EA6610295212}"/>
              </a:ext>
            </a:extLst>
          </p:cNvPr>
          <p:cNvSpPr/>
          <p:nvPr/>
        </p:nvSpPr>
        <p:spPr>
          <a:xfrm flipH="1">
            <a:off x="1828798" y="4876741"/>
            <a:ext cx="1243585" cy="655379"/>
          </a:xfrm>
          <a:prstGeom prst="snip1Rect">
            <a:avLst/>
          </a:prstGeom>
          <a:solidFill>
            <a:schemeClr val="bg2"/>
          </a:solidFill>
          <a:scene3d>
            <a:camera prst="isometricBottomDown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solidFill>
                    <a:srgbClr val="F6F3EB"/>
                  </a:solidFill>
                </a:ln>
                <a:solidFill>
                  <a:srgbClr val="F6F3E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Konsultit</a:t>
            </a: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04AACE55-F2B6-1CE6-DD97-622167E50A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37743" y="1719071"/>
          <a:ext cx="4981194" cy="425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3" name="Suorakulmio: Pyöristetyt kulmat 62">
            <a:extLst>
              <a:ext uri="{FF2B5EF4-FFF2-40B4-BE49-F238E27FC236}">
                <a16:creationId xmlns:a16="http://schemas.microsoft.com/office/drawing/2014/main" id="{F27B1F7F-2508-6FC4-B341-4865EC571F95}"/>
              </a:ext>
            </a:extLst>
          </p:cNvPr>
          <p:cNvSpPr/>
          <p:nvPr/>
        </p:nvSpPr>
        <p:spPr>
          <a:xfrm>
            <a:off x="6767905" y="1483982"/>
            <a:ext cx="91522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A</a:t>
            </a:r>
          </a:p>
        </p:txBody>
      </p:sp>
      <p:sp>
        <p:nvSpPr>
          <p:cNvPr id="64" name="Suorakulmio: Pyöristetyt kulmat 63">
            <a:extLst>
              <a:ext uri="{FF2B5EF4-FFF2-40B4-BE49-F238E27FC236}">
                <a16:creationId xmlns:a16="http://schemas.microsoft.com/office/drawing/2014/main" id="{117B0E26-2C99-6A51-6315-E195B2CB66EE}"/>
              </a:ext>
            </a:extLst>
          </p:cNvPr>
          <p:cNvSpPr/>
          <p:nvPr/>
        </p:nvSpPr>
        <p:spPr>
          <a:xfrm>
            <a:off x="5945764" y="5422019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M</a:t>
            </a:r>
          </a:p>
        </p:txBody>
      </p:sp>
      <p:sp>
        <p:nvSpPr>
          <p:cNvPr id="65" name="Suorakulmio: Pyöristetyt kulmat 64">
            <a:extLst>
              <a:ext uri="{FF2B5EF4-FFF2-40B4-BE49-F238E27FC236}">
                <a16:creationId xmlns:a16="http://schemas.microsoft.com/office/drawing/2014/main" id="{561BBE0B-8B96-4D0D-D10C-CFB7FAE71B11}"/>
              </a:ext>
            </a:extLst>
          </p:cNvPr>
          <p:cNvSpPr/>
          <p:nvPr/>
        </p:nvSpPr>
        <p:spPr>
          <a:xfrm>
            <a:off x="5880473" y="3292120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G</a:t>
            </a:r>
          </a:p>
        </p:txBody>
      </p:sp>
      <p:sp>
        <p:nvSpPr>
          <p:cNvPr id="66" name="Suorakulmio: Pyöristetyt kulmat 65">
            <a:extLst>
              <a:ext uri="{FF2B5EF4-FFF2-40B4-BE49-F238E27FC236}">
                <a16:creationId xmlns:a16="http://schemas.microsoft.com/office/drawing/2014/main" id="{DE407A2D-04C1-7240-EF9B-0EE6C5FB472B}"/>
              </a:ext>
            </a:extLst>
          </p:cNvPr>
          <p:cNvSpPr/>
          <p:nvPr/>
        </p:nvSpPr>
        <p:spPr>
          <a:xfrm>
            <a:off x="6806651" y="3546264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F</a:t>
            </a:r>
          </a:p>
        </p:txBody>
      </p:sp>
      <p:sp>
        <p:nvSpPr>
          <p:cNvPr id="67" name="Suorakulmio: Pyöristetyt kulmat 66">
            <a:extLst>
              <a:ext uri="{FF2B5EF4-FFF2-40B4-BE49-F238E27FC236}">
                <a16:creationId xmlns:a16="http://schemas.microsoft.com/office/drawing/2014/main" id="{A4421A67-F712-354A-808C-68E60592EA10}"/>
              </a:ext>
            </a:extLst>
          </p:cNvPr>
          <p:cNvSpPr/>
          <p:nvPr/>
        </p:nvSpPr>
        <p:spPr>
          <a:xfrm>
            <a:off x="7405114" y="2422816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C</a:t>
            </a:r>
          </a:p>
        </p:txBody>
      </p:sp>
      <p:sp>
        <p:nvSpPr>
          <p:cNvPr id="68" name="Suorakulmio: Pyöristetyt kulmat 67">
            <a:extLst>
              <a:ext uri="{FF2B5EF4-FFF2-40B4-BE49-F238E27FC236}">
                <a16:creationId xmlns:a16="http://schemas.microsoft.com/office/drawing/2014/main" id="{0A0CA8A3-F64B-E6A5-B305-0AD471DFFCB8}"/>
              </a:ext>
            </a:extLst>
          </p:cNvPr>
          <p:cNvSpPr/>
          <p:nvPr/>
        </p:nvSpPr>
        <p:spPr>
          <a:xfrm>
            <a:off x="6170146" y="2415350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D</a:t>
            </a:r>
          </a:p>
        </p:txBody>
      </p:sp>
      <p:sp>
        <p:nvSpPr>
          <p:cNvPr id="69" name="Suorakulmio: Pyöristetyt kulmat 68">
            <a:extLst>
              <a:ext uri="{FF2B5EF4-FFF2-40B4-BE49-F238E27FC236}">
                <a16:creationId xmlns:a16="http://schemas.microsoft.com/office/drawing/2014/main" id="{262B5BA8-6BB4-CBB6-5A62-5DE56BFDA68C}"/>
              </a:ext>
            </a:extLst>
          </p:cNvPr>
          <p:cNvSpPr/>
          <p:nvPr/>
        </p:nvSpPr>
        <p:spPr>
          <a:xfrm>
            <a:off x="6814271" y="3023057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E</a:t>
            </a:r>
          </a:p>
        </p:txBody>
      </p:sp>
      <p:sp>
        <p:nvSpPr>
          <p:cNvPr id="70" name="Suorakulmio: Pyöristetyt kulmat 69">
            <a:extLst>
              <a:ext uri="{FF2B5EF4-FFF2-40B4-BE49-F238E27FC236}">
                <a16:creationId xmlns:a16="http://schemas.microsoft.com/office/drawing/2014/main" id="{D4F47F6C-2685-27D7-6FD4-46D49A148E69}"/>
              </a:ext>
            </a:extLst>
          </p:cNvPr>
          <p:cNvSpPr/>
          <p:nvPr/>
        </p:nvSpPr>
        <p:spPr>
          <a:xfrm>
            <a:off x="6844504" y="5623806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N</a:t>
            </a:r>
          </a:p>
        </p:txBody>
      </p:sp>
      <p:sp>
        <p:nvSpPr>
          <p:cNvPr id="71" name="Suorakulmio: Pyöristetyt kulmat 70">
            <a:extLst>
              <a:ext uri="{FF2B5EF4-FFF2-40B4-BE49-F238E27FC236}">
                <a16:creationId xmlns:a16="http://schemas.microsoft.com/office/drawing/2014/main" id="{403A2A9D-FE7F-DE11-4BE5-ED43FD147FF3}"/>
              </a:ext>
            </a:extLst>
          </p:cNvPr>
          <p:cNvSpPr/>
          <p:nvPr/>
        </p:nvSpPr>
        <p:spPr>
          <a:xfrm>
            <a:off x="6862570" y="1955579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B</a:t>
            </a:r>
          </a:p>
        </p:txBody>
      </p:sp>
      <p:sp>
        <p:nvSpPr>
          <p:cNvPr id="72" name="Suorakulmio: Pyöristetyt kulmat 71">
            <a:extLst>
              <a:ext uri="{FF2B5EF4-FFF2-40B4-BE49-F238E27FC236}">
                <a16:creationId xmlns:a16="http://schemas.microsoft.com/office/drawing/2014/main" id="{67466F65-D277-1D35-1788-A5FA67323E31}"/>
              </a:ext>
            </a:extLst>
          </p:cNvPr>
          <p:cNvSpPr/>
          <p:nvPr/>
        </p:nvSpPr>
        <p:spPr>
          <a:xfrm>
            <a:off x="7736622" y="4778636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L</a:t>
            </a:r>
          </a:p>
        </p:txBody>
      </p:sp>
      <p:sp>
        <p:nvSpPr>
          <p:cNvPr id="73" name="Suorakulmio: Pyöristetyt kulmat 72">
            <a:extLst>
              <a:ext uri="{FF2B5EF4-FFF2-40B4-BE49-F238E27FC236}">
                <a16:creationId xmlns:a16="http://schemas.microsoft.com/office/drawing/2014/main" id="{5911E042-C977-8CDD-DFBB-93490711E052}"/>
              </a:ext>
            </a:extLst>
          </p:cNvPr>
          <p:cNvSpPr/>
          <p:nvPr/>
        </p:nvSpPr>
        <p:spPr>
          <a:xfrm>
            <a:off x="6848035" y="4771944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K</a:t>
            </a:r>
          </a:p>
        </p:txBody>
      </p:sp>
      <p:sp>
        <p:nvSpPr>
          <p:cNvPr id="74" name="Suorakulmio: Pyöristetyt kulmat 73">
            <a:extLst>
              <a:ext uri="{FF2B5EF4-FFF2-40B4-BE49-F238E27FC236}">
                <a16:creationId xmlns:a16="http://schemas.microsoft.com/office/drawing/2014/main" id="{9FCAE969-6B27-13F5-6D61-4F2EA11E87DF}"/>
              </a:ext>
            </a:extLst>
          </p:cNvPr>
          <p:cNvSpPr/>
          <p:nvPr/>
        </p:nvSpPr>
        <p:spPr>
          <a:xfrm>
            <a:off x="5858160" y="4796186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J</a:t>
            </a:r>
          </a:p>
        </p:txBody>
      </p:sp>
      <p:sp>
        <p:nvSpPr>
          <p:cNvPr id="75" name="Suorakulmio: Pyöristetyt kulmat 74">
            <a:extLst>
              <a:ext uri="{FF2B5EF4-FFF2-40B4-BE49-F238E27FC236}">
                <a16:creationId xmlns:a16="http://schemas.microsoft.com/office/drawing/2014/main" id="{F7A36A65-FF8C-1026-49B2-DF9B75B153FA}"/>
              </a:ext>
            </a:extLst>
          </p:cNvPr>
          <p:cNvSpPr/>
          <p:nvPr/>
        </p:nvSpPr>
        <p:spPr>
          <a:xfrm>
            <a:off x="7757597" y="3291942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I</a:t>
            </a:r>
          </a:p>
        </p:txBody>
      </p:sp>
      <p:sp>
        <p:nvSpPr>
          <p:cNvPr id="76" name="Suorakulmio: Pyöristetyt kulmat 75">
            <a:extLst>
              <a:ext uri="{FF2B5EF4-FFF2-40B4-BE49-F238E27FC236}">
                <a16:creationId xmlns:a16="http://schemas.microsoft.com/office/drawing/2014/main" id="{B54391AD-A6D2-63F9-7535-FC302B9B1148}"/>
              </a:ext>
            </a:extLst>
          </p:cNvPr>
          <p:cNvSpPr/>
          <p:nvPr/>
        </p:nvSpPr>
        <p:spPr>
          <a:xfrm>
            <a:off x="6857766" y="4194306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H</a:t>
            </a:r>
          </a:p>
        </p:txBody>
      </p:sp>
      <p:sp>
        <p:nvSpPr>
          <p:cNvPr id="77" name="Ellipsi 76">
            <a:extLst>
              <a:ext uri="{FF2B5EF4-FFF2-40B4-BE49-F238E27FC236}">
                <a16:creationId xmlns:a16="http://schemas.microsoft.com/office/drawing/2014/main" id="{A1C16FB2-A33F-6811-B8DE-87AC8CBBBE8A}"/>
              </a:ext>
            </a:extLst>
          </p:cNvPr>
          <p:cNvSpPr/>
          <p:nvPr/>
        </p:nvSpPr>
        <p:spPr>
          <a:xfrm>
            <a:off x="4879502" y="1354653"/>
            <a:ext cx="4751448" cy="496540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kstiruutu 77">
            <a:extLst>
              <a:ext uri="{FF2B5EF4-FFF2-40B4-BE49-F238E27FC236}">
                <a16:creationId xmlns:a16="http://schemas.microsoft.com/office/drawing/2014/main" id="{B7097171-9D4B-375D-D00D-5B4EDC9F7A9F}"/>
              </a:ext>
            </a:extLst>
          </p:cNvPr>
          <p:cNvSpPr txBox="1"/>
          <p:nvPr/>
        </p:nvSpPr>
        <p:spPr>
          <a:xfrm rot="19509756">
            <a:off x="5163627" y="1767308"/>
            <a:ext cx="170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Ruokatieto</a:t>
            </a:r>
          </a:p>
        </p:txBody>
      </p:sp>
      <p:sp>
        <p:nvSpPr>
          <p:cNvPr id="79" name="Ellipsi 78">
            <a:extLst>
              <a:ext uri="{FF2B5EF4-FFF2-40B4-BE49-F238E27FC236}">
                <a16:creationId xmlns:a16="http://schemas.microsoft.com/office/drawing/2014/main" id="{38AFC44C-784B-3B5F-DE28-07697B935B02}"/>
              </a:ext>
            </a:extLst>
          </p:cNvPr>
          <p:cNvSpPr/>
          <p:nvPr/>
        </p:nvSpPr>
        <p:spPr>
          <a:xfrm>
            <a:off x="5698474" y="2919509"/>
            <a:ext cx="3026664" cy="1200624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kstiruutu 79">
            <a:extLst>
              <a:ext uri="{FF2B5EF4-FFF2-40B4-BE49-F238E27FC236}">
                <a16:creationId xmlns:a16="http://schemas.microsoft.com/office/drawing/2014/main" id="{AEAC05C3-3168-28C4-4A7E-BF4E5643DF04}"/>
              </a:ext>
            </a:extLst>
          </p:cNvPr>
          <p:cNvSpPr txBox="1"/>
          <p:nvPr/>
        </p:nvSpPr>
        <p:spPr>
          <a:xfrm rot="1246412">
            <a:off x="8148968" y="2901556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SUVI</a:t>
            </a:r>
          </a:p>
        </p:txBody>
      </p:sp>
      <p:sp>
        <p:nvSpPr>
          <p:cNvPr id="81" name="Suorakulmio: Pyöristetyt kulmat 80">
            <a:extLst>
              <a:ext uri="{FF2B5EF4-FFF2-40B4-BE49-F238E27FC236}">
                <a16:creationId xmlns:a16="http://schemas.microsoft.com/office/drawing/2014/main" id="{E9F64B30-E55E-8153-725C-91F902879C1A}"/>
              </a:ext>
            </a:extLst>
          </p:cNvPr>
          <p:cNvSpPr/>
          <p:nvPr/>
        </p:nvSpPr>
        <p:spPr>
          <a:xfrm>
            <a:off x="7586711" y="5414925"/>
            <a:ext cx="594360" cy="393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D4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Yritys O</a:t>
            </a:r>
          </a:p>
        </p:txBody>
      </p:sp>
      <p:sp>
        <p:nvSpPr>
          <p:cNvPr id="82" name="Suorakulmio: Pyöristetyt kulmat 81">
            <a:extLst>
              <a:ext uri="{FF2B5EF4-FFF2-40B4-BE49-F238E27FC236}">
                <a16:creationId xmlns:a16="http://schemas.microsoft.com/office/drawing/2014/main" id="{BAE0DF84-6EC4-766E-C008-07577470DAF4}"/>
              </a:ext>
            </a:extLst>
          </p:cNvPr>
          <p:cNvSpPr/>
          <p:nvPr/>
        </p:nvSpPr>
        <p:spPr>
          <a:xfrm>
            <a:off x="5672358" y="4697771"/>
            <a:ext cx="3026664" cy="57531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kstiruutu 82">
            <a:extLst>
              <a:ext uri="{FF2B5EF4-FFF2-40B4-BE49-F238E27FC236}">
                <a16:creationId xmlns:a16="http://schemas.microsoft.com/office/drawing/2014/main" id="{9C76AD82-0557-D2F6-9159-08B80C4F65CA}"/>
              </a:ext>
            </a:extLst>
          </p:cNvPr>
          <p:cNvSpPr txBox="1"/>
          <p:nvPr/>
        </p:nvSpPr>
        <p:spPr>
          <a:xfrm rot="1171654">
            <a:off x="7911396" y="4403439"/>
            <a:ext cx="812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Klusteri X</a:t>
            </a:r>
          </a:p>
        </p:txBody>
      </p:sp>
      <p:sp>
        <p:nvSpPr>
          <p:cNvPr id="84" name="Ellipsi 83">
            <a:extLst>
              <a:ext uri="{FF2B5EF4-FFF2-40B4-BE49-F238E27FC236}">
                <a16:creationId xmlns:a16="http://schemas.microsoft.com/office/drawing/2014/main" id="{4C4E0BF2-6DB0-4085-3DDE-C9E6C6643E42}"/>
              </a:ext>
            </a:extLst>
          </p:cNvPr>
          <p:cNvSpPr/>
          <p:nvPr/>
        </p:nvSpPr>
        <p:spPr>
          <a:xfrm>
            <a:off x="5733665" y="5252693"/>
            <a:ext cx="2729483" cy="88468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kstiruutu 84">
            <a:extLst>
              <a:ext uri="{FF2B5EF4-FFF2-40B4-BE49-F238E27FC236}">
                <a16:creationId xmlns:a16="http://schemas.microsoft.com/office/drawing/2014/main" id="{9372937D-2351-8F95-CD8C-8553E7D540A8}"/>
              </a:ext>
            </a:extLst>
          </p:cNvPr>
          <p:cNvSpPr txBox="1"/>
          <p:nvPr/>
        </p:nvSpPr>
        <p:spPr>
          <a:xfrm rot="20521759">
            <a:off x="7673057" y="5842855"/>
            <a:ext cx="979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Nordic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Oats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6" name="Suora nuoliyhdysviiva 85">
            <a:extLst>
              <a:ext uri="{FF2B5EF4-FFF2-40B4-BE49-F238E27FC236}">
                <a16:creationId xmlns:a16="http://schemas.microsoft.com/office/drawing/2014/main" id="{6A52BCB9-2783-BB46-D8B6-2B2AF6E72542}"/>
              </a:ext>
            </a:extLst>
          </p:cNvPr>
          <p:cNvCxnSpPr>
            <a:cxnSpLocks/>
          </p:cNvCxnSpPr>
          <p:nvPr/>
        </p:nvCxnSpPr>
        <p:spPr>
          <a:xfrm>
            <a:off x="7759676" y="1680578"/>
            <a:ext cx="2929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uora nuoliyhdysviiva 86">
            <a:extLst>
              <a:ext uri="{FF2B5EF4-FFF2-40B4-BE49-F238E27FC236}">
                <a16:creationId xmlns:a16="http://schemas.microsoft.com/office/drawing/2014/main" id="{8C7B9229-6D0B-A2FF-A6FB-501F35B367E5}"/>
              </a:ext>
            </a:extLst>
          </p:cNvPr>
          <p:cNvCxnSpPr>
            <a:cxnSpLocks/>
          </p:cNvCxnSpPr>
          <p:nvPr/>
        </p:nvCxnSpPr>
        <p:spPr>
          <a:xfrm>
            <a:off x="7571044" y="2152175"/>
            <a:ext cx="2929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uora nuoliyhdysviiva 87">
            <a:extLst>
              <a:ext uri="{FF2B5EF4-FFF2-40B4-BE49-F238E27FC236}">
                <a16:creationId xmlns:a16="http://schemas.microsoft.com/office/drawing/2014/main" id="{159DE9A3-5AF1-1F07-5292-CAE38055B736}"/>
              </a:ext>
            </a:extLst>
          </p:cNvPr>
          <p:cNvCxnSpPr>
            <a:cxnSpLocks/>
          </p:cNvCxnSpPr>
          <p:nvPr/>
        </p:nvCxnSpPr>
        <p:spPr>
          <a:xfrm>
            <a:off x="6865851" y="2615047"/>
            <a:ext cx="359664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uora nuoliyhdysviiva 88">
            <a:extLst>
              <a:ext uri="{FF2B5EF4-FFF2-40B4-BE49-F238E27FC236}">
                <a16:creationId xmlns:a16="http://schemas.microsoft.com/office/drawing/2014/main" id="{664A9290-0F3C-A4BD-8F4C-4D6B2D1ADB9A}"/>
              </a:ext>
            </a:extLst>
          </p:cNvPr>
          <p:cNvCxnSpPr>
            <a:cxnSpLocks/>
          </p:cNvCxnSpPr>
          <p:nvPr/>
        </p:nvCxnSpPr>
        <p:spPr>
          <a:xfrm>
            <a:off x="8165404" y="2674698"/>
            <a:ext cx="24497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uora nuoliyhdysviiva 89">
            <a:extLst>
              <a:ext uri="{FF2B5EF4-FFF2-40B4-BE49-F238E27FC236}">
                <a16:creationId xmlns:a16="http://schemas.microsoft.com/office/drawing/2014/main" id="{E7A49A57-22F9-62BF-1583-6AEF2326F976}"/>
              </a:ext>
            </a:extLst>
          </p:cNvPr>
          <p:cNvCxnSpPr>
            <a:cxnSpLocks/>
          </p:cNvCxnSpPr>
          <p:nvPr/>
        </p:nvCxnSpPr>
        <p:spPr>
          <a:xfrm>
            <a:off x="8758177" y="3546264"/>
            <a:ext cx="1402081" cy="0"/>
          </a:xfrm>
          <a:prstGeom prst="straightConnector1">
            <a:avLst/>
          </a:prstGeom>
          <a:ln>
            <a:prstDash val="lg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uora nuoliyhdysviiva 90">
            <a:extLst>
              <a:ext uri="{FF2B5EF4-FFF2-40B4-BE49-F238E27FC236}">
                <a16:creationId xmlns:a16="http://schemas.microsoft.com/office/drawing/2014/main" id="{896BAA8F-F075-873D-7ED4-11DDA4623E33}"/>
              </a:ext>
            </a:extLst>
          </p:cNvPr>
          <p:cNvCxnSpPr>
            <a:cxnSpLocks/>
          </p:cNvCxnSpPr>
          <p:nvPr/>
        </p:nvCxnSpPr>
        <p:spPr>
          <a:xfrm>
            <a:off x="7571044" y="4297639"/>
            <a:ext cx="30097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uora nuoliyhdysviiva 91">
            <a:extLst>
              <a:ext uri="{FF2B5EF4-FFF2-40B4-BE49-F238E27FC236}">
                <a16:creationId xmlns:a16="http://schemas.microsoft.com/office/drawing/2014/main" id="{5BE2D737-81CF-3D26-B4ED-20821209A2FD}"/>
              </a:ext>
            </a:extLst>
          </p:cNvPr>
          <p:cNvCxnSpPr>
            <a:cxnSpLocks/>
          </p:cNvCxnSpPr>
          <p:nvPr/>
        </p:nvCxnSpPr>
        <p:spPr>
          <a:xfrm>
            <a:off x="8924479" y="4963588"/>
            <a:ext cx="1412941" cy="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uora nuoliyhdysviiva 92">
            <a:extLst>
              <a:ext uri="{FF2B5EF4-FFF2-40B4-BE49-F238E27FC236}">
                <a16:creationId xmlns:a16="http://schemas.microsoft.com/office/drawing/2014/main" id="{759DEDCC-5FFF-45AB-1788-73F1926C31E1}"/>
              </a:ext>
            </a:extLst>
          </p:cNvPr>
          <p:cNvCxnSpPr>
            <a:cxnSpLocks/>
          </p:cNvCxnSpPr>
          <p:nvPr/>
        </p:nvCxnSpPr>
        <p:spPr>
          <a:xfrm>
            <a:off x="8447671" y="5467799"/>
            <a:ext cx="1767841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Suorakulmio: Pyöristetyt kulmat 181">
            <a:extLst>
              <a:ext uri="{FF2B5EF4-FFF2-40B4-BE49-F238E27FC236}">
                <a16:creationId xmlns:a16="http://schemas.microsoft.com/office/drawing/2014/main" id="{0FC3EDA2-267A-BB3B-8BE1-BCE6FD15AE36}"/>
              </a:ext>
            </a:extLst>
          </p:cNvPr>
          <p:cNvSpPr/>
          <p:nvPr/>
        </p:nvSpPr>
        <p:spPr>
          <a:xfrm rot="5400000">
            <a:off x="8568316" y="3494663"/>
            <a:ext cx="5005826" cy="6450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Kansainväliset asiakkaat</a:t>
            </a:r>
          </a:p>
        </p:txBody>
      </p:sp>
      <p:sp>
        <p:nvSpPr>
          <p:cNvPr id="183" name="Nuoli: Oikea 182">
            <a:extLst>
              <a:ext uri="{FF2B5EF4-FFF2-40B4-BE49-F238E27FC236}">
                <a16:creationId xmlns:a16="http://schemas.microsoft.com/office/drawing/2014/main" id="{13749179-6873-AB31-0900-042C3828C85B}"/>
              </a:ext>
            </a:extLst>
          </p:cNvPr>
          <p:cNvSpPr/>
          <p:nvPr/>
        </p:nvSpPr>
        <p:spPr>
          <a:xfrm>
            <a:off x="4506682" y="3523202"/>
            <a:ext cx="344228" cy="7688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401A760-9F73-5891-3FBA-F203005CDAEB}"/>
              </a:ext>
            </a:extLst>
          </p:cNvPr>
          <p:cNvSpPr txBox="1"/>
          <p:nvPr/>
        </p:nvSpPr>
        <p:spPr>
          <a:xfrm>
            <a:off x="1141854" y="168117"/>
            <a:ext cx="6053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Järjestelmä tukee kasvua kun…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B2CF9A9E-6777-988D-34A5-CA33542F3F00}"/>
              </a:ext>
            </a:extLst>
          </p:cNvPr>
          <p:cNvGrpSpPr/>
          <p:nvPr/>
        </p:nvGrpSpPr>
        <p:grpSpPr>
          <a:xfrm>
            <a:off x="9547099" y="4663436"/>
            <a:ext cx="2670802" cy="2153708"/>
            <a:chOff x="9181728" y="4715787"/>
            <a:chExt cx="2670802" cy="2153708"/>
          </a:xfrm>
        </p:grpSpPr>
        <p:sp>
          <p:nvSpPr>
            <p:cNvPr id="6" name="Viive 17">
              <a:extLst>
                <a:ext uri="{FF2B5EF4-FFF2-40B4-BE49-F238E27FC236}">
                  <a16:creationId xmlns:a16="http://schemas.microsoft.com/office/drawing/2014/main" id="{EF77AB36-FC5B-FCE7-8A92-686181AA7BE3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uva 7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72D80520-591A-7690-51C4-1445832CD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9" name="Viive 1">
              <a:extLst>
                <a:ext uri="{FF2B5EF4-FFF2-40B4-BE49-F238E27FC236}">
                  <a16:creationId xmlns:a16="http://schemas.microsoft.com/office/drawing/2014/main" id="{F744A4A5-EE68-CBB5-DCCB-0CD9E9555FDE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Kuva 9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389BDF96-E300-958E-05F1-D1F33CC2B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12E1264C-5D1A-7927-28BD-73089AFC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502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08853-D1D8-188F-9C09-E4787DE6C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4CFA6EF-B00D-EF9C-6392-65AE3020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47" y="573973"/>
            <a:ext cx="11385755" cy="850029"/>
          </a:xfrm>
        </p:spPr>
        <p:txBody>
          <a:bodyPr>
            <a:noAutofit/>
          </a:bodyPr>
          <a:lstStyle/>
          <a:p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Ruokaviennin strategian jalkautus = yhteistyötä eri foorumeiden välillä</a:t>
            </a:r>
            <a:endParaRPr lang="fi-FI" sz="3600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9410AB6B-C937-849F-C14B-A4C21E7B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2" y="230188"/>
            <a:ext cx="2743200" cy="365125"/>
          </a:xfr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18FDC34B-C639-A126-CC3B-016EB2632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0" t="-745" r="16707" b="24698"/>
          <a:stretch/>
        </p:blipFill>
        <p:spPr>
          <a:xfrm>
            <a:off x="8671444" y="4189414"/>
            <a:ext cx="3516074" cy="2510118"/>
          </a:xfrm>
          <a:prstGeom prst="rect">
            <a:avLst/>
          </a:prstGeom>
        </p:spPr>
      </p:pic>
      <p:sp>
        <p:nvSpPr>
          <p:cNvPr id="31" name="Ellipsi 30">
            <a:extLst>
              <a:ext uri="{FF2B5EF4-FFF2-40B4-BE49-F238E27FC236}">
                <a16:creationId xmlns:a16="http://schemas.microsoft.com/office/drawing/2014/main" id="{95DB0EFB-08DB-82FA-12F5-A96B46719CA2}"/>
              </a:ext>
            </a:extLst>
          </p:cNvPr>
          <p:cNvSpPr/>
          <p:nvPr/>
        </p:nvSpPr>
        <p:spPr>
          <a:xfrm>
            <a:off x="631719" y="3770672"/>
            <a:ext cx="2330245" cy="980769"/>
          </a:xfrm>
          <a:prstGeom prst="ellipse">
            <a:avLst/>
          </a:prstGeom>
          <a:solidFill>
            <a:srgbClr val="2D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Ruokaviennin Kasvuryhmä</a:t>
            </a:r>
          </a:p>
        </p:txBody>
      </p:sp>
      <p:sp>
        <p:nvSpPr>
          <p:cNvPr id="32" name="Ellipsi 31">
            <a:extLst>
              <a:ext uri="{FF2B5EF4-FFF2-40B4-BE49-F238E27FC236}">
                <a16:creationId xmlns:a16="http://schemas.microsoft.com/office/drawing/2014/main" id="{E88582D2-0A47-19DB-F693-12776660F906}"/>
              </a:ext>
            </a:extLst>
          </p:cNvPr>
          <p:cNvSpPr/>
          <p:nvPr/>
        </p:nvSpPr>
        <p:spPr>
          <a:xfrm>
            <a:off x="5755552" y="3770671"/>
            <a:ext cx="2330245" cy="980769"/>
          </a:xfrm>
          <a:prstGeom prst="ellipse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Ellipsi 32">
            <a:extLst>
              <a:ext uri="{FF2B5EF4-FFF2-40B4-BE49-F238E27FC236}">
                <a16:creationId xmlns:a16="http://schemas.microsoft.com/office/drawing/2014/main" id="{D47AC933-5DC2-CD33-17BB-0DCA03D9F5C3}"/>
              </a:ext>
            </a:extLst>
          </p:cNvPr>
          <p:cNvSpPr/>
          <p:nvPr/>
        </p:nvSpPr>
        <p:spPr>
          <a:xfrm>
            <a:off x="3206727" y="3770671"/>
            <a:ext cx="2330245" cy="980769"/>
          </a:xfrm>
          <a:prstGeom prst="ellipse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Ellipsi 33">
            <a:extLst>
              <a:ext uri="{FF2B5EF4-FFF2-40B4-BE49-F238E27FC236}">
                <a16:creationId xmlns:a16="http://schemas.microsoft.com/office/drawing/2014/main" id="{F0C07345-35A2-8303-0E76-28FE5EC0CF9A}"/>
              </a:ext>
            </a:extLst>
          </p:cNvPr>
          <p:cNvSpPr/>
          <p:nvPr/>
        </p:nvSpPr>
        <p:spPr>
          <a:xfrm>
            <a:off x="753861" y="1948634"/>
            <a:ext cx="4347592" cy="1151424"/>
          </a:xfrm>
          <a:prstGeom prst="ellipse">
            <a:avLst/>
          </a:prstGeom>
          <a:solidFill>
            <a:srgbClr val="2D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FABB9E9E-95B8-62EA-DA55-CCA0FD90828B}"/>
              </a:ext>
            </a:extLst>
          </p:cNvPr>
          <p:cNvSpPr txBox="1"/>
          <p:nvPr/>
        </p:nvSpPr>
        <p:spPr>
          <a:xfrm>
            <a:off x="3334540" y="4845309"/>
            <a:ext cx="21355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Avoin kaikille yrityksille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QR-koodilla mukaan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Ruokatieto johtaa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Webinaarit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Uutiskirjeet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Yhteiset vientiseminaarit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A2FF15CA-1CE6-33DC-8265-86A71C7832E0}"/>
              </a:ext>
            </a:extLst>
          </p:cNvPr>
          <p:cNvSpPr txBox="1"/>
          <p:nvPr/>
        </p:nvSpPr>
        <p:spPr>
          <a:xfrm>
            <a:off x="3399552" y="4012540"/>
            <a:ext cx="195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Ruokavienti-verkosto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7D77B816-66F4-2D5D-94FD-9B65EBFF07D5}"/>
              </a:ext>
            </a:extLst>
          </p:cNvPr>
          <p:cNvSpPr txBox="1"/>
          <p:nvPr/>
        </p:nvSpPr>
        <p:spPr>
          <a:xfrm>
            <a:off x="719408" y="4860599"/>
            <a:ext cx="2161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Kokeneet vientiyritykset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Strategiatyön valmistelu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Osaamisen kehittäminen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Ruokatieto johtaa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1650E9A5-9B66-CA3A-771F-33194213D796}"/>
              </a:ext>
            </a:extLst>
          </p:cNvPr>
          <p:cNvSpPr txBox="1"/>
          <p:nvPr/>
        </p:nvSpPr>
        <p:spPr>
          <a:xfrm>
            <a:off x="5987727" y="3935382"/>
            <a:ext cx="195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Ruokaviennin kehittämishankkeet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582AB909-6029-8791-C0B6-752F74758943}"/>
              </a:ext>
            </a:extLst>
          </p:cNvPr>
          <p:cNvSpPr txBox="1"/>
          <p:nvPr/>
        </p:nvSpPr>
        <p:spPr>
          <a:xfrm>
            <a:off x="5755552" y="4845309"/>
            <a:ext cx="322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Avoin kaikille yrityksille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SUVI Ry:llä merkittävä rooli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Kansalliset hankkeet (mm. VIKE)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EU:n vienninedistämishankkeet (mm. EU-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DeliSus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EU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Oats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Asia)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Alueelliset hankkeet</a:t>
            </a:r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543E5F6A-DFD9-18B2-2058-DEF7E466B5A9}"/>
              </a:ext>
            </a:extLst>
          </p:cNvPr>
          <p:cNvSpPr/>
          <p:nvPr/>
        </p:nvSpPr>
        <p:spPr>
          <a:xfrm>
            <a:off x="7370827" y="2772918"/>
            <a:ext cx="2330245" cy="980769"/>
          </a:xfrm>
          <a:prstGeom prst="ellipse">
            <a:avLst/>
          </a:prstGeom>
          <a:solidFill>
            <a:srgbClr val="2D3192"/>
          </a:solidFill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D2CD06F4-0E85-8616-61DF-BA100D84E127}"/>
              </a:ext>
            </a:extLst>
          </p:cNvPr>
          <p:cNvSpPr txBox="1"/>
          <p:nvPr/>
        </p:nvSpPr>
        <p:spPr>
          <a:xfrm>
            <a:off x="7578127" y="2923459"/>
            <a:ext cx="195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SUVI ry:n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Vientijohtoklubi</a:t>
            </a: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FF14BE50-E42A-0A1A-3CC8-9CF3D8D22FB3}"/>
              </a:ext>
            </a:extLst>
          </p:cNvPr>
          <p:cNvSpPr txBox="1"/>
          <p:nvPr/>
        </p:nvSpPr>
        <p:spPr>
          <a:xfrm>
            <a:off x="9742047" y="2762943"/>
            <a:ext cx="2161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Yhdistyksen jäsenille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Osaamisen kehittäminen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Yhteiset vientitoimet</a:t>
            </a:r>
          </a:p>
        </p:txBody>
      </p:sp>
      <p:sp>
        <p:nvSpPr>
          <p:cNvPr id="43" name="Ellipsi 42">
            <a:extLst>
              <a:ext uri="{FF2B5EF4-FFF2-40B4-BE49-F238E27FC236}">
                <a16:creationId xmlns:a16="http://schemas.microsoft.com/office/drawing/2014/main" id="{F256B3F7-A44D-F11D-FABD-6FBF37EBE2F0}"/>
              </a:ext>
            </a:extLst>
          </p:cNvPr>
          <p:cNvSpPr/>
          <p:nvPr/>
        </p:nvSpPr>
        <p:spPr>
          <a:xfrm>
            <a:off x="6285621" y="1699696"/>
            <a:ext cx="2330245" cy="980769"/>
          </a:xfrm>
          <a:prstGeom prst="ellipse">
            <a:avLst/>
          </a:prstGeom>
          <a:noFill/>
          <a:ln>
            <a:solidFill>
              <a:srgbClr val="2D31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1F680BE4-ABB4-FA3D-0142-69408748D8E2}"/>
              </a:ext>
            </a:extLst>
          </p:cNvPr>
          <p:cNvSpPr txBox="1"/>
          <p:nvPr/>
        </p:nvSpPr>
        <p:spPr>
          <a:xfrm>
            <a:off x="8686321" y="1802505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Kauppakamarit ja alueorganisaatiot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Verkostoituminen ja hanketoiminta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Avoin kaikille yrityksille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8D0BAD96-AFA2-470D-8B2B-78CCD6D74DB4}"/>
              </a:ext>
            </a:extLst>
          </p:cNvPr>
          <p:cNvCxnSpPr>
            <a:cxnSpLocks/>
          </p:cNvCxnSpPr>
          <p:nvPr/>
        </p:nvCxnSpPr>
        <p:spPr>
          <a:xfrm flipV="1">
            <a:off x="5294168" y="2218003"/>
            <a:ext cx="825158" cy="189124"/>
          </a:xfrm>
          <a:prstGeom prst="straightConnector1">
            <a:avLst/>
          </a:prstGeom>
          <a:ln>
            <a:solidFill>
              <a:srgbClr val="2D319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uora nuoliyhdysviiva 45">
            <a:extLst>
              <a:ext uri="{FF2B5EF4-FFF2-40B4-BE49-F238E27FC236}">
                <a16:creationId xmlns:a16="http://schemas.microsoft.com/office/drawing/2014/main" id="{857C938A-B57C-0728-AF10-6D15E8E91F60}"/>
              </a:ext>
            </a:extLst>
          </p:cNvPr>
          <p:cNvCxnSpPr>
            <a:cxnSpLocks/>
          </p:cNvCxnSpPr>
          <p:nvPr/>
        </p:nvCxnSpPr>
        <p:spPr>
          <a:xfrm>
            <a:off x="5279393" y="2724148"/>
            <a:ext cx="1819497" cy="375910"/>
          </a:xfrm>
          <a:prstGeom prst="straightConnector1">
            <a:avLst/>
          </a:prstGeom>
          <a:ln>
            <a:solidFill>
              <a:srgbClr val="2D319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uora nuoliyhdysviiva 46">
            <a:extLst>
              <a:ext uri="{FF2B5EF4-FFF2-40B4-BE49-F238E27FC236}">
                <a16:creationId xmlns:a16="http://schemas.microsoft.com/office/drawing/2014/main" id="{6DB0A28C-61BC-EAC5-BAD1-7D694C71518B}"/>
              </a:ext>
            </a:extLst>
          </p:cNvPr>
          <p:cNvCxnSpPr>
            <a:cxnSpLocks/>
          </p:cNvCxnSpPr>
          <p:nvPr/>
        </p:nvCxnSpPr>
        <p:spPr>
          <a:xfrm>
            <a:off x="4812772" y="2980587"/>
            <a:ext cx="1211709" cy="790082"/>
          </a:xfrm>
          <a:prstGeom prst="straightConnector1">
            <a:avLst/>
          </a:prstGeom>
          <a:ln>
            <a:solidFill>
              <a:srgbClr val="2D319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180B58EB-0877-5EC2-F30B-BB8423E5739B}"/>
              </a:ext>
            </a:extLst>
          </p:cNvPr>
          <p:cNvCxnSpPr>
            <a:cxnSpLocks/>
          </p:cNvCxnSpPr>
          <p:nvPr/>
        </p:nvCxnSpPr>
        <p:spPr>
          <a:xfrm>
            <a:off x="3784422" y="3173723"/>
            <a:ext cx="122141" cy="467419"/>
          </a:xfrm>
          <a:prstGeom prst="straightConnector1">
            <a:avLst/>
          </a:prstGeom>
          <a:ln>
            <a:solidFill>
              <a:srgbClr val="2D319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Dian numeron paikkamerkki 2">
            <a:extLst>
              <a:ext uri="{FF2B5EF4-FFF2-40B4-BE49-F238E27FC236}">
                <a16:creationId xmlns:a16="http://schemas.microsoft.com/office/drawing/2014/main" id="{46069F5A-E384-7B64-31E4-045216618B06}"/>
              </a:ext>
            </a:extLst>
          </p:cNvPr>
          <p:cNvSpPr txBox="1">
            <a:spLocks/>
          </p:cNvSpPr>
          <p:nvPr/>
        </p:nvSpPr>
        <p:spPr>
          <a:xfrm>
            <a:off x="943880" y="2042002"/>
            <a:ext cx="3873394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”Suomen vientimalli” </a:t>
            </a:r>
            <a:b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Ruokaviennin kasvustrategia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Ruokavientineuvottelukunta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Ruokatieto johtaa valmistelua</a:t>
            </a:r>
          </a:p>
        </p:txBody>
      </p:sp>
      <p:cxnSp>
        <p:nvCxnSpPr>
          <p:cNvPr id="50" name="Suora nuoliyhdysviiva 49">
            <a:extLst>
              <a:ext uri="{FF2B5EF4-FFF2-40B4-BE49-F238E27FC236}">
                <a16:creationId xmlns:a16="http://schemas.microsoft.com/office/drawing/2014/main" id="{536BC5ED-35A5-22F0-530B-9166397E8AE1}"/>
              </a:ext>
            </a:extLst>
          </p:cNvPr>
          <p:cNvCxnSpPr>
            <a:cxnSpLocks/>
          </p:cNvCxnSpPr>
          <p:nvPr/>
        </p:nvCxnSpPr>
        <p:spPr>
          <a:xfrm flipH="1">
            <a:off x="2104103" y="3153353"/>
            <a:ext cx="122607" cy="508161"/>
          </a:xfrm>
          <a:prstGeom prst="straightConnector1">
            <a:avLst/>
          </a:prstGeom>
          <a:ln>
            <a:solidFill>
              <a:srgbClr val="2D319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kstiruutu 50">
            <a:extLst>
              <a:ext uri="{FF2B5EF4-FFF2-40B4-BE49-F238E27FC236}">
                <a16:creationId xmlns:a16="http://schemas.microsoft.com/office/drawing/2014/main" id="{2D16A262-52F5-70AA-EF09-1B4E1C59D899}"/>
              </a:ext>
            </a:extLst>
          </p:cNvPr>
          <p:cNvSpPr txBox="1"/>
          <p:nvPr/>
        </p:nvSpPr>
        <p:spPr>
          <a:xfrm>
            <a:off x="6444684" y="1849174"/>
            <a:ext cx="195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Hanke- ja alue- kokoontumiset</a:t>
            </a:r>
          </a:p>
        </p:txBody>
      </p:sp>
    </p:spTree>
    <p:extLst>
      <p:ext uri="{BB962C8B-B14F-4D97-AF65-F5344CB8AC3E}">
        <p14:creationId xmlns:p14="http://schemas.microsoft.com/office/powerpoint/2010/main" val="2041362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4FD23-0E5C-2E98-AB5F-1D7C7F786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>
            <a:extLst>
              <a:ext uri="{FF2B5EF4-FFF2-40B4-BE49-F238E27FC236}">
                <a16:creationId xmlns:a16="http://schemas.microsoft.com/office/drawing/2014/main" id="{3742C6C4-CA20-DDA4-0CA3-57F50D771A56}"/>
              </a:ext>
            </a:extLst>
          </p:cNvPr>
          <p:cNvSpPr/>
          <p:nvPr/>
        </p:nvSpPr>
        <p:spPr>
          <a:xfrm>
            <a:off x="3659724" y="2154201"/>
            <a:ext cx="2451180" cy="386746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216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Finlandica Medium" pitchFamily="50" charset="0"/>
              </a:rPr>
              <a:t>2. Markkina-tuntemus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/>
              <a:ea typeface="+mn-ea"/>
              <a:cs typeface="Finlandica Medium" pitchFamily="50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Asiakasymmärrys</a:t>
            </a: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Kuluttajatutkimus</a:t>
            </a: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Konsepti- ja tuotetestaukset kohdemaissa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A61ED8BA-8190-E598-6B93-053807B7B0D0}"/>
              </a:ext>
            </a:extLst>
          </p:cNvPr>
          <p:cNvSpPr/>
          <p:nvPr/>
        </p:nvSpPr>
        <p:spPr>
          <a:xfrm>
            <a:off x="1059542" y="2158415"/>
            <a:ext cx="2451180" cy="386746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216000"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Finlandica Medium" pitchFamily="50" charset="0"/>
              </a:rPr>
              <a:t>Vientitiedon-hallinta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/>
              <a:ea typeface="+mn-ea"/>
              <a:cs typeface="Finlandica Medium" pitchFamily="50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FESS PIM (Product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Management) –alusta, joka esittelee vientiyritykset ja -tuotteet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CIM (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Contact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management) vienti-kontaktitietojen hallintaan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40826E6-1072-BD80-709D-E4FBF5E8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9" y="787623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dirty="0"/>
              <a:t>Kestävä operatiivinen </a:t>
            </a:r>
            <a:br>
              <a:rPr lang="fi-FI" sz="3600" dirty="0"/>
            </a:br>
            <a:r>
              <a:rPr lang="fi-FI" sz="3600" dirty="0"/>
              <a:t>viennin rakenne </a:t>
            </a:r>
            <a:r>
              <a:rPr lang="fi-FI" sz="3600" dirty="0" err="1"/>
              <a:t>by</a:t>
            </a:r>
            <a:r>
              <a:rPr lang="fi-FI" sz="3600" dirty="0"/>
              <a:t> SUVI ry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6DFC1D0-A27B-E80A-62D7-8730F5ADB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FE3C52C2-0AB2-A745-25A2-B2B6EB2BF9F2}"/>
              </a:ext>
            </a:extLst>
          </p:cNvPr>
          <p:cNvSpPr/>
          <p:nvPr/>
        </p:nvSpPr>
        <p:spPr>
          <a:xfrm>
            <a:off x="8768392" y="2154201"/>
            <a:ext cx="2451180" cy="386746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216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Finlandica Medium" pitchFamily="50" charset="0"/>
              </a:rPr>
              <a:t>4. Kansain-välinen vienti-verkosto</a:t>
            </a: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Finlandica Medium" pitchFamily="50" charset="0"/>
              </a:rPr>
            </a:b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/>
              <a:ea typeface="+mn-ea"/>
              <a:cs typeface="Finlandica Medium" pitchFamily="50" charset="0"/>
            </a:endParaRP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Export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Enablers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Kenttämyynti</a:t>
            </a: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Paikallisen läsnäolon rakentaminen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D3C39C78-9AA1-0220-4D81-7487E34049A2}"/>
              </a:ext>
            </a:extLst>
          </p:cNvPr>
          <p:cNvSpPr/>
          <p:nvPr/>
        </p:nvSpPr>
        <p:spPr>
          <a:xfrm>
            <a:off x="6223455" y="2158415"/>
            <a:ext cx="2451180" cy="3867462"/>
          </a:xfrm>
          <a:prstGeom prst="rect">
            <a:avLst/>
          </a:prstGeom>
          <a:solidFill>
            <a:srgbClr val="2D31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144000" bIns="216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Finlandica Medium" pitchFamily="50" charset="0"/>
              </a:rPr>
              <a:t>3. RUNWAY-vientivalmiuden kehittäminen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/>
              <a:ea typeface="+mn-ea"/>
              <a:cs typeface="Finlandica Medium" pitchFamily="50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Tuotteiden   vientivalmiutta ja kilpailukykyä parannetaan ennen markkinoille pääsyä.</a:t>
            </a: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Kohteena T&amp;K, pakkaus, brändi, markkinointiviestintä ja tuotteiden markkinalle sovitus</a:t>
            </a: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Yhteistarjoomat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C9939821-7FFA-84B6-C15A-ABD71BBA0E10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5" name="Viive 4">
              <a:extLst>
                <a:ext uri="{FF2B5EF4-FFF2-40B4-BE49-F238E27FC236}">
                  <a16:creationId xmlns:a16="http://schemas.microsoft.com/office/drawing/2014/main" id="{D73AF0EC-EB88-8B63-CD61-77A7BB2ABF24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" name="Kuva 5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30542939-0FD2-D875-83B2-C2ADFFAF6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7" name="Viive 1">
              <a:extLst>
                <a:ext uri="{FF2B5EF4-FFF2-40B4-BE49-F238E27FC236}">
                  <a16:creationId xmlns:a16="http://schemas.microsoft.com/office/drawing/2014/main" id="{E99FA467-AD1E-B419-BB4E-F425AB500A5D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uva 7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F4F20F1B-CA61-B0C2-73F7-D9D88295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2E29C3A7-D894-B723-4B49-7B630235E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800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88B2379F-DA1E-1631-0AFD-F990A25A0E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9496"/>
            <a:ext cx="12192000" cy="66944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A8FD8CF-AF7F-27C1-859A-2198A9A41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BECA7-1FF6-6C76-0858-22173072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39" y="1668147"/>
            <a:ext cx="10661837" cy="1646518"/>
          </a:xfrm>
        </p:spPr>
        <p:txBody>
          <a:bodyPr>
            <a:noAutofit/>
          </a:bodyPr>
          <a:lstStyle/>
          <a:p>
            <a:r>
              <a:rPr lang="fi-FI" sz="4800">
                <a:solidFill>
                  <a:schemeClr val="bg1"/>
                </a:solidFill>
              </a:rPr>
              <a:t>Onnistumme yhdessä. </a:t>
            </a:r>
            <a:endParaRPr lang="en-FI" sz="4800">
              <a:solidFill>
                <a:schemeClr val="bg1"/>
              </a:solidFill>
            </a:endParaRPr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B3FD0432-DC2E-8C88-DD1E-87844E1C64E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80885" y="3300327"/>
            <a:ext cx="8230230" cy="16465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000" dirty="0">
                <a:solidFill>
                  <a:schemeClr val="bg1"/>
                </a:solidFill>
                <a:ea typeface="Aptos" panose="020B0004020202020204" pitchFamily="34" charset="0"/>
                <a:cs typeface="Finlandica" pitchFamily="50" charset="0"/>
              </a:rPr>
              <a:t>K</a:t>
            </a:r>
            <a:r>
              <a:rPr lang="fi-FI" sz="1000" dirty="0">
                <a:solidFill>
                  <a:schemeClr val="bg1"/>
                </a:solidFill>
                <a:cs typeface="Finlandica" pitchFamily="50" charset="0"/>
              </a:rPr>
              <a:t>erro palautetta &amp; ota yhteyttä </a:t>
            </a:r>
          </a:p>
          <a:p>
            <a:r>
              <a:rPr lang="fi-FI" sz="1000" dirty="0">
                <a:cs typeface="Finlandica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www.ruokatieto.fi</a:t>
            </a:r>
            <a:r>
              <a:rPr lang="fi-FI" sz="1000" dirty="0">
                <a:cs typeface="Finlandica" pitchFamily="50" charset="0"/>
              </a:rPr>
              <a:t>   </a:t>
            </a:r>
            <a:r>
              <a:rPr lang="fi-FI" sz="1000" dirty="0">
                <a:solidFill>
                  <a:srgbClr val="F8F8F8"/>
                </a:solidFill>
                <a:cs typeface="Finlandica" pitchFamily="50" charset="0"/>
              </a:rPr>
              <a:t>I    </a:t>
            </a:r>
            <a:r>
              <a:rPr lang="fi-FI" sz="1000" dirty="0">
                <a:solidFill>
                  <a:srgbClr val="F8F8F8"/>
                </a:solidFill>
                <a:cs typeface="Finlandica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ruokavienti@ruokatieto.fi</a:t>
            </a:r>
            <a:r>
              <a:rPr lang="fi-FI" sz="1000" dirty="0">
                <a:solidFill>
                  <a:srgbClr val="F8F8F8"/>
                </a:solidFill>
                <a:cs typeface="Finlandica" pitchFamily="50" charset="0"/>
              </a:rPr>
              <a:t>   I   </a:t>
            </a:r>
            <a:r>
              <a:rPr lang="fi-FI" sz="1000" dirty="0" err="1">
                <a:solidFill>
                  <a:srgbClr val="F8F8F8"/>
                </a:solidFill>
                <a:cs typeface="Finlandica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fi-FI" sz="1000" dirty="0">
              <a:solidFill>
                <a:srgbClr val="F8F8F8"/>
              </a:solidFill>
              <a:cs typeface="Finlandica" pitchFamily="50" charset="0"/>
            </a:endParaRPr>
          </a:p>
          <a:p>
            <a:r>
              <a:rPr lang="fi-FI" sz="1000" u="sng" dirty="0">
                <a:cs typeface="Finlandica" pitchFamily="50" charset="0"/>
              </a:rPr>
              <a:t>info@su-vi.fi</a:t>
            </a:r>
            <a:r>
              <a:rPr lang="fi-FI" sz="1000" dirty="0">
                <a:cs typeface="Finlandica" pitchFamily="50" charset="0"/>
              </a:rPr>
              <a:t>    |   </a:t>
            </a:r>
            <a:r>
              <a:rPr lang="fi-FI" sz="1000" dirty="0">
                <a:cs typeface="Finlandica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fi-FI" sz="1000" dirty="0">
                <a:cs typeface="Finlandica" pitchFamily="50" charset="0"/>
              </a:rPr>
              <a:t>   |   </a:t>
            </a:r>
            <a:r>
              <a:rPr lang="fi-FI" sz="1000" u="sng" dirty="0">
                <a:cs typeface="Finlandica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www.su-vi.fi</a:t>
            </a:r>
            <a:endParaRPr lang="fi-FI" sz="1000" u="sng" dirty="0">
              <a:cs typeface="Finlandica" pitchFamily="50" charset="0"/>
            </a:endParaRPr>
          </a:p>
          <a:p>
            <a:endParaRPr lang="fi-FI" sz="1000" u="sng" dirty="0">
              <a:solidFill>
                <a:schemeClr val="bg1"/>
              </a:solidFill>
              <a:cs typeface="Finlandica" pitchFamily="50" charset="0"/>
            </a:endParaRPr>
          </a:p>
          <a:p>
            <a:endParaRPr lang="fi-FI" sz="1000" u="sng" dirty="0">
              <a:solidFill>
                <a:schemeClr val="bg1"/>
              </a:solidFill>
              <a:cs typeface="Finlandica" pitchFamily="50" charset="0"/>
            </a:endParaRPr>
          </a:p>
          <a:p>
            <a:endParaRPr lang="fi-FI" sz="1000" u="sng" dirty="0">
              <a:solidFill>
                <a:schemeClr val="bg1"/>
              </a:solidFill>
              <a:cs typeface="Finlandica" pitchFamily="50" charset="0"/>
            </a:endParaRPr>
          </a:p>
          <a:p>
            <a:endParaRPr lang="fi-FI" sz="1000" u="sng" dirty="0">
              <a:solidFill>
                <a:schemeClr val="bg1"/>
              </a:solidFill>
              <a:cs typeface="Finlandica" pitchFamily="50" charset="0"/>
            </a:endParaRPr>
          </a:p>
          <a:p>
            <a:endParaRPr lang="fi-FI" sz="1000" u="sng" dirty="0">
              <a:solidFill>
                <a:schemeClr val="bg1"/>
              </a:solidFill>
              <a:cs typeface="Finlandica" pitchFamily="50" charset="0"/>
            </a:endParaRPr>
          </a:p>
          <a:p>
            <a:endParaRPr lang="fi-FI" sz="1000" u="sng" dirty="0">
              <a:solidFill>
                <a:schemeClr val="bg1"/>
              </a:solidFill>
              <a:cs typeface="Finlandica" pitchFamily="50" charset="0"/>
            </a:endParaRPr>
          </a:p>
          <a:p>
            <a:r>
              <a:rPr lang="fi-FI" sz="1000" dirty="0">
                <a:solidFill>
                  <a:schemeClr val="bg1"/>
                </a:solidFill>
                <a:cs typeface="Finlandica" pitchFamily="50" charset="0"/>
              </a:rPr>
              <a:t> </a:t>
            </a:r>
            <a:r>
              <a:rPr lang="fi-FI" sz="1000" u="sng" dirty="0">
                <a:solidFill>
                  <a:schemeClr val="bg1"/>
                </a:solidFill>
                <a:cs typeface="Finlandica" pitchFamily="50" charset="0"/>
              </a:rPr>
              <a:t>Liity listalle</a:t>
            </a:r>
            <a:endParaRPr lang="fi-FI" sz="1000" dirty="0">
              <a:solidFill>
                <a:schemeClr val="bg1"/>
              </a:solidFill>
              <a:cs typeface="Finlandica" pitchFamily="50" charset="0"/>
            </a:endParaRPr>
          </a:p>
        </p:txBody>
      </p:sp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6F5BD9D8-A127-5C04-3ED7-E8F6276A8F50}"/>
              </a:ext>
            </a:extLst>
          </p:cNvPr>
          <p:cNvSpPr txBox="1">
            <a:spLocks/>
          </p:cNvSpPr>
          <p:nvPr/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5" name="Picture 4" descr="A qr code with a logo&#10;&#10;AI-generated content may be incorrect.">
            <a:extLst>
              <a:ext uri="{FF2B5EF4-FFF2-40B4-BE49-F238E27FC236}">
                <a16:creationId xmlns:a16="http://schemas.microsoft.com/office/drawing/2014/main" id="{5D53BAD9-1697-2A5C-9D42-202F91EA39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382" y="4341103"/>
            <a:ext cx="1287236" cy="12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Ryhmä 59">
            <a:extLst>
              <a:ext uri="{FF2B5EF4-FFF2-40B4-BE49-F238E27FC236}">
                <a16:creationId xmlns:a16="http://schemas.microsoft.com/office/drawing/2014/main" id="{76180FA2-84B3-D864-0EF8-B354BBA07A66}"/>
              </a:ext>
            </a:extLst>
          </p:cNvPr>
          <p:cNvGrpSpPr/>
          <p:nvPr/>
        </p:nvGrpSpPr>
        <p:grpSpPr>
          <a:xfrm>
            <a:off x="3677122" y="5061630"/>
            <a:ext cx="1852769" cy="1259054"/>
            <a:chOff x="1056457" y="4829601"/>
            <a:chExt cx="2053653" cy="1395565"/>
          </a:xfrm>
          <a:solidFill>
            <a:srgbClr val="2D3192"/>
          </a:solidFill>
        </p:grpSpPr>
        <p:sp>
          <p:nvSpPr>
            <p:cNvPr id="61" name="Puoliympyrä 60">
              <a:extLst>
                <a:ext uri="{FF2B5EF4-FFF2-40B4-BE49-F238E27FC236}">
                  <a16:creationId xmlns:a16="http://schemas.microsoft.com/office/drawing/2014/main" id="{94B95663-5C13-2853-568E-1631BAF46FAD}"/>
                </a:ext>
              </a:extLst>
            </p:cNvPr>
            <p:cNvSpPr/>
            <p:nvPr/>
          </p:nvSpPr>
          <p:spPr>
            <a:xfrm rot="17576057">
              <a:off x="1398344" y="4833318"/>
              <a:ext cx="1395565" cy="1388132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Tekstiruutu 61">
              <a:extLst>
                <a:ext uri="{FF2B5EF4-FFF2-40B4-BE49-F238E27FC236}">
                  <a16:creationId xmlns:a16="http://schemas.microsoft.com/office/drawing/2014/main" id="{E661F5A7-D166-E5AB-682A-42E0E6629E92}"/>
                </a:ext>
              </a:extLst>
            </p:cNvPr>
            <p:cNvSpPr txBox="1"/>
            <p:nvPr/>
          </p:nvSpPr>
          <p:spPr>
            <a:xfrm>
              <a:off x="1056457" y="5553475"/>
              <a:ext cx="2053653" cy="30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Kaupanala</a:t>
              </a:r>
            </a:p>
          </p:txBody>
        </p:sp>
      </p:grpSp>
      <p:grpSp>
        <p:nvGrpSpPr>
          <p:cNvPr id="63" name="Ryhmä 62">
            <a:extLst>
              <a:ext uri="{FF2B5EF4-FFF2-40B4-BE49-F238E27FC236}">
                <a16:creationId xmlns:a16="http://schemas.microsoft.com/office/drawing/2014/main" id="{42D32CC6-0503-2D68-8D87-C9FA45BB89F7}"/>
              </a:ext>
            </a:extLst>
          </p:cNvPr>
          <p:cNvGrpSpPr/>
          <p:nvPr/>
        </p:nvGrpSpPr>
        <p:grpSpPr>
          <a:xfrm>
            <a:off x="8971722" y="2990210"/>
            <a:ext cx="1855505" cy="1821407"/>
            <a:chOff x="1207647" y="4443731"/>
            <a:chExt cx="2056685" cy="2018890"/>
          </a:xfrm>
          <a:solidFill>
            <a:srgbClr val="2D3192"/>
          </a:solidFill>
        </p:grpSpPr>
        <p:sp>
          <p:nvSpPr>
            <p:cNvPr id="64" name="Puoliympyrä 63">
              <a:extLst>
                <a:ext uri="{FF2B5EF4-FFF2-40B4-BE49-F238E27FC236}">
                  <a16:creationId xmlns:a16="http://schemas.microsoft.com/office/drawing/2014/main" id="{95F97484-A568-0F4C-8D28-DA3D8AFC879E}"/>
                </a:ext>
              </a:extLst>
            </p:cNvPr>
            <p:cNvSpPr/>
            <p:nvPr/>
          </p:nvSpPr>
          <p:spPr>
            <a:xfrm rot="17576057">
              <a:off x="1197372" y="4454006"/>
              <a:ext cx="2018890" cy="1998340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Tekstiruutu 64">
              <a:extLst>
                <a:ext uri="{FF2B5EF4-FFF2-40B4-BE49-F238E27FC236}">
                  <a16:creationId xmlns:a16="http://schemas.microsoft.com/office/drawing/2014/main" id="{CB7BA230-DA41-4A9F-74EE-861D657C70E3}"/>
                </a:ext>
              </a:extLst>
            </p:cNvPr>
            <p:cNvSpPr txBox="1"/>
            <p:nvPr/>
          </p:nvSpPr>
          <p:spPr>
            <a:xfrm>
              <a:off x="1210679" y="5420815"/>
              <a:ext cx="2053653" cy="51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Majoitus- ja ravitsemistoiminta</a:t>
              </a:r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8DCF394-D971-491E-E566-347A86F0228F}"/>
              </a:ext>
            </a:extLst>
          </p:cNvPr>
          <p:cNvGrpSpPr/>
          <p:nvPr/>
        </p:nvGrpSpPr>
        <p:grpSpPr>
          <a:xfrm>
            <a:off x="6696321" y="729894"/>
            <a:ext cx="2242845" cy="2236211"/>
            <a:chOff x="1280681" y="4195054"/>
            <a:chExt cx="2173573" cy="2173573"/>
          </a:xfrm>
          <a:solidFill>
            <a:srgbClr val="2D3192"/>
          </a:solidFill>
        </p:grpSpPr>
        <p:sp>
          <p:nvSpPr>
            <p:cNvPr id="12" name="Puoliympyrä 11">
              <a:extLst>
                <a:ext uri="{FF2B5EF4-FFF2-40B4-BE49-F238E27FC236}">
                  <a16:creationId xmlns:a16="http://schemas.microsoft.com/office/drawing/2014/main" id="{301FCC8B-69C2-CE6F-AE88-0DC182AF7F56}"/>
                </a:ext>
              </a:extLst>
            </p:cNvPr>
            <p:cNvSpPr/>
            <p:nvPr/>
          </p:nvSpPr>
          <p:spPr>
            <a:xfrm rot="6733427">
              <a:off x="1280681" y="4195054"/>
              <a:ext cx="2173573" cy="2173573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A5EF7B4A-BAE8-C57F-6EAC-C0232581F84C}"/>
                </a:ext>
              </a:extLst>
            </p:cNvPr>
            <p:cNvSpPr txBox="1"/>
            <p:nvPr/>
          </p:nvSpPr>
          <p:spPr>
            <a:xfrm>
              <a:off x="1352475" y="4808281"/>
              <a:ext cx="2053653" cy="44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Elintarvike-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teollisuus</a:t>
              </a: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54F654C7-1429-D0A5-3A13-F02C7749A310}"/>
              </a:ext>
            </a:extLst>
          </p:cNvPr>
          <p:cNvGrpSpPr/>
          <p:nvPr/>
        </p:nvGrpSpPr>
        <p:grpSpPr>
          <a:xfrm>
            <a:off x="2619958" y="2737123"/>
            <a:ext cx="1759345" cy="1750698"/>
            <a:chOff x="1296649" y="4167266"/>
            <a:chExt cx="2173573" cy="2173573"/>
          </a:xfrm>
          <a:solidFill>
            <a:srgbClr val="2D3192"/>
          </a:solidFill>
        </p:grpSpPr>
        <p:sp>
          <p:nvSpPr>
            <p:cNvPr id="9" name="Puoliympyrä 8">
              <a:extLst>
                <a:ext uri="{FF2B5EF4-FFF2-40B4-BE49-F238E27FC236}">
                  <a16:creationId xmlns:a16="http://schemas.microsoft.com/office/drawing/2014/main" id="{4B99EF90-16B1-D1B0-5E94-08FD809D5229}"/>
                </a:ext>
              </a:extLst>
            </p:cNvPr>
            <p:cNvSpPr/>
            <p:nvPr/>
          </p:nvSpPr>
          <p:spPr>
            <a:xfrm rot="6733427">
              <a:off x="1296649" y="4167266"/>
              <a:ext cx="2173573" cy="2173573"/>
            </a:xfrm>
            <a:prstGeom prst="chor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9E544164-D8B6-3129-B79E-A90D0223B86C}"/>
                </a:ext>
              </a:extLst>
            </p:cNvPr>
            <p:cNvSpPr txBox="1"/>
            <p:nvPr/>
          </p:nvSpPr>
          <p:spPr>
            <a:xfrm>
              <a:off x="1347210" y="4851107"/>
              <a:ext cx="2053653" cy="34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Ruuantuotanto</a:t>
              </a:r>
            </a:p>
          </p:txBody>
        </p:sp>
      </p:grpSp>
      <p:sp>
        <p:nvSpPr>
          <p:cNvPr id="16" name="Asiakirja 15">
            <a:extLst>
              <a:ext uri="{FF2B5EF4-FFF2-40B4-BE49-F238E27FC236}">
                <a16:creationId xmlns:a16="http://schemas.microsoft.com/office/drawing/2014/main" id="{7BEF963C-7344-6467-E720-BD53CEF684F7}"/>
              </a:ext>
            </a:extLst>
          </p:cNvPr>
          <p:cNvSpPr/>
          <p:nvPr/>
        </p:nvSpPr>
        <p:spPr>
          <a:xfrm>
            <a:off x="6168099" y="2099124"/>
            <a:ext cx="4994346" cy="1848709"/>
          </a:xfrm>
          <a:prstGeom prst="flowChartDocument">
            <a:avLst/>
          </a:prstGeom>
          <a:solidFill>
            <a:srgbClr val="D38A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Asiakirja 14">
            <a:extLst>
              <a:ext uri="{FF2B5EF4-FFF2-40B4-BE49-F238E27FC236}">
                <a16:creationId xmlns:a16="http://schemas.microsoft.com/office/drawing/2014/main" id="{CC8A3DFB-52F8-DC4D-F91B-F3747845F986}"/>
              </a:ext>
            </a:extLst>
          </p:cNvPr>
          <p:cNvSpPr/>
          <p:nvPr/>
        </p:nvSpPr>
        <p:spPr>
          <a:xfrm rot="10800000">
            <a:off x="931025" y="3621366"/>
            <a:ext cx="5267232" cy="1848709"/>
          </a:xfrm>
          <a:prstGeom prst="flowChartDocument">
            <a:avLst/>
          </a:prstGeom>
          <a:solidFill>
            <a:srgbClr val="D58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8" name="Käyrä yhdysviiva 47">
            <a:extLst>
              <a:ext uri="{FF2B5EF4-FFF2-40B4-BE49-F238E27FC236}">
                <a16:creationId xmlns:a16="http://schemas.microsoft.com/office/drawing/2014/main" id="{10D56B99-5076-1846-7E86-B6DEF877AA02}"/>
              </a:ext>
            </a:extLst>
          </p:cNvPr>
          <p:cNvCxnSpPr>
            <a:cxnSpLocks/>
          </p:cNvCxnSpPr>
          <p:nvPr/>
        </p:nvCxnSpPr>
        <p:spPr>
          <a:xfrm flipV="1">
            <a:off x="68826" y="2567648"/>
            <a:ext cx="12123174" cy="2187862"/>
          </a:xfrm>
          <a:prstGeom prst="curvedConnector3">
            <a:avLst>
              <a:gd name="adj1" fmla="val 50000"/>
            </a:avLst>
          </a:prstGeom>
          <a:ln w="768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2A863561-D4F6-A822-04CB-8D844199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847" y="378971"/>
            <a:ext cx="6289629" cy="1237436"/>
          </a:xfrm>
        </p:spPr>
        <p:txBody>
          <a:bodyPr>
            <a:normAutofit/>
          </a:bodyPr>
          <a:lstStyle/>
          <a:p>
            <a:r>
              <a:rPr lang="fi-FI" sz="3300" dirty="0">
                <a:latin typeface="+mj-lt"/>
              </a:rPr>
              <a:t>Suomalainen</a:t>
            </a:r>
            <a:r>
              <a:rPr lang="fi-FI" sz="3300" dirty="0"/>
              <a:t> ruokaketju</a:t>
            </a:r>
          </a:p>
        </p:txBody>
      </p:sp>
      <p:pic>
        <p:nvPicPr>
          <p:cNvPr id="38" name="Kuva 37" descr="Haarukka ja veitsi tasaisella täytöllä">
            <a:extLst>
              <a:ext uri="{FF2B5EF4-FFF2-40B4-BE49-F238E27FC236}">
                <a16:creationId xmlns:a16="http://schemas.microsoft.com/office/drawing/2014/main" id="{3D8D618D-234E-2CEB-7CE7-C87B728D3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1496" y="3249911"/>
            <a:ext cx="543318" cy="543318"/>
          </a:xfrm>
          <a:prstGeom prst="rect">
            <a:avLst/>
          </a:prstGeom>
        </p:spPr>
      </p:pic>
      <p:sp>
        <p:nvSpPr>
          <p:cNvPr id="40" name="Tekstiruutu 39">
            <a:extLst>
              <a:ext uri="{FF2B5EF4-FFF2-40B4-BE49-F238E27FC236}">
                <a16:creationId xmlns:a16="http://schemas.microsoft.com/office/drawing/2014/main" id="{9282EF85-07CF-4EEE-3070-EF7F25191332}"/>
              </a:ext>
            </a:extLst>
          </p:cNvPr>
          <p:cNvSpPr txBox="1"/>
          <p:nvPr/>
        </p:nvSpPr>
        <p:spPr>
          <a:xfrm>
            <a:off x="464903" y="2770933"/>
            <a:ext cx="227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Maatalous työllistää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76 000</a:t>
            </a:r>
          </a:p>
        </p:txBody>
      </p:sp>
      <p:pic>
        <p:nvPicPr>
          <p:cNvPr id="44" name="Kuva 43" descr="Traktori tasaisella täytöllä">
            <a:extLst>
              <a:ext uri="{FF2B5EF4-FFF2-40B4-BE49-F238E27FC236}">
                <a16:creationId xmlns:a16="http://schemas.microsoft.com/office/drawing/2014/main" id="{0DFC99C1-D2EE-62BC-C6E5-A1AC7A655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30621">
            <a:off x="1288976" y="3446984"/>
            <a:ext cx="713359" cy="713359"/>
          </a:xfrm>
          <a:prstGeom prst="rect">
            <a:avLst/>
          </a:prstGeom>
        </p:spPr>
      </p:pic>
      <p:pic>
        <p:nvPicPr>
          <p:cNvPr id="46" name="Kuva 45" descr="Kauppa tasaisella täytöllä">
            <a:extLst>
              <a:ext uri="{FF2B5EF4-FFF2-40B4-BE49-F238E27FC236}">
                <a16:creationId xmlns:a16="http://schemas.microsoft.com/office/drawing/2014/main" id="{8020FCD5-B3B5-6E8C-E1DE-93BB8D3B1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7099" y="4948587"/>
            <a:ext cx="625343" cy="625343"/>
          </a:xfrm>
          <a:prstGeom prst="rect">
            <a:avLst/>
          </a:prstGeom>
        </p:spPr>
      </p:pic>
      <p:pic>
        <p:nvPicPr>
          <p:cNvPr id="20" name="Kuva 19" descr="Muna ääriviiva">
            <a:extLst>
              <a:ext uri="{FF2B5EF4-FFF2-40B4-BE49-F238E27FC236}">
                <a16:creationId xmlns:a16="http://schemas.microsoft.com/office/drawing/2014/main" id="{4DFC1172-185D-FE76-46AE-A66A616FC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92900">
            <a:off x="3273302" y="4521662"/>
            <a:ext cx="441977" cy="441977"/>
          </a:xfrm>
          <a:prstGeom prst="rect">
            <a:avLst/>
          </a:prstGeom>
        </p:spPr>
      </p:pic>
      <p:pic>
        <p:nvPicPr>
          <p:cNvPr id="26" name="Kuva 25" descr="Munakoiso tasaisella täytöllä">
            <a:extLst>
              <a:ext uri="{FF2B5EF4-FFF2-40B4-BE49-F238E27FC236}">
                <a16:creationId xmlns:a16="http://schemas.microsoft.com/office/drawing/2014/main" id="{F7220BC6-0DCE-5E9D-811E-4A0457359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98500" y="4626091"/>
            <a:ext cx="574274" cy="574274"/>
          </a:xfrm>
          <a:prstGeom prst="rect">
            <a:avLst/>
          </a:prstGeom>
        </p:spPr>
      </p:pic>
      <p:pic>
        <p:nvPicPr>
          <p:cNvPr id="28" name="Kuva 27" descr="Mustikka tasaisella täytöllä">
            <a:extLst>
              <a:ext uri="{FF2B5EF4-FFF2-40B4-BE49-F238E27FC236}">
                <a16:creationId xmlns:a16="http://schemas.microsoft.com/office/drawing/2014/main" id="{D9E396F2-1414-406D-B279-46BD12A900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0730" y="4594672"/>
            <a:ext cx="574274" cy="574274"/>
          </a:xfrm>
          <a:prstGeom prst="rect">
            <a:avLst/>
          </a:prstGeom>
        </p:spPr>
      </p:pic>
      <p:pic>
        <p:nvPicPr>
          <p:cNvPr id="30" name="Kuva 29" descr="Mansikka tasaisella täytöllä">
            <a:extLst>
              <a:ext uri="{FF2B5EF4-FFF2-40B4-BE49-F238E27FC236}">
                <a16:creationId xmlns:a16="http://schemas.microsoft.com/office/drawing/2014/main" id="{5E47CD64-17DF-9AE4-C5F0-F2BDEEA252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27952">
            <a:off x="1876527" y="4496992"/>
            <a:ext cx="371321" cy="371321"/>
          </a:xfrm>
          <a:prstGeom prst="rect">
            <a:avLst/>
          </a:prstGeom>
        </p:spPr>
      </p:pic>
      <p:pic>
        <p:nvPicPr>
          <p:cNvPr id="36" name="Kuva 35" descr="Sipuli tasaisella täytöllä">
            <a:extLst>
              <a:ext uri="{FF2B5EF4-FFF2-40B4-BE49-F238E27FC236}">
                <a16:creationId xmlns:a16="http://schemas.microsoft.com/office/drawing/2014/main" id="{3B66B65A-10D8-6F36-6DF3-BED477A4DF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67662" y="4085955"/>
            <a:ext cx="734844" cy="734844"/>
          </a:xfrm>
          <a:prstGeom prst="rect">
            <a:avLst/>
          </a:prstGeom>
        </p:spPr>
      </p:pic>
      <p:pic>
        <p:nvPicPr>
          <p:cNvPr id="54" name="Kuva 53" descr="Ympyräkaavio tasaisella täytöllä">
            <a:extLst>
              <a:ext uri="{FF2B5EF4-FFF2-40B4-BE49-F238E27FC236}">
                <a16:creationId xmlns:a16="http://schemas.microsoft.com/office/drawing/2014/main" id="{1558037B-2204-ACDD-01D9-24D3CA0A27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832130" y="2347806"/>
            <a:ext cx="563684" cy="563684"/>
          </a:xfrm>
          <a:prstGeom prst="rect">
            <a:avLst/>
          </a:prstGeom>
        </p:spPr>
      </p:pic>
      <p:pic>
        <p:nvPicPr>
          <p:cNvPr id="56" name="Kuva 55" descr="Jäätelö tasaisella täytöllä">
            <a:extLst>
              <a:ext uri="{FF2B5EF4-FFF2-40B4-BE49-F238E27FC236}">
                <a16:creationId xmlns:a16="http://schemas.microsoft.com/office/drawing/2014/main" id="{47E95DD8-48F5-51DE-A9D9-C5ED508DC5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652233" y="2703947"/>
            <a:ext cx="613921" cy="613921"/>
          </a:xfrm>
          <a:prstGeom prst="rect">
            <a:avLst/>
          </a:prstGeom>
        </p:spPr>
      </p:pic>
      <p:pic>
        <p:nvPicPr>
          <p:cNvPr id="58" name="Kuva 57" descr="Omena tasaisella täytöllä">
            <a:extLst>
              <a:ext uri="{FF2B5EF4-FFF2-40B4-BE49-F238E27FC236}">
                <a16:creationId xmlns:a16="http://schemas.microsoft.com/office/drawing/2014/main" id="{C98F86BA-DDD9-2BA4-8AC9-BFCB3BE564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971655">
            <a:off x="258994" y="4107559"/>
            <a:ext cx="602436" cy="602436"/>
          </a:xfrm>
          <a:prstGeom prst="rect">
            <a:avLst/>
          </a:prstGeom>
        </p:spPr>
      </p:pic>
      <p:grpSp>
        <p:nvGrpSpPr>
          <p:cNvPr id="39" name="Ryhmä 38">
            <a:extLst>
              <a:ext uri="{FF2B5EF4-FFF2-40B4-BE49-F238E27FC236}">
                <a16:creationId xmlns:a16="http://schemas.microsoft.com/office/drawing/2014/main" id="{9EDCE860-B5BA-9536-5D1E-B4734C828ED9}"/>
              </a:ext>
            </a:extLst>
          </p:cNvPr>
          <p:cNvGrpSpPr/>
          <p:nvPr/>
        </p:nvGrpSpPr>
        <p:grpSpPr>
          <a:xfrm>
            <a:off x="11033920" y="2238461"/>
            <a:ext cx="815215" cy="782374"/>
            <a:chOff x="9932141" y="326299"/>
            <a:chExt cx="914400" cy="914400"/>
          </a:xfrm>
        </p:grpSpPr>
        <p:pic>
          <p:nvPicPr>
            <p:cNvPr id="18" name="Kuva 17" descr="Bao tasaisella täytöllä">
              <a:extLst>
                <a:ext uri="{FF2B5EF4-FFF2-40B4-BE49-F238E27FC236}">
                  <a16:creationId xmlns:a16="http://schemas.microsoft.com/office/drawing/2014/main" id="{DB96CB12-E791-69FD-C8E9-D53BE34D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088071" y="355862"/>
              <a:ext cx="586039" cy="586039"/>
            </a:xfrm>
            <a:prstGeom prst="rect">
              <a:avLst/>
            </a:prstGeom>
          </p:spPr>
        </p:pic>
        <p:pic>
          <p:nvPicPr>
            <p:cNvPr id="22" name="Kuva 21" descr="Lautanen ääriviiva">
              <a:extLst>
                <a:ext uri="{FF2B5EF4-FFF2-40B4-BE49-F238E27FC236}">
                  <a16:creationId xmlns:a16="http://schemas.microsoft.com/office/drawing/2014/main" id="{B0248396-CDB5-1809-E5D0-44688435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932141" y="326299"/>
              <a:ext cx="914400" cy="914400"/>
            </a:xfrm>
            <a:prstGeom prst="rect">
              <a:avLst/>
            </a:prstGeom>
          </p:spPr>
        </p:pic>
      </p:grpSp>
      <p:pic>
        <p:nvPicPr>
          <p:cNvPr id="24" name="Kuva 23" descr="GMO tasaisella täytöllä">
            <a:extLst>
              <a:ext uri="{FF2B5EF4-FFF2-40B4-BE49-F238E27FC236}">
                <a16:creationId xmlns:a16="http://schemas.microsoft.com/office/drawing/2014/main" id="{55B9F574-78BC-3323-93BC-F5F249084DC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668749" y="2644168"/>
            <a:ext cx="708120" cy="708120"/>
          </a:xfrm>
          <a:prstGeom prst="rect">
            <a:avLst/>
          </a:prstGeom>
        </p:spPr>
      </p:pic>
      <p:sp>
        <p:nvSpPr>
          <p:cNvPr id="59" name="Tekstiruutu 58">
            <a:extLst>
              <a:ext uri="{FF2B5EF4-FFF2-40B4-BE49-F238E27FC236}">
                <a16:creationId xmlns:a16="http://schemas.microsoft.com/office/drawing/2014/main" id="{B9607AE8-0A03-929E-7D9F-692E4FAAB5CF}"/>
              </a:ext>
            </a:extLst>
          </p:cNvPr>
          <p:cNvSpPr txBox="1"/>
          <p:nvPr/>
        </p:nvSpPr>
        <p:spPr>
          <a:xfrm>
            <a:off x="1202607" y="5546382"/>
            <a:ext cx="2450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Päivittäistavarakauppa työllistää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65 000</a:t>
            </a:r>
          </a:p>
        </p:txBody>
      </p:sp>
      <p:sp>
        <p:nvSpPr>
          <p:cNvPr id="66" name="Tekstiruutu 65">
            <a:extLst>
              <a:ext uri="{FF2B5EF4-FFF2-40B4-BE49-F238E27FC236}">
                <a16:creationId xmlns:a16="http://schemas.microsoft.com/office/drawing/2014/main" id="{AC44C3D0-4AB7-AD95-C712-5309B34DEFF7}"/>
              </a:ext>
            </a:extLst>
          </p:cNvPr>
          <p:cNvSpPr txBox="1"/>
          <p:nvPr/>
        </p:nvSpPr>
        <p:spPr>
          <a:xfrm>
            <a:off x="9016953" y="937178"/>
            <a:ext cx="2278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Elintarvike ja juomateollisuus työllistää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39 000</a:t>
            </a:r>
          </a:p>
        </p:txBody>
      </p:sp>
      <p:sp>
        <p:nvSpPr>
          <p:cNvPr id="69" name="Tekstiruutu 68">
            <a:extLst>
              <a:ext uri="{FF2B5EF4-FFF2-40B4-BE49-F238E27FC236}">
                <a16:creationId xmlns:a16="http://schemas.microsoft.com/office/drawing/2014/main" id="{05A98D4E-993E-1A02-96F0-BC09DFB50B73}"/>
              </a:ext>
            </a:extLst>
          </p:cNvPr>
          <p:cNvSpPr txBox="1"/>
          <p:nvPr/>
        </p:nvSpPr>
        <p:spPr>
          <a:xfrm>
            <a:off x="822702" y="1260389"/>
            <a:ext cx="459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Koko elintarvikesektori työllistää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340 000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henkilöä. </a:t>
            </a:r>
          </a:p>
        </p:txBody>
      </p:sp>
      <p:sp>
        <p:nvSpPr>
          <p:cNvPr id="73" name="Tekstiruutu 72">
            <a:extLst>
              <a:ext uri="{FF2B5EF4-FFF2-40B4-BE49-F238E27FC236}">
                <a16:creationId xmlns:a16="http://schemas.microsoft.com/office/drawing/2014/main" id="{55080B32-6197-A6B4-E80B-A1415C015FE9}"/>
              </a:ext>
            </a:extLst>
          </p:cNvPr>
          <p:cNvSpPr txBox="1"/>
          <p:nvPr/>
        </p:nvSpPr>
        <p:spPr>
          <a:xfrm>
            <a:off x="7257808" y="4473924"/>
            <a:ext cx="2278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Majoitus- ja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ravitsemisala työllistää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86 000</a:t>
            </a:r>
          </a:p>
        </p:txBody>
      </p:sp>
      <p:sp>
        <p:nvSpPr>
          <p:cNvPr id="75" name="Ellipsi 74">
            <a:extLst>
              <a:ext uri="{FF2B5EF4-FFF2-40B4-BE49-F238E27FC236}">
                <a16:creationId xmlns:a16="http://schemas.microsoft.com/office/drawing/2014/main" id="{01920406-0F04-BFC9-85E0-B2246E345C07}"/>
              </a:ext>
            </a:extLst>
          </p:cNvPr>
          <p:cNvSpPr/>
          <p:nvPr/>
        </p:nvSpPr>
        <p:spPr>
          <a:xfrm>
            <a:off x="4698857" y="2302880"/>
            <a:ext cx="2945722" cy="29457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2043485D-0376-51E1-3790-C3C2BCE90DC9}"/>
              </a:ext>
            </a:extLst>
          </p:cNvPr>
          <p:cNvSpPr txBox="1"/>
          <p:nvPr/>
        </p:nvSpPr>
        <p:spPr>
          <a:xfrm>
            <a:off x="4715296" y="3109368"/>
            <a:ext cx="29330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Suomalaisten ruoka- ja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elintarvikkeiden sekä juomien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viennin arvo </a:t>
            </a:r>
            <a:b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</a:b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on 2,3 </a:t>
            </a:r>
            <a:r>
              <a:rPr kumimoji="0" lang="fi-FI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mrd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euroa.</a:t>
            </a:r>
          </a:p>
        </p:txBody>
      </p:sp>
      <p:pic>
        <p:nvPicPr>
          <p:cNvPr id="79" name="Kuva 78" descr="Tehdas tasaisella täytöllä">
            <a:extLst>
              <a:ext uri="{FF2B5EF4-FFF2-40B4-BE49-F238E27FC236}">
                <a16:creationId xmlns:a16="http://schemas.microsoft.com/office/drawing/2014/main" id="{5309CE7F-38C6-1A50-A75F-047A4CFC1D9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203251" y="1315701"/>
            <a:ext cx="914400" cy="914400"/>
          </a:xfrm>
          <a:prstGeom prst="rect">
            <a:avLst/>
          </a:prstGeom>
        </p:spPr>
      </p:pic>
      <p:sp>
        <p:nvSpPr>
          <p:cNvPr id="80" name="Tekstiruutu 79">
            <a:extLst>
              <a:ext uri="{FF2B5EF4-FFF2-40B4-BE49-F238E27FC236}">
                <a16:creationId xmlns:a16="http://schemas.microsoft.com/office/drawing/2014/main" id="{B7DCB016-BBEA-958A-1E9F-67A29D9961EC}"/>
              </a:ext>
            </a:extLst>
          </p:cNvPr>
          <p:cNvSpPr txBox="1"/>
          <p:nvPr/>
        </p:nvSpPr>
        <p:spPr>
          <a:xfrm>
            <a:off x="5138705" y="5713700"/>
            <a:ext cx="211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Kuluttaja</a:t>
            </a:r>
          </a:p>
        </p:txBody>
      </p:sp>
      <p:sp>
        <p:nvSpPr>
          <p:cNvPr id="82" name="Tekstiruutu 81">
            <a:extLst>
              <a:ext uri="{FF2B5EF4-FFF2-40B4-BE49-F238E27FC236}">
                <a16:creationId xmlns:a16="http://schemas.microsoft.com/office/drawing/2014/main" id="{611A242D-E957-9544-1AB3-644BB87BDD4E}"/>
              </a:ext>
            </a:extLst>
          </p:cNvPr>
          <p:cNvSpPr txBox="1"/>
          <p:nvPr/>
        </p:nvSpPr>
        <p:spPr>
          <a:xfrm>
            <a:off x="822703" y="1921317"/>
            <a:ext cx="4173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60800" algn="l"/>
              </a:tabLst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Tuo työtä kuljetusalalle, pakkausteollisuuteen, tutkimus-, koulutus- ja neuvontasektorille, tuotekehitykseen, myynnin ja markkinoinnin aloille.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E4F15-A54C-367D-B0C8-CB77046763ED}"/>
              </a:ext>
            </a:extLst>
          </p:cNvPr>
          <p:cNvSpPr txBox="1"/>
          <p:nvPr/>
        </p:nvSpPr>
        <p:spPr>
          <a:xfrm>
            <a:off x="880758" y="6339010"/>
            <a:ext cx="67346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Lähde: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Ruokatieto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Tietohaarukka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2022 – Luke,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Satotilasto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2022 –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MaRA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tilastot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Ruokakatemia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B04083-A3F3-518E-9195-981980A9B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0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AF79D-4357-7899-F44E-18EB43B6A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CBA223F-18BD-8440-01EF-D4F290793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E7AFE436-4BA3-C902-E10B-A06162E2813D}"/>
              </a:ext>
            </a:extLst>
          </p:cNvPr>
          <p:cNvSpPr txBox="1">
            <a:spLocks/>
          </p:cNvSpPr>
          <p:nvPr/>
        </p:nvSpPr>
        <p:spPr>
          <a:xfrm>
            <a:off x="763317" y="3529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2D319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+mj-ea"/>
                <a:cs typeface="Finlandica" pitchFamily="50" charset="0"/>
              </a:rPr>
              <a:t>Kasvu löytyy viennistä</a:t>
            </a:r>
            <a:endParaRPr kumimoji="0" lang="fi-FI" sz="44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D8FE949-AFCA-5B68-2B93-81E63F0A9F04}"/>
              </a:ext>
            </a:extLst>
          </p:cNvPr>
          <p:cNvSpPr txBox="1"/>
          <p:nvPr/>
        </p:nvSpPr>
        <p:spPr>
          <a:xfrm>
            <a:off x="8683111" y="1436162"/>
            <a:ext cx="28609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Ruoan kauppatase heikkenee. Viennin kasvua tarvitaan, kun kotimaan markkinat, väestön kehitys, hintakehitys ja yleinen talouskasvu eivät riitä takaamaan kehittyvää kysyntää.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43869613-97F8-B12D-115B-DB54546E79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6504" y="1540598"/>
            <a:ext cx="9027825" cy="377680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08451E4D-8D67-0DA9-C489-211C25D5744B}"/>
              </a:ext>
            </a:extLst>
          </p:cNvPr>
          <p:cNvSpPr txBox="1"/>
          <p:nvPr/>
        </p:nvSpPr>
        <p:spPr>
          <a:xfrm>
            <a:off x="647924" y="55911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Lähde: LUKE</a:t>
            </a:r>
          </a:p>
        </p:txBody>
      </p:sp>
    </p:spTree>
    <p:extLst>
      <p:ext uri="{BB962C8B-B14F-4D97-AF65-F5344CB8AC3E}">
        <p14:creationId xmlns:p14="http://schemas.microsoft.com/office/powerpoint/2010/main" val="395636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B2E28-F33A-6DCB-F3E0-F7AC53516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0C8DC07-A150-9D1C-BA6D-3A419B83E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3713864B-966A-A2DE-1C19-1F024BF47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856" y="0"/>
            <a:ext cx="9815823" cy="6936359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20F37A0C-080E-DD3A-662E-322675B7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7" y="379681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latin typeface="+mj-lt"/>
                <a:cs typeface="Finlandica" pitchFamily="50" charset="0"/>
              </a:rPr>
              <a:t>Ruokavienti kasvaa kilpailijamaissa</a:t>
            </a:r>
            <a:endParaRPr lang="fi-FI" sz="4000" dirty="0">
              <a:latin typeface="+mj-lt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8464A0C-CDDC-4B64-FDE6-36849F6243CB}"/>
              </a:ext>
            </a:extLst>
          </p:cNvPr>
          <p:cNvSpPr txBox="1"/>
          <p:nvPr/>
        </p:nvSpPr>
        <p:spPr>
          <a:xfrm>
            <a:off x="8268929" y="603700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Lähde: LUKE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4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E5EED47-0C9A-EACC-5B91-833F2FA9DD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546CA14-C057-888F-B7D7-DB75FDDCE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66" y="-286429"/>
            <a:ext cx="10515600" cy="7430857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C8B8BF80-978E-78AB-DB20-8911A4C9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645" y="595313"/>
            <a:ext cx="3756285" cy="1787625"/>
          </a:xfrm>
        </p:spPr>
        <p:txBody>
          <a:bodyPr/>
          <a:lstStyle/>
          <a:p>
            <a:r>
              <a:rPr lang="fi-FI" dirty="0"/>
              <a:t>Kasvun eväät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955C44F-C885-A415-2A9C-3605B8E830C5}"/>
              </a:ext>
            </a:extLst>
          </p:cNvPr>
          <p:cNvSpPr txBox="1"/>
          <p:nvPr/>
        </p:nvSpPr>
        <p:spPr>
          <a:xfrm>
            <a:off x="9434009" y="607802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Lähde: LUKE </a:t>
            </a:r>
          </a:p>
        </p:txBody>
      </p:sp>
    </p:spTree>
    <p:extLst>
      <p:ext uri="{BB962C8B-B14F-4D97-AF65-F5344CB8AC3E}">
        <p14:creationId xmlns:p14="http://schemas.microsoft.com/office/powerpoint/2010/main" val="64272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9FFB-D02D-9A63-6E6B-6AE3A884D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E865C3A3-6B45-E8E3-FB8D-B8050524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151942"/>
            <a:ext cx="11717385" cy="6554115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C4A13F78-E5F3-E1EA-4059-9FB8EC4D7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A9F025D1-898B-8C79-B7A4-FB4E6B1FB01B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5" name="Viive 4">
              <a:extLst>
                <a:ext uri="{FF2B5EF4-FFF2-40B4-BE49-F238E27FC236}">
                  <a16:creationId xmlns:a16="http://schemas.microsoft.com/office/drawing/2014/main" id="{F63C7248-C568-232E-54EA-36AC19FD20E3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" name="Kuva 5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27D8A0B2-F81F-1BD9-D196-956FF433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7" name="Viive 1">
              <a:extLst>
                <a:ext uri="{FF2B5EF4-FFF2-40B4-BE49-F238E27FC236}">
                  <a16:creationId xmlns:a16="http://schemas.microsoft.com/office/drawing/2014/main" id="{E5797AAB-6F5E-8894-186F-2686600ED2B4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uva 7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DC36751D-45ED-E79A-979D-DCD2E42EC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64D9F4C-6951-95C0-AE18-1A8E80579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580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8548A-1F7E-29F1-2E48-3916959EA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CBCAD2E-D82F-047E-34C8-79F6A21F4820}"/>
              </a:ext>
            </a:extLst>
          </p:cNvPr>
          <p:cNvSpPr/>
          <p:nvPr/>
        </p:nvSpPr>
        <p:spPr>
          <a:xfrm>
            <a:off x="6650180" y="2173322"/>
            <a:ext cx="4608776" cy="3159070"/>
          </a:xfrm>
          <a:prstGeom prst="rect">
            <a:avLst/>
          </a:prstGeom>
          <a:solidFill>
            <a:srgbClr val="7AA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0B962B-A209-E260-F4AB-B5E6D6384B6B}"/>
              </a:ext>
            </a:extLst>
          </p:cNvPr>
          <p:cNvSpPr/>
          <p:nvPr/>
        </p:nvSpPr>
        <p:spPr>
          <a:xfrm>
            <a:off x="933044" y="2182972"/>
            <a:ext cx="5357232" cy="3131663"/>
          </a:xfrm>
          <a:prstGeom prst="rect">
            <a:avLst/>
          </a:prstGeom>
          <a:noFill/>
          <a:ln>
            <a:solidFill>
              <a:srgbClr val="7AA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854431-54D4-8D08-7E4E-8AE281C897A5}"/>
              </a:ext>
            </a:extLst>
          </p:cNvPr>
          <p:cNvSpPr/>
          <p:nvPr/>
        </p:nvSpPr>
        <p:spPr>
          <a:xfrm>
            <a:off x="636140" y="4124201"/>
            <a:ext cx="10896153" cy="2363489"/>
          </a:xfrm>
          <a:prstGeom prst="ellipse">
            <a:avLst/>
          </a:prstGeom>
          <a:solidFill>
            <a:srgbClr val="2D31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Viive 1">
            <a:extLst>
              <a:ext uri="{FF2B5EF4-FFF2-40B4-BE49-F238E27FC236}">
                <a16:creationId xmlns:a16="http://schemas.microsoft.com/office/drawing/2014/main" id="{CAF68E5C-C3BC-50C3-B797-6FFC6ED42A43}"/>
              </a:ext>
            </a:extLst>
          </p:cNvPr>
          <p:cNvSpPr/>
          <p:nvPr/>
        </p:nvSpPr>
        <p:spPr>
          <a:xfrm rot="1800000">
            <a:off x="6283356" y="3543750"/>
            <a:ext cx="2953577" cy="1688737"/>
          </a:xfrm>
          <a:custGeom>
            <a:avLst/>
            <a:gdLst>
              <a:gd name="connsiteX0" fmla="*/ 0 w 1284278"/>
              <a:gd name="connsiteY0" fmla="*/ 0 h 1231403"/>
              <a:gd name="connsiteX1" fmla="*/ 642139 w 1284278"/>
              <a:gd name="connsiteY1" fmla="*/ 0 h 1231403"/>
              <a:gd name="connsiteX2" fmla="*/ 1284278 w 1284278"/>
              <a:gd name="connsiteY2" fmla="*/ 615702 h 1231403"/>
              <a:gd name="connsiteX3" fmla="*/ 642139 w 1284278"/>
              <a:gd name="connsiteY3" fmla="*/ 1231404 h 1231403"/>
              <a:gd name="connsiteX4" fmla="*/ 0 w 1284278"/>
              <a:gd name="connsiteY4" fmla="*/ 1231403 h 1231403"/>
              <a:gd name="connsiteX5" fmla="*/ 0 w 1284278"/>
              <a:gd name="connsiteY5" fmla="*/ 0 h 1231403"/>
              <a:gd name="connsiteX0" fmla="*/ 0 w 1584082"/>
              <a:gd name="connsiteY0" fmla="*/ 7498 h 1231404"/>
              <a:gd name="connsiteX1" fmla="*/ 941943 w 1584082"/>
              <a:gd name="connsiteY1" fmla="*/ 0 h 1231404"/>
              <a:gd name="connsiteX2" fmla="*/ 1584082 w 1584082"/>
              <a:gd name="connsiteY2" fmla="*/ 615702 h 1231404"/>
              <a:gd name="connsiteX3" fmla="*/ 941943 w 1584082"/>
              <a:gd name="connsiteY3" fmla="*/ 1231404 h 1231404"/>
              <a:gd name="connsiteX4" fmla="*/ 299804 w 1584082"/>
              <a:gd name="connsiteY4" fmla="*/ 1231403 h 1231404"/>
              <a:gd name="connsiteX5" fmla="*/ 0 w 1584082"/>
              <a:gd name="connsiteY5" fmla="*/ 7498 h 1231404"/>
              <a:gd name="connsiteX0" fmla="*/ 7494 w 1591576"/>
              <a:gd name="connsiteY0" fmla="*/ 7498 h 1238898"/>
              <a:gd name="connsiteX1" fmla="*/ 949437 w 1591576"/>
              <a:gd name="connsiteY1" fmla="*/ 0 h 1238898"/>
              <a:gd name="connsiteX2" fmla="*/ 1591576 w 1591576"/>
              <a:gd name="connsiteY2" fmla="*/ 615702 h 1238898"/>
              <a:gd name="connsiteX3" fmla="*/ 949437 w 1591576"/>
              <a:gd name="connsiteY3" fmla="*/ 1231404 h 1238898"/>
              <a:gd name="connsiteX4" fmla="*/ 0 w 1591576"/>
              <a:gd name="connsiteY4" fmla="*/ 1238898 h 1238898"/>
              <a:gd name="connsiteX5" fmla="*/ 7494 w 1591576"/>
              <a:gd name="connsiteY5" fmla="*/ 7498 h 1238898"/>
              <a:gd name="connsiteX0" fmla="*/ 0 w 2153708"/>
              <a:gd name="connsiteY0" fmla="*/ 3 h 1238898"/>
              <a:gd name="connsiteX1" fmla="*/ 1511569 w 2153708"/>
              <a:gd name="connsiteY1" fmla="*/ 0 h 1238898"/>
              <a:gd name="connsiteX2" fmla="*/ 2153708 w 2153708"/>
              <a:gd name="connsiteY2" fmla="*/ 615702 h 1238898"/>
              <a:gd name="connsiteX3" fmla="*/ 1511569 w 2153708"/>
              <a:gd name="connsiteY3" fmla="*/ 1231404 h 1238898"/>
              <a:gd name="connsiteX4" fmla="*/ 562132 w 2153708"/>
              <a:gd name="connsiteY4" fmla="*/ 1238898 h 1238898"/>
              <a:gd name="connsiteX5" fmla="*/ 0 w 2153708"/>
              <a:gd name="connsiteY5" fmla="*/ 3 h 1238898"/>
              <a:gd name="connsiteX0" fmla="*/ 0 w 2153708"/>
              <a:gd name="connsiteY0" fmla="*/ 3 h 1231404"/>
              <a:gd name="connsiteX1" fmla="*/ 1511569 w 2153708"/>
              <a:gd name="connsiteY1" fmla="*/ 0 h 1231404"/>
              <a:gd name="connsiteX2" fmla="*/ 2153708 w 2153708"/>
              <a:gd name="connsiteY2" fmla="*/ 615702 h 1231404"/>
              <a:gd name="connsiteX3" fmla="*/ 1511569 w 2153708"/>
              <a:gd name="connsiteY3" fmla="*/ 1231404 h 1231404"/>
              <a:gd name="connsiteX4" fmla="*/ 1 w 2153708"/>
              <a:gd name="connsiteY4" fmla="*/ 1231403 h 1231404"/>
              <a:gd name="connsiteX5" fmla="*/ 0 w 2153708"/>
              <a:gd name="connsiteY5" fmla="*/ 3 h 123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3708" h="1231404">
                <a:moveTo>
                  <a:pt x="0" y="3"/>
                </a:moveTo>
                <a:lnTo>
                  <a:pt x="1511569" y="0"/>
                </a:lnTo>
                <a:cubicBezTo>
                  <a:pt x="1866213" y="0"/>
                  <a:pt x="2153708" y="275659"/>
                  <a:pt x="2153708" y="615702"/>
                </a:cubicBezTo>
                <a:cubicBezTo>
                  <a:pt x="2153708" y="955745"/>
                  <a:pt x="1866213" y="1231404"/>
                  <a:pt x="1511569" y="1231404"/>
                </a:cubicBezTo>
                <a:lnTo>
                  <a:pt x="1" y="1231403"/>
                </a:lnTo>
                <a:cubicBezTo>
                  <a:pt x="1" y="820936"/>
                  <a:pt x="0" y="410470"/>
                  <a:pt x="0" y="3"/>
                </a:cubicBezTo>
                <a:close/>
              </a:path>
            </a:pathLst>
          </a:custGeom>
          <a:solidFill>
            <a:srgbClr val="FAD1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5" name="Kuva 1">
            <a:extLst>
              <a:ext uri="{FF2B5EF4-FFF2-40B4-BE49-F238E27FC236}">
                <a16:creationId xmlns:a16="http://schemas.microsoft.com/office/drawing/2014/main" id="{06578547-7D1F-E369-00C5-E4F1C3A5B6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2" t="15673" r="4869" b="37104"/>
          <a:stretch/>
        </p:blipFill>
        <p:spPr>
          <a:xfrm>
            <a:off x="1250849" y="2668527"/>
            <a:ext cx="1622134" cy="1651588"/>
          </a:xfrm>
          <a:prstGeom prst="rect">
            <a:avLst/>
          </a:prstGeom>
          <a:noFill/>
        </p:spPr>
      </p:pic>
      <p:sp>
        <p:nvSpPr>
          <p:cNvPr id="21" name="Bent Arrow 20">
            <a:extLst>
              <a:ext uri="{FF2B5EF4-FFF2-40B4-BE49-F238E27FC236}">
                <a16:creationId xmlns:a16="http://schemas.microsoft.com/office/drawing/2014/main" id="{3654830B-F3A0-F382-C4C1-BE5344202FE8}"/>
              </a:ext>
            </a:extLst>
          </p:cNvPr>
          <p:cNvSpPr/>
          <p:nvPr/>
        </p:nvSpPr>
        <p:spPr>
          <a:xfrm>
            <a:off x="6271245" y="685259"/>
            <a:ext cx="4811048" cy="3402324"/>
          </a:xfrm>
          <a:prstGeom prst="bentArrow">
            <a:avLst/>
          </a:prstGeom>
          <a:solidFill>
            <a:srgbClr val="2D31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tsikko 10">
            <a:extLst>
              <a:ext uri="{FF2B5EF4-FFF2-40B4-BE49-F238E27FC236}">
                <a16:creationId xmlns:a16="http://schemas.microsoft.com/office/drawing/2014/main" id="{139DFCC3-C71A-8D2C-D774-9DA41C51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4" y="705933"/>
            <a:ext cx="5631700" cy="749215"/>
          </a:xfrm>
        </p:spPr>
        <p:txBody>
          <a:bodyPr>
            <a:noAutofit/>
          </a:bodyPr>
          <a:lstStyle/>
          <a:p>
            <a:r>
              <a:rPr lang="fi-FI" sz="3000" dirty="0">
                <a:cs typeface="Finlandica" pitchFamily="50" charset="0"/>
              </a:rPr>
              <a:t>Yritysvetoinen ruoka-viennin</a:t>
            </a:r>
            <a:r>
              <a:rPr lang="fi-FI" sz="3000" b="1" dirty="0">
                <a:cs typeface="Finlandica" pitchFamily="50" charset="0"/>
              </a:rPr>
              <a:t> kasvualusta</a:t>
            </a:r>
            <a:endParaRPr lang="fi-FI" sz="3000" dirty="0"/>
          </a:p>
        </p:txBody>
      </p:sp>
      <p:sp>
        <p:nvSpPr>
          <p:cNvPr id="15" name="Tekstiruutu 37">
            <a:extLst>
              <a:ext uri="{FF2B5EF4-FFF2-40B4-BE49-F238E27FC236}">
                <a16:creationId xmlns:a16="http://schemas.microsoft.com/office/drawing/2014/main" id="{80AF3638-E3B8-F80E-9F83-DEA393BAB953}"/>
              </a:ext>
            </a:extLst>
          </p:cNvPr>
          <p:cNvSpPr txBox="1"/>
          <p:nvPr/>
        </p:nvSpPr>
        <p:spPr>
          <a:xfrm>
            <a:off x="6761447" y="1171097"/>
            <a:ext cx="4117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Suomen elintarvikevienti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 panose="020B0604020202020204" pitchFamily="34" charset="0"/>
              </a:rPr>
              <a:t>&gt;4 Mrd.</a:t>
            </a:r>
          </a:p>
        </p:txBody>
      </p:sp>
      <p:sp>
        <p:nvSpPr>
          <p:cNvPr id="26" name="Tekstiruutu 9">
            <a:extLst>
              <a:ext uri="{FF2B5EF4-FFF2-40B4-BE49-F238E27FC236}">
                <a16:creationId xmlns:a16="http://schemas.microsoft.com/office/drawing/2014/main" id="{4D4EEB34-C3C1-6FFE-8AA5-B2EABFD1836B}"/>
              </a:ext>
            </a:extLst>
          </p:cNvPr>
          <p:cNvSpPr txBox="1"/>
          <p:nvPr/>
        </p:nvSpPr>
        <p:spPr>
          <a:xfrm>
            <a:off x="5347517" y="4841567"/>
            <a:ext cx="1610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Food 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Export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 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Sales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 Services (FESS)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Kehittää viennin operatiivista rakennetta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Mahdollistaa yritysten kaupallisen onnistumisen yhdessä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A08D8E-3951-029D-ACB3-7D1801B91FAC}"/>
              </a:ext>
            </a:extLst>
          </p:cNvPr>
          <p:cNvSpPr txBox="1"/>
          <p:nvPr/>
        </p:nvSpPr>
        <p:spPr>
          <a:xfrm>
            <a:off x="5023908" y="1142591"/>
            <a:ext cx="210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Viennin </a:t>
            </a: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tekijät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A7BD8D-5856-E4B1-30AE-0FF96B198A38}"/>
              </a:ext>
            </a:extLst>
          </p:cNvPr>
          <p:cNvSpPr txBox="1"/>
          <p:nvPr/>
        </p:nvSpPr>
        <p:spPr>
          <a:xfrm>
            <a:off x="7658817" y="2602101"/>
            <a:ext cx="3604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Asiakkaat	Markkinat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BBD914-C1E7-B53F-8166-96D8EF1FDEC3}"/>
              </a:ext>
            </a:extLst>
          </p:cNvPr>
          <p:cNvSpPr txBox="1"/>
          <p:nvPr/>
        </p:nvSpPr>
        <p:spPr>
          <a:xfrm>
            <a:off x="857741" y="1738864"/>
            <a:ext cx="2107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Viennin tuki </a:t>
            </a:r>
          </a:p>
        </p:txBody>
      </p:sp>
      <p:grpSp>
        <p:nvGrpSpPr>
          <p:cNvPr id="39" name="Ryhmä 10">
            <a:extLst>
              <a:ext uri="{FF2B5EF4-FFF2-40B4-BE49-F238E27FC236}">
                <a16:creationId xmlns:a16="http://schemas.microsoft.com/office/drawing/2014/main" id="{C55F6E23-9B40-2AD7-227E-9776DD3B17AB}"/>
              </a:ext>
            </a:extLst>
          </p:cNvPr>
          <p:cNvGrpSpPr/>
          <p:nvPr/>
        </p:nvGrpSpPr>
        <p:grpSpPr>
          <a:xfrm>
            <a:off x="9181728" y="4715787"/>
            <a:ext cx="2670802" cy="2153708"/>
            <a:chOff x="9181728" y="4715787"/>
            <a:chExt cx="2670802" cy="2153708"/>
          </a:xfrm>
        </p:grpSpPr>
        <p:sp>
          <p:nvSpPr>
            <p:cNvPr id="40" name="Viive 11">
              <a:extLst>
                <a:ext uri="{FF2B5EF4-FFF2-40B4-BE49-F238E27FC236}">
                  <a16:creationId xmlns:a16="http://schemas.microsoft.com/office/drawing/2014/main" id="{A136A0E6-3C99-BC0F-A83C-18264795D795}"/>
                </a:ext>
              </a:extLst>
            </p:cNvPr>
            <p:cNvSpPr/>
            <p:nvPr/>
          </p:nvSpPr>
          <p:spPr>
            <a:xfrm rot="16200000">
              <a:off x="9155291" y="5611654"/>
              <a:ext cx="1284278" cy="123140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1" name="Kuva 12" descr="Kuva, joka sisältää kohteen kuvakaappaus, Grafiikka, logo, muotoilu&#10;&#10;Kuvaus luotu automaattisesti">
              <a:extLst>
                <a:ext uri="{FF2B5EF4-FFF2-40B4-BE49-F238E27FC236}">
                  <a16:creationId xmlns:a16="http://schemas.microsoft.com/office/drawing/2014/main" id="{FEB7120C-065F-8BB7-E797-5F8A9FC4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5579" y="6110582"/>
              <a:ext cx="1058617" cy="453693"/>
            </a:xfrm>
            <a:prstGeom prst="rect">
              <a:avLst/>
            </a:prstGeom>
          </p:spPr>
        </p:pic>
        <p:sp>
          <p:nvSpPr>
            <p:cNvPr id="42" name="Viive 1">
              <a:extLst>
                <a:ext uri="{FF2B5EF4-FFF2-40B4-BE49-F238E27FC236}">
                  <a16:creationId xmlns:a16="http://schemas.microsoft.com/office/drawing/2014/main" id="{C326C77F-2B61-B87D-5FDB-CE5003840FEE}"/>
                </a:ext>
              </a:extLst>
            </p:cNvPr>
            <p:cNvSpPr/>
            <p:nvPr/>
          </p:nvSpPr>
          <p:spPr>
            <a:xfrm rot="16200000">
              <a:off x="10159974" y="5176939"/>
              <a:ext cx="2153708" cy="1231404"/>
            </a:xfrm>
            <a:custGeom>
              <a:avLst/>
              <a:gdLst>
                <a:gd name="connsiteX0" fmla="*/ 0 w 1284278"/>
                <a:gd name="connsiteY0" fmla="*/ 0 h 1231403"/>
                <a:gd name="connsiteX1" fmla="*/ 642139 w 1284278"/>
                <a:gd name="connsiteY1" fmla="*/ 0 h 1231403"/>
                <a:gd name="connsiteX2" fmla="*/ 1284278 w 1284278"/>
                <a:gd name="connsiteY2" fmla="*/ 615702 h 1231403"/>
                <a:gd name="connsiteX3" fmla="*/ 642139 w 1284278"/>
                <a:gd name="connsiteY3" fmla="*/ 1231404 h 1231403"/>
                <a:gd name="connsiteX4" fmla="*/ 0 w 1284278"/>
                <a:gd name="connsiteY4" fmla="*/ 1231403 h 1231403"/>
                <a:gd name="connsiteX5" fmla="*/ 0 w 1284278"/>
                <a:gd name="connsiteY5" fmla="*/ 0 h 1231403"/>
                <a:gd name="connsiteX0" fmla="*/ 0 w 1584082"/>
                <a:gd name="connsiteY0" fmla="*/ 7498 h 1231404"/>
                <a:gd name="connsiteX1" fmla="*/ 941943 w 1584082"/>
                <a:gd name="connsiteY1" fmla="*/ 0 h 1231404"/>
                <a:gd name="connsiteX2" fmla="*/ 1584082 w 1584082"/>
                <a:gd name="connsiteY2" fmla="*/ 615702 h 1231404"/>
                <a:gd name="connsiteX3" fmla="*/ 941943 w 1584082"/>
                <a:gd name="connsiteY3" fmla="*/ 1231404 h 1231404"/>
                <a:gd name="connsiteX4" fmla="*/ 299804 w 1584082"/>
                <a:gd name="connsiteY4" fmla="*/ 1231403 h 1231404"/>
                <a:gd name="connsiteX5" fmla="*/ 0 w 1584082"/>
                <a:gd name="connsiteY5" fmla="*/ 7498 h 1231404"/>
                <a:gd name="connsiteX0" fmla="*/ 7494 w 1591576"/>
                <a:gd name="connsiteY0" fmla="*/ 7498 h 1238898"/>
                <a:gd name="connsiteX1" fmla="*/ 949437 w 1591576"/>
                <a:gd name="connsiteY1" fmla="*/ 0 h 1238898"/>
                <a:gd name="connsiteX2" fmla="*/ 1591576 w 1591576"/>
                <a:gd name="connsiteY2" fmla="*/ 615702 h 1238898"/>
                <a:gd name="connsiteX3" fmla="*/ 949437 w 1591576"/>
                <a:gd name="connsiteY3" fmla="*/ 1231404 h 1238898"/>
                <a:gd name="connsiteX4" fmla="*/ 0 w 1591576"/>
                <a:gd name="connsiteY4" fmla="*/ 1238898 h 1238898"/>
                <a:gd name="connsiteX5" fmla="*/ 7494 w 1591576"/>
                <a:gd name="connsiteY5" fmla="*/ 7498 h 1238898"/>
                <a:gd name="connsiteX0" fmla="*/ 0 w 2153708"/>
                <a:gd name="connsiteY0" fmla="*/ 3 h 1238898"/>
                <a:gd name="connsiteX1" fmla="*/ 1511569 w 2153708"/>
                <a:gd name="connsiteY1" fmla="*/ 0 h 1238898"/>
                <a:gd name="connsiteX2" fmla="*/ 2153708 w 2153708"/>
                <a:gd name="connsiteY2" fmla="*/ 615702 h 1238898"/>
                <a:gd name="connsiteX3" fmla="*/ 1511569 w 2153708"/>
                <a:gd name="connsiteY3" fmla="*/ 1231404 h 1238898"/>
                <a:gd name="connsiteX4" fmla="*/ 562132 w 2153708"/>
                <a:gd name="connsiteY4" fmla="*/ 1238898 h 1238898"/>
                <a:gd name="connsiteX5" fmla="*/ 0 w 2153708"/>
                <a:gd name="connsiteY5" fmla="*/ 3 h 1238898"/>
                <a:gd name="connsiteX0" fmla="*/ 0 w 2153708"/>
                <a:gd name="connsiteY0" fmla="*/ 3 h 1231404"/>
                <a:gd name="connsiteX1" fmla="*/ 1511569 w 2153708"/>
                <a:gd name="connsiteY1" fmla="*/ 0 h 1231404"/>
                <a:gd name="connsiteX2" fmla="*/ 2153708 w 2153708"/>
                <a:gd name="connsiteY2" fmla="*/ 615702 h 1231404"/>
                <a:gd name="connsiteX3" fmla="*/ 1511569 w 2153708"/>
                <a:gd name="connsiteY3" fmla="*/ 1231404 h 1231404"/>
                <a:gd name="connsiteX4" fmla="*/ 1 w 2153708"/>
                <a:gd name="connsiteY4" fmla="*/ 1231403 h 1231404"/>
                <a:gd name="connsiteX5" fmla="*/ 0 w 2153708"/>
                <a:gd name="connsiteY5" fmla="*/ 3 h 123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3708" h="1231404">
                  <a:moveTo>
                    <a:pt x="0" y="3"/>
                  </a:moveTo>
                  <a:lnTo>
                    <a:pt x="1511569" y="0"/>
                  </a:lnTo>
                  <a:cubicBezTo>
                    <a:pt x="1866213" y="0"/>
                    <a:pt x="2153708" y="275659"/>
                    <a:pt x="2153708" y="615702"/>
                  </a:cubicBezTo>
                  <a:cubicBezTo>
                    <a:pt x="2153708" y="955745"/>
                    <a:pt x="1866213" y="1231404"/>
                    <a:pt x="1511569" y="1231404"/>
                  </a:cubicBezTo>
                  <a:lnTo>
                    <a:pt x="1" y="1231403"/>
                  </a:lnTo>
                  <a:cubicBezTo>
                    <a:pt x="1" y="820936"/>
                    <a:pt x="0" y="410470"/>
                    <a:pt x="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3" name="Kuva 39" descr="Kuva, joka sisältää kohteen teksti, Fontti, logo, Sähkönsininen&#10;&#10;Kuvaus luotu automaattisesti">
              <a:extLst>
                <a:ext uri="{FF2B5EF4-FFF2-40B4-BE49-F238E27FC236}">
                  <a16:creationId xmlns:a16="http://schemas.microsoft.com/office/drawing/2014/main" id="{2C96ED25-038F-A021-8FD9-3954B312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5594" y="5734123"/>
              <a:ext cx="658482" cy="320780"/>
            </a:xfrm>
            <a:prstGeom prst="rect">
              <a:avLst/>
            </a:prstGeom>
          </p:spPr>
        </p:pic>
        <p:pic>
          <p:nvPicPr>
            <p:cNvPr id="44" name="Kuva 40">
              <a:extLst>
                <a:ext uri="{FF2B5EF4-FFF2-40B4-BE49-F238E27FC236}">
                  <a16:creationId xmlns:a16="http://schemas.microsoft.com/office/drawing/2014/main" id="{D21826B3-2DFA-EAE0-3C63-04976EB40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7578" y="5238253"/>
              <a:ext cx="1148739" cy="320780"/>
            </a:xfrm>
            <a:prstGeom prst="rect">
              <a:avLst/>
            </a:prstGeom>
          </p:spPr>
        </p:pic>
      </p:grpSp>
      <p:sp>
        <p:nvSpPr>
          <p:cNvPr id="46" name="Tekstiruutu 9">
            <a:extLst>
              <a:ext uri="{FF2B5EF4-FFF2-40B4-BE49-F238E27FC236}">
                <a16:creationId xmlns:a16="http://schemas.microsoft.com/office/drawing/2014/main" id="{0203D1B1-09BC-231A-FD26-4D0AA59F3449}"/>
              </a:ext>
            </a:extLst>
          </p:cNvPr>
          <p:cNvSpPr txBox="1"/>
          <p:nvPr/>
        </p:nvSpPr>
        <p:spPr>
          <a:xfrm>
            <a:off x="1051120" y="2285974"/>
            <a:ext cx="2021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Julkiset palvelut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47" name="Tekstiruutu 9">
            <a:extLst>
              <a:ext uri="{FF2B5EF4-FFF2-40B4-BE49-F238E27FC236}">
                <a16:creationId xmlns:a16="http://schemas.microsoft.com/office/drawing/2014/main" id="{A47EBE41-47CB-A597-FA70-71736E06A7F5}"/>
              </a:ext>
            </a:extLst>
          </p:cNvPr>
          <p:cNvSpPr txBox="1"/>
          <p:nvPr/>
        </p:nvSpPr>
        <p:spPr>
          <a:xfrm>
            <a:off x="3159395" y="2285974"/>
            <a:ext cx="1530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Etujärjestöt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pic>
        <p:nvPicPr>
          <p:cNvPr id="48" name="Kuva 1">
            <a:extLst>
              <a:ext uri="{FF2B5EF4-FFF2-40B4-BE49-F238E27FC236}">
                <a16:creationId xmlns:a16="http://schemas.microsoft.com/office/drawing/2014/main" id="{A94A21C7-68A3-AC67-220D-5E978231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67" t="67411" r="4772" b="16044"/>
          <a:stretch/>
        </p:blipFill>
        <p:spPr>
          <a:xfrm>
            <a:off x="3343315" y="2717840"/>
            <a:ext cx="980970" cy="578670"/>
          </a:xfrm>
          <a:prstGeom prst="rect">
            <a:avLst/>
          </a:prstGeom>
          <a:noFill/>
        </p:spPr>
      </p:pic>
      <p:sp>
        <p:nvSpPr>
          <p:cNvPr id="49" name="Tekstiruutu 9">
            <a:extLst>
              <a:ext uri="{FF2B5EF4-FFF2-40B4-BE49-F238E27FC236}">
                <a16:creationId xmlns:a16="http://schemas.microsoft.com/office/drawing/2014/main" id="{657DAB89-6B08-BBD5-B78D-6FDA2B70F520}"/>
              </a:ext>
            </a:extLst>
          </p:cNvPr>
          <p:cNvSpPr txBox="1"/>
          <p:nvPr/>
        </p:nvSpPr>
        <p:spPr>
          <a:xfrm>
            <a:off x="3080266" y="3599877"/>
            <a:ext cx="1530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Viennin edistämiseen liittyvät palveluntarjoajat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7CEC99-1793-72DD-B109-9F60C0677424}"/>
              </a:ext>
            </a:extLst>
          </p:cNvPr>
          <p:cNvSpPr txBox="1"/>
          <p:nvPr/>
        </p:nvSpPr>
        <p:spPr>
          <a:xfrm>
            <a:off x="1135997" y="4986909"/>
            <a:ext cx="1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Viennin kasvualusta </a:t>
            </a:r>
          </a:p>
        </p:txBody>
      </p:sp>
      <p:pic>
        <p:nvPicPr>
          <p:cNvPr id="51" name="Kuva 40">
            <a:extLst>
              <a:ext uri="{FF2B5EF4-FFF2-40B4-BE49-F238E27FC236}">
                <a16:creationId xmlns:a16="http://schemas.microsoft.com/office/drawing/2014/main" id="{BC787790-23CF-D86C-A464-3FBB5E9C0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973" y="4472480"/>
            <a:ext cx="1148739" cy="320780"/>
          </a:xfrm>
          <a:prstGeom prst="rect">
            <a:avLst/>
          </a:prstGeom>
          <a:ln>
            <a:solidFill>
              <a:srgbClr val="2D3192"/>
            </a:solidFill>
          </a:ln>
        </p:spPr>
      </p:pic>
      <p:sp>
        <p:nvSpPr>
          <p:cNvPr id="53" name="Tekstiruutu 9">
            <a:extLst>
              <a:ext uri="{FF2B5EF4-FFF2-40B4-BE49-F238E27FC236}">
                <a16:creationId xmlns:a16="http://schemas.microsoft.com/office/drawing/2014/main" id="{56FF8B8C-383D-90A1-8C05-1468385432D6}"/>
              </a:ext>
            </a:extLst>
          </p:cNvPr>
          <p:cNvSpPr txBox="1"/>
          <p:nvPr/>
        </p:nvSpPr>
        <p:spPr>
          <a:xfrm>
            <a:off x="2842312" y="4845596"/>
            <a:ext cx="25650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Johtaa ruokaviennin strategiaa.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Yhdistää yritysten tarpeet.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Edustaa yritysten näkemystä </a:t>
            </a:r>
            <a:b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</a:b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valtion resurssien ohjauksessa.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Ruokaviennin maakuva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Toimii EU-hankehakijana.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Priorisoi kohdemarkkinat.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Yksilöi 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tutmikus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Finlandica" pitchFamily="50" charset="0"/>
              </a:rPr>
              <a:t>- ja koulutustarpeet.</a:t>
            </a:r>
          </a:p>
        </p:txBody>
      </p:sp>
      <p:sp>
        <p:nvSpPr>
          <p:cNvPr id="54" name="Dian numeron paikkamerkki 5">
            <a:extLst>
              <a:ext uri="{FF2B5EF4-FFF2-40B4-BE49-F238E27FC236}">
                <a16:creationId xmlns:a16="http://schemas.microsoft.com/office/drawing/2014/main" id="{2E589ABD-54AF-9AA6-C6DD-703DFB045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818EA9F7-9C9C-2486-D191-299272CE0657}"/>
              </a:ext>
            </a:extLst>
          </p:cNvPr>
          <p:cNvSpPr/>
          <p:nvPr/>
        </p:nvSpPr>
        <p:spPr>
          <a:xfrm>
            <a:off x="4654085" y="1828439"/>
            <a:ext cx="2860265" cy="2860265"/>
          </a:xfrm>
          <a:prstGeom prst="ellipse">
            <a:avLst/>
          </a:prstGeom>
          <a:solidFill>
            <a:srgbClr val="D38AC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/>
                <a:ea typeface="Aptos" panose="020B0004020202020204" pitchFamily="34" charset="0"/>
                <a:cs typeface="Finlandica" pitchFamily="50" charset="0"/>
              </a:rPr>
              <a:t>Yritykset ja yritysryhmät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ptos" panose="020B0004020202020204" pitchFamily="34" charset="0"/>
              <a:cs typeface="Finlandica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4280AE7-0477-5F73-EF3C-2D2E1A33ADF8}"/>
              </a:ext>
            </a:extLst>
          </p:cNvPr>
          <p:cNvSpPr txBox="1"/>
          <p:nvPr/>
        </p:nvSpPr>
        <p:spPr>
          <a:xfrm>
            <a:off x="7171396" y="4185616"/>
            <a:ext cx="17486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Muut toimijat/klusterit, kuten </a:t>
            </a:r>
            <a:r>
              <a:rPr kumimoji="0" lang="fi-FI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NordicOats</a:t>
            </a: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, </a:t>
            </a:r>
            <a:b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</a:b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Päijät-Hämeen viljaklusteri, </a:t>
            </a:r>
            <a:b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</a:br>
            <a:r>
              <a:rPr kumimoji="0" lang="fi-FI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Agrifood</a:t>
            </a: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2D3192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Finlandica" pitchFamily="50" charset="0"/>
              </a:rPr>
              <a:t> Cluster jne. </a:t>
            </a:r>
            <a:endParaRPr kumimoji="0" lang="fi-FI" sz="1000" b="1" i="0" u="none" strike="noStrike" kern="1200" cap="none" spc="0" normalizeH="0" baseline="0" noProof="0" dirty="0">
              <a:ln>
                <a:noFill/>
              </a:ln>
              <a:solidFill>
                <a:srgbClr val="2D3192"/>
              </a:solidFill>
              <a:effectLst/>
              <a:uLnTx/>
              <a:uFillTx/>
              <a:latin typeface="Arial" panose="020B0604020202020204"/>
              <a:ea typeface="Times New Roman" panose="02020603050405020304" pitchFamily="18" charset="0"/>
              <a:cs typeface="Finlandica" pitchFamily="50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E0FE8D4-19E7-0971-F4B4-C267DC794DA0}"/>
              </a:ext>
            </a:extLst>
          </p:cNvPr>
          <p:cNvSpPr/>
          <p:nvPr/>
        </p:nvSpPr>
        <p:spPr>
          <a:xfrm>
            <a:off x="5064778" y="4320980"/>
            <a:ext cx="565478" cy="565478"/>
          </a:xfrm>
          <a:prstGeom prst="ellipse">
            <a:avLst/>
          </a:prstGeom>
          <a:blipFill>
            <a:blip r:embed="rId6"/>
            <a:stretch>
              <a:fillRect l="-8307" t="-2910" r="-103985" b="-2702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D3E2CEE-BD7D-21E9-054C-DC9BEA26D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277" y="3339905"/>
            <a:ext cx="980970" cy="2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F3F09-B08A-1982-375C-EBF7A1AEC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5">
            <a:extLst>
              <a:ext uri="{FF2B5EF4-FFF2-40B4-BE49-F238E27FC236}">
                <a16:creationId xmlns:a16="http://schemas.microsoft.com/office/drawing/2014/main" id="{23C08FFA-D588-B347-C0D9-D58FD0281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1102" y="230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BE02D74-5D5B-E202-02AF-2C17D3ACF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2" y="125946"/>
            <a:ext cx="10530164" cy="55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551BD-744E-0C66-5454-DE95B008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F1E12C5-B788-2110-321B-22744161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102" y="230188"/>
            <a:ext cx="2743200" cy="365125"/>
          </a:xfr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E0C63-111C-46F5-9624-E08CDAB874D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19" name="Otsikko 18">
            <a:extLst>
              <a:ext uri="{FF2B5EF4-FFF2-40B4-BE49-F238E27FC236}">
                <a16:creationId xmlns:a16="http://schemas.microsoft.com/office/drawing/2014/main" id="{B23B93B9-0D50-4470-70F9-49B6A8F5E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745"/>
            <a:ext cx="10515600" cy="911753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Ruokaviennin kasvu vaatii pitkäjänteisyyttä – edellytykset </a:t>
            </a:r>
            <a:br>
              <a:rPr lang="fi-FI" dirty="0"/>
            </a:br>
            <a:endParaRPr lang="fi-FI" dirty="0"/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F69983AC-196B-0251-815C-B8637AE485A4}"/>
              </a:ext>
            </a:extLst>
          </p:cNvPr>
          <p:cNvSpPr txBox="1">
            <a:spLocks/>
          </p:cNvSpPr>
          <p:nvPr/>
        </p:nvSpPr>
        <p:spPr>
          <a:xfrm>
            <a:off x="916858" y="1087930"/>
            <a:ext cx="10515600" cy="512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Kasvu edellyttää investointeja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Yritykset uskaltavat investoida kansainvälistymisensä tueksi ja valtio kannustaa toimillaan investointeihin.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Kasvu vie aikansa ja vaatii kärsivällisyyttä sekä luottamusta yritysten kykyihin ja toimintaympäristöön.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Investointipäätösten kannalta yritysten ja valtion välinen luottamus on avaintekijä.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Luottamuksen luominen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Luottamuksen luominen ja ylläpitäminen edellyttää jatkuvaa ja järjestelmällistä vuoropuhelua yritysten ja valtion välillä.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Jatkuvan ja järjestelmällisen vuoropuhelun ylläpitämiseksi tarvitaan </a:t>
            </a: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ohjausjärjestelmä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joka huomioi ruokaketjun ja hallinnon uudet rakenteet.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Ohjausjärjestelmän tavoitteena on seurata kasvun toteutusta, tarkastella toimien tehokkuutta, arvioida tarve korjaaville toimenpiteille ja varmistaa, että resurssit ja kehitystoimet palvelevat aidosti ruokaviennin kasvua.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endParaRPr kumimoji="0" lang="fi-FI" sz="1600" b="1" i="0" u="none" strike="noStrike" kern="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endParaRPr kumimoji="0" lang="fi-FI" sz="1600" b="1" i="0" u="none" strike="noStrike" kern="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Vahva koordinaatio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Huomioitava, että ruokaviennin edistäminen on merkittävästi </a:t>
            </a:r>
            <a:r>
              <a:rPr kumimoji="0" lang="fi-FI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fragmentoitunut</a:t>
            </a: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eri hallinnonaloille, sekä valtakunnallisella että alueellisella tasolla.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Resurssien pirstaloituminen ilman riittävää koordinaatiota rajoittaa niiden tehokkuutta ja vaikuttavuutta.</a:t>
            </a: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rgbClr val="0D1E6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Yhteenveto</a:t>
            </a:r>
          </a:p>
          <a:p>
            <a:pPr marL="457200" marR="0" lvl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1E63"/>
              </a:buClr>
              <a:buSzPts val="2800"/>
              <a:buFont typeface="Arial"/>
              <a:buChar char="•"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rgbClr val="0D1E6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Kasvun edistämiseksi on välttämätöntä varmistaa, että palveluketju pysyy eheänä ja huomioi ruokaviennin tarpeet.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5FDF42D7-43FA-B747-3C73-2EACB3E64F57}"/>
              </a:ext>
            </a:extLst>
          </p:cNvPr>
          <p:cNvSpPr/>
          <p:nvPr/>
        </p:nvSpPr>
        <p:spPr>
          <a:xfrm>
            <a:off x="838200" y="1087930"/>
            <a:ext cx="10515600" cy="1143952"/>
          </a:xfrm>
          <a:prstGeom prst="roundRect">
            <a:avLst/>
          </a:prstGeom>
          <a:noFill/>
          <a:ln w="25400" cap="flat" cmpd="sng" algn="ctr">
            <a:solidFill>
              <a:srgbClr val="A6C9F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E3D8DDB1-126B-1B4C-2A06-D090B857721D}"/>
              </a:ext>
            </a:extLst>
          </p:cNvPr>
          <p:cNvSpPr/>
          <p:nvPr/>
        </p:nvSpPr>
        <p:spPr>
          <a:xfrm>
            <a:off x="838200" y="2331613"/>
            <a:ext cx="10515600" cy="1766061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42DC03F5-B298-5E5A-A748-F454CC2697B7}"/>
              </a:ext>
            </a:extLst>
          </p:cNvPr>
          <p:cNvSpPr/>
          <p:nvPr/>
        </p:nvSpPr>
        <p:spPr>
          <a:xfrm>
            <a:off x="838200" y="4197405"/>
            <a:ext cx="10515600" cy="1122567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D9636AF5-03C5-8C5F-AFD3-944742C6267A}"/>
              </a:ext>
            </a:extLst>
          </p:cNvPr>
          <p:cNvSpPr/>
          <p:nvPr/>
        </p:nvSpPr>
        <p:spPr>
          <a:xfrm>
            <a:off x="838200" y="5419703"/>
            <a:ext cx="10515600" cy="788340"/>
          </a:xfrm>
          <a:prstGeom prst="roundRect">
            <a:avLst/>
          </a:prstGeom>
          <a:noFill/>
          <a:ln w="25400" cap="flat" cmpd="sng" algn="ctr">
            <a:solidFill>
              <a:srgbClr val="A6C9F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5031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Ruokatieto">
      <a:dk1>
        <a:srgbClr val="0D1E63"/>
      </a:dk1>
      <a:lt1>
        <a:srgbClr val="FFFFFF"/>
      </a:lt1>
      <a:dk2>
        <a:srgbClr val="1D4FCF"/>
      </a:dk2>
      <a:lt2>
        <a:srgbClr val="F6F3EB"/>
      </a:lt2>
      <a:accent1>
        <a:srgbClr val="A6C9FB"/>
      </a:accent1>
      <a:accent2>
        <a:srgbClr val="ED7D31"/>
      </a:accent2>
      <a:accent3>
        <a:srgbClr val="FFD3C3"/>
      </a:accent3>
      <a:accent4>
        <a:srgbClr val="117759"/>
      </a:accent4>
      <a:accent5>
        <a:srgbClr val="D0F1AC"/>
      </a:accent5>
      <a:accent6>
        <a:srgbClr val="E8E0CC"/>
      </a:accent6>
      <a:hlink>
        <a:srgbClr val="1C4FCE"/>
      </a:hlink>
      <a:folHlink>
        <a:srgbClr val="0C1D6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8976</TotalTime>
  <Words>1021</Words>
  <Application>Microsoft Office PowerPoint</Application>
  <PresentationFormat>Laajakuva</PresentationFormat>
  <Paragraphs>255</Paragraphs>
  <Slides>15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15</vt:i4>
      </vt:variant>
    </vt:vector>
  </HeadingPairs>
  <TitlesOfParts>
    <vt:vector size="27" baseType="lpstr">
      <vt:lpstr>Aptos</vt:lpstr>
      <vt:lpstr>Arial</vt:lpstr>
      <vt:lpstr>Arial Black</vt:lpstr>
      <vt:lpstr>Calibri</vt:lpstr>
      <vt:lpstr>Cambria</vt:lpstr>
      <vt:lpstr>Finlandica</vt:lpstr>
      <vt:lpstr>Gill Sans</vt:lpstr>
      <vt:lpstr>Source Sans Pro</vt:lpstr>
      <vt:lpstr>1_Office-teema</vt:lpstr>
      <vt:lpstr>3_Office Theme</vt:lpstr>
      <vt:lpstr>Office-teema</vt:lpstr>
      <vt:lpstr>2_Office-teema</vt:lpstr>
      <vt:lpstr>Ruokaviennin kasvualusta</vt:lpstr>
      <vt:lpstr>Suomalainen ruokaketju</vt:lpstr>
      <vt:lpstr>PowerPoint-esitys</vt:lpstr>
      <vt:lpstr>Ruokavienti kasvaa kilpailijamaissa</vt:lpstr>
      <vt:lpstr>Kasvun eväät</vt:lpstr>
      <vt:lpstr>PowerPoint-esitys</vt:lpstr>
      <vt:lpstr>Yritysvetoinen ruoka-viennin kasvualusta</vt:lpstr>
      <vt:lpstr>PowerPoint-esitys</vt:lpstr>
      <vt:lpstr>Ruokaviennin kasvu vaatii pitkäjänteisyyttä – edellytykset  </vt:lpstr>
      <vt:lpstr>Yritysten vientitoiminnot (lisäarvomyynti)</vt:lpstr>
      <vt:lpstr>Mitä yritykset tarvitsevat?</vt:lpstr>
      <vt:lpstr>PowerPoint-esitys</vt:lpstr>
      <vt:lpstr>Ruokaviennin strategian jalkautus = yhteistyötä eri foorumeiden välillä</vt:lpstr>
      <vt:lpstr>Kestävä operatiivinen  viennin rakenne by SUVI ry</vt:lpstr>
      <vt:lpstr>Onnistumme yhdessä. </vt:lpstr>
    </vt:vector>
  </TitlesOfParts>
  <Company>Mtech Digital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Jukka Vainionpää</dc:creator>
  <cp:lastModifiedBy>Jukka Vainionpää</cp:lastModifiedBy>
  <cp:revision>4</cp:revision>
  <dcterms:created xsi:type="dcterms:W3CDTF">2025-05-09T15:27:11Z</dcterms:created>
  <dcterms:modified xsi:type="dcterms:W3CDTF">2025-06-27T10:41:22Z</dcterms:modified>
</cp:coreProperties>
</file>