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6" r:id="rId1"/>
  </p:sldMasterIdLst>
  <p:notesMasterIdLst>
    <p:notesMasterId r:id="rId7"/>
  </p:notesMasterIdLst>
  <p:sldIdLst>
    <p:sldId id="271" r:id="rId2"/>
    <p:sldId id="295" r:id="rId3"/>
    <p:sldId id="300" r:id="rId4"/>
    <p:sldId id="301" r:id="rId5"/>
    <p:sldId id="29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g0M3n997m9nekZeSFZaGRQ+W6r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B0111C-A417-6571-9510-81588673F6DA}" name="Sanna Elomaa" initials="SE" userId="S::sanna.elomaa@ruokatieto.fi::df13b40f-af57-4f57-b796-57fb39399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4658"/>
  </p:normalViewPr>
  <p:slideViewPr>
    <p:cSldViewPr snapToGrid="0">
      <p:cViewPr varScale="1">
        <p:scale>
          <a:sx n="55" d="100"/>
          <a:sy n="55" d="100"/>
        </p:scale>
        <p:origin x="2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microsoft.com/office/2018/10/relationships/authors" Target="authors.xml"/><Relationship Id="rId7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Title Slide_logo_sininen" preserve="1">
  <p:cSld name="02_Title Slide_logo_sininen">
    <p:bg>
      <p:bgRef idx="1001">
        <a:schemeClr val="bg2"/>
      </p:bgRef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39"/>
          <p:cNvSpPr/>
          <p:nvPr/>
        </p:nvSpPr>
        <p:spPr>
          <a:xfrm>
            <a:off x="11120719" y="0"/>
            <a:ext cx="1071282" cy="58479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9"/>
          <p:cNvSpPr/>
          <p:nvPr/>
        </p:nvSpPr>
        <p:spPr>
          <a:xfrm>
            <a:off x="11120718" y="6116320"/>
            <a:ext cx="1071282" cy="74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9"/>
          <p:cNvPicPr preferRelativeResize="0"/>
          <p:nvPr/>
        </p:nvPicPr>
        <p:blipFill>
          <a:blip r:embed="rId2"/>
          <a:srcRect/>
          <a:stretch/>
        </p:blipFill>
        <p:spPr>
          <a:xfrm>
            <a:off x="3576000" y="2497668"/>
            <a:ext cx="5040000" cy="73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9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00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_Left_sininen" type="secHead" preserve="1">
  <p:cSld name="10_Title Slide_Left_sininen">
    <p:bg>
      <p:bgPr>
        <a:solidFill>
          <a:schemeClr val="bg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8"/>
          <p:cNvSpPr txBox="1">
            <a:spLocks noGrp="1"/>
          </p:cNvSpPr>
          <p:nvPr>
            <p:ph type="title"/>
          </p:nvPr>
        </p:nvSpPr>
        <p:spPr>
          <a:xfrm>
            <a:off x="697379" y="1290918"/>
            <a:ext cx="10515600" cy="25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body" idx="1"/>
          </p:nvPr>
        </p:nvSpPr>
        <p:spPr>
          <a:xfrm>
            <a:off x="697379" y="39073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pic>
        <p:nvPicPr>
          <p:cNvPr id="76" name="Google Shape;76;p48"/>
          <p:cNvPicPr preferRelativeResize="0"/>
          <p:nvPr/>
        </p:nvPicPr>
        <p:blipFill>
          <a:blip r:embed="rId2"/>
          <a:srcRect/>
          <a:stretch/>
        </p:blipFill>
        <p:spPr>
          <a:xfrm>
            <a:off x="594360" y="28373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00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_Left_tumman_sininen" preserve="1">
  <p:cSld name="11_Title Slide_Left_tumman_sininen">
    <p:bg>
      <p:bgPr>
        <a:solidFill>
          <a:schemeClr val="tx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/>
          <p:nvPr/>
        </p:nvSpPr>
        <p:spPr>
          <a:xfrm>
            <a:off x="0" y="1"/>
            <a:ext cx="129032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>
            <a:off x="672353" y="1290918"/>
            <a:ext cx="10515600" cy="252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1"/>
          </p:nvPr>
        </p:nvSpPr>
        <p:spPr>
          <a:xfrm>
            <a:off x="672353" y="39073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pic>
        <p:nvPicPr>
          <p:cNvPr id="81" name="Google Shape;81;p49"/>
          <p:cNvPicPr preferRelativeResize="0"/>
          <p:nvPr/>
        </p:nvPicPr>
        <p:blipFill>
          <a:blip r:embed="rId2"/>
          <a:srcRect/>
          <a:stretch/>
        </p:blipFill>
        <p:spPr>
          <a:xfrm>
            <a:off x="594360" y="28373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_valkoinen" preserve="1">
  <p:cSld name="12_Section Header_valkoine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0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85" name="Google Shape;85;p50"/>
          <p:cNvSpPr>
            <a:spLocks noGrp="1"/>
          </p:cNvSpPr>
          <p:nvPr>
            <p:ph type="pic" idx="2"/>
          </p:nvPr>
        </p:nvSpPr>
        <p:spPr>
          <a:xfrm>
            <a:off x="7267669" y="0"/>
            <a:ext cx="492433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0"/>
          <p:cNvSpPr/>
          <p:nvPr/>
        </p:nvSpPr>
        <p:spPr>
          <a:xfrm>
            <a:off x="-10160" y="-1"/>
            <a:ext cx="1019563" cy="6723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50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59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_sininen" preserve="1">
  <p:cSld name="13_Section Header_sininen">
    <p:bg>
      <p:bgPr>
        <a:solidFill>
          <a:schemeClr val="bg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1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1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91" name="Google Shape;91;p51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1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1"/>
          <p:cNvPicPr preferRelativeResize="0"/>
          <p:nvPr/>
        </p:nvPicPr>
        <p:blipFill>
          <a:blip r:embed="rId2"/>
          <a:srcRect/>
          <a:stretch/>
        </p:blipFill>
        <p:spPr>
          <a:xfrm>
            <a:off x="594360" y="28373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76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_tumman_sininen" preserve="1">
  <p:cSld name="14_Section Header_tumman_sininen">
    <p:bg>
      <p:bgPr>
        <a:solidFill>
          <a:schemeClr val="tx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2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98" name="Google Shape;98;p52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99" name="Google Shape;99;p52"/>
          <p:cNvPicPr preferRelativeResize="0"/>
          <p:nvPr/>
        </p:nvPicPr>
        <p:blipFill>
          <a:blip r:embed="rId2"/>
          <a:srcRect/>
          <a:stretch/>
        </p:blipFill>
        <p:spPr>
          <a:xfrm>
            <a:off x="594360" y="28373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44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ection Header_tumman_sininen" preserve="1">
  <p:cSld name="15_Section Header_tumman_sininen">
    <p:bg>
      <p:bgPr>
        <a:solidFill>
          <a:schemeClr val="accent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3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104" name="Google Shape;104;p53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5" name="Google Shape;105;p53"/>
          <p:cNvPicPr preferRelativeResize="0"/>
          <p:nvPr/>
        </p:nvPicPr>
        <p:blipFill>
          <a:blip r:embed="rId2"/>
          <a:srcRect/>
          <a:stretch/>
        </p:blipFill>
        <p:spPr>
          <a:xfrm>
            <a:off x="594360" y="28373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8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ection Header_vaalea_sininen" preserve="1">
  <p:cSld name="16_Section Header_vaalea_sininen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4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4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54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" name="Google Shape;111;p54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8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ection Header_vaalea_hiekka" preserve="1">
  <p:cSld name="17_Section Header_vaalea_hiekka">
    <p:bg>
      <p:bgPr>
        <a:solidFill>
          <a:schemeClr val="accent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5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5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55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55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5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Section Header_vaalea_hiekka" preserve="1">
  <p:cSld name="19_Section Header_vaalea_hiekka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6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6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6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122" name="Google Shape;122;p56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3" name="Google Shape;123;p56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95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ection Header_picture" preserve="1">
  <p:cSld name="20_Section Header_pictur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7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7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675042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675042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Google Shape;129;p57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79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Slide_logo_tumma_sininen" preserve="1">
  <p:cSld name="01_Title Slide_logo_tumma_sininen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4" name="Google Shape;24;p40"/>
          <p:cNvSpPr/>
          <p:nvPr/>
        </p:nvSpPr>
        <p:spPr>
          <a:xfrm>
            <a:off x="9489440" y="5938283"/>
            <a:ext cx="2702560" cy="89943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40"/>
          <p:cNvPicPr preferRelativeResize="0"/>
          <p:nvPr/>
        </p:nvPicPr>
        <p:blipFill>
          <a:blip r:embed="rId2"/>
          <a:srcRect/>
          <a:stretch/>
        </p:blipFill>
        <p:spPr>
          <a:xfrm>
            <a:off x="3576000" y="2497668"/>
            <a:ext cx="5040000" cy="73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0"/>
          <p:cNvSpPr/>
          <p:nvPr/>
        </p:nvSpPr>
        <p:spPr>
          <a:xfrm>
            <a:off x="0" y="1"/>
            <a:ext cx="129032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97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15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ection Header_ikoni" preserve="1">
  <p:cSld name="21_Section Header_ikoni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8"/>
          <p:cNvPicPr preferRelativeResize="0"/>
          <p:nvPr/>
        </p:nvPicPr>
        <p:blipFill rotWithShape="1">
          <a:blip r:embed="rId2">
            <a:alphaModFix amt="40000"/>
          </a:blip>
          <a:srcRect b="8821"/>
          <a:stretch/>
        </p:blipFill>
        <p:spPr>
          <a:xfrm>
            <a:off x="4785085" y="672353"/>
            <a:ext cx="6750423" cy="618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8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830283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8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830283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34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ikoni" preserve="1">
  <p:cSld name="Title and Content-ikoni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9"/>
          <p:cNvPicPr preferRelativeResize="0"/>
          <p:nvPr/>
        </p:nvPicPr>
        <p:blipFill rotWithShape="1">
          <a:blip r:embed="rId2">
            <a:alphaModFix amt="40000"/>
          </a:blip>
          <a:srcRect b="8821"/>
          <a:stretch/>
        </p:blipFill>
        <p:spPr>
          <a:xfrm>
            <a:off x="4785085" y="672353"/>
            <a:ext cx="6750423" cy="618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9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9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10515599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8" name="Google Shape;138;p59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869902C-552F-C449-A370-64FF032103B3}" type="datetime1">
              <a:rPr lang="en-US" smtClean="0"/>
              <a:t>4/15/2025</a:t>
            </a:fld>
            <a:endParaRPr/>
          </a:p>
        </p:txBody>
      </p:sp>
      <p:sp>
        <p:nvSpPr>
          <p:cNvPr id="139" name="Google Shape;139;p59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40" name="Google Shape;140;p59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43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143">
          <p15:clr>
            <a:srgbClr val="FBAE40"/>
          </p15:clr>
        </p15:guide>
        <p15:guide id="3" pos="755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0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10515599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4" name="Google Shape;144;p60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1883943-E289-A347-8090-2215E286C1D1}" type="datetime1">
              <a:rPr lang="en-US" smtClean="0"/>
              <a:t>4/15/2025</a:t>
            </a:fld>
            <a:endParaRPr/>
          </a:p>
        </p:txBody>
      </p:sp>
      <p:sp>
        <p:nvSpPr>
          <p:cNvPr id="145" name="Google Shape;145;p60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46" name="Google Shape;146;p60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84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1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1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0" name="Google Shape;150;p61"/>
          <p:cNvSpPr txBox="1">
            <a:spLocks noGrp="1"/>
          </p:cNvSpPr>
          <p:nvPr>
            <p:ph type="body" idx="2"/>
          </p:nvPr>
        </p:nvSpPr>
        <p:spPr>
          <a:xfrm>
            <a:off x="6172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1" name="Google Shape;151;p61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777429-5375-CB47-BA8A-B8BFE0D2CCA8}" type="datetime1">
              <a:rPr lang="en-US" smtClean="0"/>
              <a:t>4/15/2025</a:t>
            </a:fld>
            <a:endParaRPr/>
          </a:p>
        </p:txBody>
      </p:sp>
      <p:sp>
        <p:nvSpPr>
          <p:cNvPr id="152" name="Google Shape;152;p61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53" name="Google Shape;153;p61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04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vaalean_vihrea" preserve="1">
  <p:cSld name="Title and Content_vaalean_vihrea">
    <p:bg>
      <p:bgPr>
        <a:solidFill>
          <a:schemeClr val="accent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2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2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10515599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7" name="Google Shape;157;p62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26A113-36E6-6B4C-86AC-53A33EA6EAC9}" type="datetime1">
              <a:rPr lang="en-US" smtClean="0"/>
              <a:t>4/15/2025</a:t>
            </a:fld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59" name="Google Shape;159;p62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790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_vaalean_vihrea" preserve="1">
  <p:cSld name="Two Content_vaalean_vihrea">
    <p:bg>
      <p:bgPr>
        <a:solidFill>
          <a:schemeClr val="accent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3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3" name="Google Shape;163;p63"/>
          <p:cNvSpPr txBox="1">
            <a:spLocks noGrp="1"/>
          </p:cNvSpPr>
          <p:nvPr>
            <p:ph type="body" idx="2"/>
          </p:nvPr>
        </p:nvSpPr>
        <p:spPr>
          <a:xfrm>
            <a:off x="6172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4" name="Google Shape;164;p63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B5F92AB-4B34-C64D-8215-8C31080C436E}" type="datetime1">
              <a:rPr lang="en-US" smtClean="0"/>
              <a:t>4/15/2025</a:t>
            </a:fld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90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vaalean_vihrea" preserve="1">
  <p:cSld name="1_Title and Content_vaalean_vihrea">
    <p:bg>
      <p:bgPr>
        <a:solidFill>
          <a:schemeClr val="accen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4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4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10515599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0" name="Google Shape;170;p64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B13DEBD-355D-E647-9132-41292740BBCA}" type="datetime1">
              <a:rPr lang="en-US" smtClean="0"/>
              <a:t>4/15/2025</a:t>
            </a:fld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72" name="Google Shape;172;p64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8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t_vaalean_sininen" preserve="1">
  <p:cSld name="Two Contentt_vaalean_sininen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5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6" name="Google Shape;176;p65"/>
          <p:cNvSpPr txBox="1">
            <a:spLocks noGrp="1"/>
          </p:cNvSpPr>
          <p:nvPr>
            <p:ph type="body" idx="2"/>
          </p:nvPr>
        </p:nvSpPr>
        <p:spPr>
          <a:xfrm>
            <a:off x="6172200" y="2597686"/>
            <a:ext cx="51816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7" name="Google Shape;177;p65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F53F8B3-9472-B045-AD22-FAD9A9F703A3}" type="datetime1">
              <a:rPr lang="en-US" smtClean="0"/>
              <a:t>4/15/2025</a:t>
            </a:fld>
            <a:endParaRPr/>
          </a:p>
        </p:txBody>
      </p:sp>
      <p:sp>
        <p:nvSpPr>
          <p:cNvPr id="178" name="Google Shape;178;p65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79" name="Google Shape;179;p65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010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>
  <p:cSld name="Three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6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6"/>
          <p:cNvSpPr txBox="1">
            <a:spLocks noGrp="1"/>
          </p:cNvSpPr>
          <p:nvPr>
            <p:ph type="body" idx="1"/>
          </p:nvPr>
        </p:nvSpPr>
        <p:spPr>
          <a:xfrm>
            <a:off x="838200" y="2597686"/>
            <a:ext cx="33840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3" name="Google Shape;183;p66"/>
          <p:cNvSpPr txBox="1">
            <a:spLocks noGrp="1"/>
          </p:cNvSpPr>
          <p:nvPr>
            <p:ph type="body" idx="2"/>
          </p:nvPr>
        </p:nvSpPr>
        <p:spPr>
          <a:xfrm>
            <a:off x="4404000" y="2597686"/>
            <a:ext cx="33840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4" name="Google Shape;184;p66"/>
          <p:cNvSpPr txBox="1">
            <a:spLocks noGrp="1"/>
          </p:cNvSpPr>
          <p:nvPr>
            <p:ph type="body" idx="3"/>
          </p:nvPr>
        </p:nvSpPr>
        <p:spPr>
          <a:xfrm>
            <a:off x="7969799" y="2597686"/>
            <a:ext cx="3384000" cy="35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400"/>
              <a:buChar char="•"/>
              <a:defRPr sz="1400"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5" name="Google Shape;185;p66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137EF3B-6257-CD44-8AC3-4DB8B6140592}" type="datetime1">
              <a:rPr lang="en-US" smtClean="0"/>
              <a:t>4/15/2025</a:t>
            </a:fld>
            <a:endParaRPr/>
          </a:p>
        </p:txBody>
      </p:sp>
      <p:sp>
        <p:nvSpPr>
          <p:cNvPr id="186" name="Google Shape;186;p66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187" name="Google Shape;187;p66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41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preserve="1">
  <p:cSld name="Four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7"/>
          <p:cNvSpPr txBox="1">
            <a:spLocks noGrp="1"/>
          </p:cNvSpPr>
          <p:nvPr>
            <p:ph type="title"/>
          </p:nvPr>
        </p:nvSpPr>
        <p:spPr>
          <a:xfrm>
            <a:off x="838200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7"/>
          <p:cNvSpPr txBox="1">
            <a:spLocks noGrp="1"/>
          </p:cNvSpPr>
          <p:nvPr>
            <p:ph type="body" idx="1"/>
          </p:nvPr>
        </p:nvSpPr>
        <p:spPr>
          <a:xfrm>
            <a:off x="838200" y="3327526"/>
            <a:ext cx="25200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050"/>
              <a:buChar char="•"/>
              <a:defRPr sz="1050"/>
            </a:lvl1pPr>
            <a:lvl2pPr marL="914400" lvl="1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2pPr>
            <a:lvl3pPr marL="1371600" lvl="2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4pPr>
            <a:lvl5pPr marL="2286000" lvl="4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1" name="Google Shape;191;p67"/>
          <p:cNvSpPr txBox="1">
            <a:spLocks noGrp="1"/>
          </p:cNvSpPr>
          <p:nvPr>
            <p:ph type="body" idx="2"/>
          </p:nvPr>
        </p:nvSpPr>
        <p:spPr>
          <a:xfrm>
            <a:off x="3503400" y="3327526"/>
            <a:ext cx="25200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050"/>
              <a:buChar char="•"/>
              <a:defRPr sz="1050"/>
            </a:lvl1pPr>
            <a:lvl2pPr marL="914400" lvl="1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2pPr>
            <a:lvl3pPr marL="1371600" lvl="2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4pPr>
            <a:lvl5pPr marL="2286000" lvl="4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2" name="Google Shape;192;p67"/>
          <p:cNvSpPr txBox="1">
            <a:spLocks noGrp="1"/>
          </p:cNvSpPr>
          <p:nvPr>
            <p:ph type="body" idx="3"/>
          </p:nvPr>
        </p:nvSpPr>
        <p:spPr>
          <a:xfrm>
            <a:off x="6168600" y="3327526"/>
            <a:ext cx="25200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050"/>
              <a:buChar char="•"/>
              <a:defRPr sz="1050"/>
            </a:lvl1pPr>
            <a:lvl2pPr marL="914400" lvl="1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2pPr>
            <a:lvl3pPr marL="1371600" lvl="2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4pPr>
            <a:lvl5pPr marL="2286000" lvl="4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3" name="Google Shape;193;p67"/>
          <p:cNvSpPr txBox="1">
            <a:spLocks noGrp="1"/>
          </p:cNvSpPr>
          <p:nvPr>
            <p:ph type="body" idx="4"/>
          </p:nvPr>
        </p:nvSpPr>
        <p:spPr>
          <a:xfrm>
            <a:off x="8833800" y="3327526"/>
            <a:ext cx="25200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050"/>
              <a:buChar char="•"/>
              <a:defRPr sz="1050"/>
            </a:lvl1pPr>
            <a:lvl2pPr marL="914400" lvl="1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2pPr>
            <a:lvl3pPr marL="1371600" lvl="2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4pPr>
            <a:lvl5pPr marL="2286000" lvl="4" indent="-295275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4" name="Google Shape;194;p67"/>
          <p:cNvSpPr txBox="1">
            <a:spLocks noGrp="1"/>
          </p:cNvSpPr>
          <p:nvPr>
            <p:ph type="body" idx="5"/>
          </p:nvPr>
        </p:nvSpPr>
        <p:spPr>
          <a:xfrm>
            <a:off x="839789" y="2597686"/>
            <a:ext cx="2518412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95" name="Google Shape;195;p67"/>
          <p:cNvSpPr txBox="1">
            <a:spLocks noGrp="1"/>
          </p:cNvSpPr>
          <p:nvPr>
            <p:ph type="body" idx="6"/>
          </p:nvPr>
        </p:nvSpPr>
        <p:spPr>
          <a:xfrm>
            <a:off x="3503400" y="2597686"/>
            <a:ext cx="2518412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96" name="Google Shape;196;p67"/>
          <p:cNvSpPr txBox="1">
            <a:spLocks noGrp="1"/>
          </p:cNvSpPr>
          <p:nvPr>
            <p:ph type="body" idx="7"/>
          </p:nvPr>
        </p:nvSpPr>
        <p:spPr>
          <a:xfrm>
            <a:off x="6168600" y="2597686"/>
            <a:ext cx="2518412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97" name="Google Shape;197;p67"/>
          <p:cNvSpPr txBox="1">
            <a:spLocks noGrp="1"/>
          </p:cNvSpPr>
          <p:nvPr>
            <p:ph type="body" idx="8"/>
          </p:nvPr>
        </p:nvSpPr>
        <p:spPr>
          <a:xfrm>
            <a:off x="8833800" y="2597686"/>
            <a:ext cx="2518412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98" name="Google Shape;198;p67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8942F6E-8C29-2449-9E45-A50C4E446583}" type="datetime1">
              <a:rPr lang="en-US" smtClean="0"/>
              <a:t>4/15/2025</a:t>
            </a:fld>
            <a:endParaRPr/>
          </a:p>
        </p:txBody>
      </p:sp>
      <p:sp>
        <p:nvSpPr>
          <p:cNvPr id="199" name="Google Shape;199;p67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00" name="Google Shape;200;p67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58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le Slide_tumma_sininen" preserve="1">
  <p:cSld name="03_Title Slide_tumma_sininen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/>
          <p:nvPr/>
        </p:nvSpPr>
        <p:spPr>
          <a:xfrm>
            <a:off x="0" y="1"/>
            <a:ext cx="129032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1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41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1" name="Google Shape;31;p41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/>
          <p:nvPr/>
        </p:nvSpPr>
        <p:spPr>
          <a:xfrm>
            <a:off x="11277600" y="6065523"/>
            <a:ext cx="911462" cy="7924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1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56130"/>
            <a:ext cx="2412000" cy="35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458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valkoinen" preserve="1">
  <p:cSld name="Blank_valkoine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8"/>
          <p:cNvSpPr txBox="1">
            <a:spLocks noGrp="1"/>
          </p:cNvSpPr>
          <p:nvPr>
            <p:ph type="body" idx="1"/>
          </p:nvPr>
        </p:nvSpPr>
        <p:spPr>
          <a:xfrm>
            <a:off x="227012" y="1045976"/>
            <a:ext cx="11759789" cy="546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3" name="Google Shape;203;p68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74A5492-1BF8-7640-A467-536DECFFE1C8}" type="datetime1">
              <a:rPr lang="en-US" smtClean="0"/>
              <a:t>4/15/2025</a:t>
            </a:fld>
            <a:endParaRPr dirty="0"/>
          </a:p>
        </p:txBody>
      </p:sp>
      <p:sp>
        <p:nvSpPr>
          <p:cNvPr id="204" name="Google Shape;204;p68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err="1"/>
              <a:t>Ruokatieto</a:t>
            </a:r>
            <a:endParaRPr dirty="0"/>
          </a:p>
        </p:txBody>
      </p:sp>
      <p:sp>
        <p:nvSpPr>
          <p:cNvPr id="205" name="Google Shape;205;p68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46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tumman_sininen" preserve="1">
  <p:cSld name="1_Blank_tumman_sininen">
    <p:bg>
      <p:bgPr>
        <a:solidFill>
          <a:schemeClr val="tx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9"/>
          <p:cNvSpPr/>
          <p:nvPr/>
        </p:nvSpPr>
        <p:spPr>
          <a:xfrm>
            <a:off x="1109439" y="224525"/>
            <a:ext cx="459819" cy="3651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9"/>
          <p:cNvSpPr txBox="1">
            <a:spLocks noGrp="1"/>
          </p:cNvSpPr>
          <p:nvPr>
            <p:ph type="body" idx="1"/>
          </p:nvPr>
        </p:nvSpPr>
        <p:spPr>
          <a:xfrm>
            <a:off x="227012" y="1045976"/>
            <a:ext cx="11759789" cy="546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9" name="Google Shape;209;p69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33C563-D0E9-1640-A3A7-33FA7CA477A1}" type="datetime1">
              <a:rPr lang="en-US" smtClean="0"/>
              <a:t>4/15/2025</a:t>
            </a:fld>
            <a:endParaRPr/>
          </a:p>
        </p:txBody>
      </p:sp>
      <p:sp>
        <p:nvSpPr>
          <p:cNvPr id="210" name="Google Shape;210;p69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11" name="Google Shape;211;p69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2" name="Google Shape;21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068" y="304654"/>
            <a:ext cx="323328" cy="32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881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_left" preserve="1">
  <p:cSld name="Content with Caption_lef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0"/>
          <p:cNvSpPr/>
          <p:nvPr/>
        </p:nvSpPr>
        <p:spPr>
          <a:xfrm>
            <a:off x="6095619" y="0"/>
            <a:ext cx="6096381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0"/>
          <p:cNvSpPr txBox="1">
            <a:spLocks noGrp="1"/>
          </p:cNvSpPr>
          <p:nvPr>
            <p:ph type="title"/>
          </p:nvPr>
        </p:nvSpPr>
        <p:spPr>
          <a:xfrm>
            <a:off x="839788" y="1257125"/>
            <a:ext cx="436952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0"/>
          <p:cNvSpPr txBox="1">
            <a:spLocks noGrp="1"/>
          </p:cNvSpPr>
          <p:nvPr>
            <p:ph type="body" idx="1"/>
          </p:nvPr>
        </p:nvSpPr>
        <p:spPr>
          <a:xfrm>
            <a:off x="6976632" y="1257125"/>
            <a:ext cx="4378756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17" name="Google Shape;217;p70"/>
          <p:cNvSpPr txBox="1">
            <a:spLocks noGrp="1"/>
          </p:cNvSpPr>
          <p:nvPr>
            <p:ph type="body" idx="2"/>
          </p:nvPr>
        </p:nvSpPr>
        <p:spPr>
          <a:xfrm>
            <a:off x="839788" y="2997381"/>
            <a:ext cx="4369526" cy="329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18" name="Google Shape;218;p70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50778AC-29B5-4348-8333-BECB1333796C}" type="datetime1">
              <a:rPr lang="en-US" smtClean="0"/>
              <a:t>4/15/2025</a:t>
            </a:fld>
            <a:endParaRPr/>
          </a:p>
        </p:txBody>
      </p:sp>
      <p:sp>
        <p:nvSpPr>
          <p:cNvPr id="219" name="Google Shape;219;p70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20" name="Google Shape;220;p70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05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_right" preserve="1">
  <p:cSld name="Content with Caption_righ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1"/>
          <p:cNvSpPr/>
          <p:nvPr/>
        </p:nvSpPr>
        <p:spPr>
          <a:xfrm>
            <a:off x="6072551" y="0"/>
            <a:ext cx="6119449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1"/>
          <p:cNvSpPr txBox="1">
            <a:spLocks noGrp="1"/>
          </p:cNvSpPr>
          <p:nvPr>
            <p:ph type="title"/>
          </p:nvPr>
        </p:nvSpPr>
        <p:spPr>
          <a:xfrm>
            <a:off x="6912339" y="1272142"/>
            <a:ext cx="44430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1"/>
          <p:cNvSpPr txBox="1">
            <a:spLocks noGrp="1"/>
          </p:cNvSpPr>
          <p:nvPr>
            <p:ph type="body" idx="1"/>
          </p:nvPr>
        </p:nvSpPr>
        <p:spPr>
          <a:xfrm>
            <a:off x="836612" y="1242108"/>
            <a:ext cx="4396151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25" name="Google Shape;225;p71"/>
          <p:cNvSpPr txBox="1">
            <a:spLocks noGrp="1"/>
          </p:cNvSpPr>
          <p:nvPr>
            <p:ph type="body" idx="2"/>
          </p:nvPr>
        </p:nvSpPr>
        <p:spPr>
          <a:xfrm>
            <a:off x="6912339" y="3012398"/>
            <a:ext cx="4443049" cy="329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26" name="Google Shape;226;p71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BE1AE36-F538-1245-8858-EBAFEB252107}" type="datetime1">
              <a:rPr lang="en-US" smtClean="0"/>
              <a:t>4/15/2025</a:t>
            </a:fld>
            <a:endParaRPr/>
          </a:p>
        </p:txBody>
      </p:sp>
      <p:sp>
        <p:nvSpPr>
          <p:cNvPr id="227" name="Google Shape;227;p71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28" name="Google Shape;228;p71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55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_left" preserve="1">
  <p:cSld name="Picture with Caption_lef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2"/>
          <p:cNvSpPr/>
          <p:nvPr/>
        </p:nvSpPr>
        <p:spPr>
          <a:xfrm>
            <a:off x="-4764" y="9923"/>
            <a:ext cx="8272463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2"/>
          <p:cNvSpPr txBox="1">
            <a:spLocks noGrp="1"/>
          </p:cNvSpPr>
          <p:nvPr>
            <p:ph type="title"/>
          </p:nvPr>
        </p:nvSpPr>
        <p:spPr>
          <a:xfrm>
            <a:off x="838200" y="125712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2"/>
          <p:cNvSpPr>
            <a:spLocks noGrp="1"/>
          </p:cNvSpPr>
          <p:nvPr>
            <p:ph type="pic" idx="2"/>
          </p:nvPr>
        </p:nvSpPr>
        <p:spPr>
          <a:xfrm>
            <a:off x="5181600" y="1257124"/>
            <a:ext cx="6172199" cy="5038726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2"/>
          <p:cNvSpPr txBox="1">
            <a:spLocks noGrp="1"/>
          </p:cNvSpPr>
          <p:nvPr>
            <p:ph type="body" idx="1"/>
          </p:nvPr>
        </p:nvSpPr>
        <p:spPr>
          <a:xfrm>
            <a:off x="838200" y="2997381"/>
            <a:ext cx="3932237" cy="328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pic>
        <p:nvPicPr>
          <p:cNvPr id="234" name="Google Shape;23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264" y="304654"/>
            <a:ext cx="324937" cy="3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2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70D4FD4-0ECA-E646-8429-4D44B6E5A7B8}" type="datetime1">
              <a:rPr lang="en-US" smtClean="0"/>
              <a:t>4/15/2025</a:t>
            </a:fld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37" name="Google Shape;237;p72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21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_right" preserve="1">
  <p:cSld name="Picture with Caption_righ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3"/>
          <p:cNvSpPr/>
          <p:nvPr/>
        </p:nvSpPr>
        <p:spPr>
          <a:xfrm>
            <a:off x="3919537" y="0"/>
            <a:ext cx="8272463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3"/>
          <p:cNvSpPr txBox="1">
            <a:spLocks noGrp="1"/>
          </p:cNvSpPr>
          <p:nvPr>
            <p:ph type="title"/>
          </p:nvPr>
        </p:nvSpPr>
        <p:spPr>
          <a:xfrm>
            <a:off x="7419975" y="126266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3"/>
          <p:cNvSpPr>
            <a:spLocks noGrp="1"/>
          </p:cNvSpPr>
          <p:nvPr>
            <p:ph type="pic" idx="2"/>
          </p:nvPr>
        </p:nvSpPr>
        <p:spPr>
          <a:xfrm>
            <a:off x="838200" y="1262669"/>
            <a:ext cx="6173788" cy="496093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3"/>
          <p:cNvSpPr txBox="1">
            <a:spLocks noGrp="1"/>
          </p:cNvSpPr>
          <p:nvPr>
            <p:ph type="body" idx="1"/>
          </p:nvPr>
        </p:nvSpPr>
        <p:spPr>
          <a:xfrm>
            <a:off x="7419975" y="3002926"/>
            <a:ext cx="3932237" cy="328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43" name="Google Shape;243;p73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BBE930C-27B0-F94A-AFAA-805BC08A2D32}" type="datetime1">
              <a:rPr lang="en-US" smtClean="0"/>
              <a:t>4/15/2025</a:t>
            </a:fld>
            <a:endParaRPr dirty="0"/>
          </a:p>
        </p:txBody>
      </p:sp>
      <p:sp>
        <p:nvSpPr>
          <p:cNvPr id="244" name="Google Shape;244;p73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err="1"/>
              <a:t>Ruokatieto</a:t>
            </a:r>
            <a:endParaRPr dirty="0"/>
          </a:p>
        </p:txBody>
      </p:sp>
      <p:sp>
        <p:nvSpPr>
          <p:cNvPr id="245" name="Google Shape;245;p73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127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ection Header_vaalea_hiekka" preserve="1">
  <p:cSld name="18_Section Header_vaalea_hiekka">
    <p:bg>
      <p:bgPr>
        <a:solidFill>
          <a:schemeClr val="accent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4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4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4"/>
          <p:cNvSpPr txBox="1">
            <a:spLocks noGrp="1"/>
          </p:cNvSpPr>
          <p:nvPr>
            <p:ph type="body" idx="1"/>
          </p:nvPr>
        </p:nvSpPr>
        <p:spPr>
          <a:xfrm>
            <a:off x="672353" y="4161463"/>
            <a:ext cx="59229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99D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99D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9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D"/>
              </a:buClr>
              <a:buSzPts val="1600"/>
              <a:buNone/>
              <a:defRPr sz="1600">
                <a:solidFill>
                  <a:srgbClr val="88899D"/>
                </a:solidFill>
              </a:defRPr>
            </a:lvl9pPr>
          </a:lstStyle>
          <a:p>
            <a:endParaRPr dirty="0"/>
          </a:p>
        </p:txBody>
      </p:sp>
      <p:sp>
        <p:nvSpPr>
          <p:cNvPr id="250" name="Google Shape;250;p74"/>
          <p:cNvSpPr>
            <a:spLocks noGrp="1"/>
          </p:cNvSpPr>
          <p:nvPr>
            <p:ph type="pic" idx="2"/>
          </p:nvPr>
        </p:nvSpPr>
        <p:spPr>
          <a:xfrm>
            <a:off x="7267670" y="0"/>
            <a:ext cx="492433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1" name="Google Shape;251;p74"/>
          <p:cNvPicPr preferRelativeResize="0"/>
          <p:nvPr/>
        </p:nvPicPr>
        <p:blipFill>
          <a:blip r:embed="rId2"/>
          <a:srcRect/>
          <a:stretch/>
        </p:blipFill>
        <p:spPr>
          <a:xfrm>
            <a:off x="592195" y="280922"/>
            <a:ext cx="1800000" cy="2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1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>
  <p:cSld name="Compariso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5"/>
          <p:cNvSpPr txBox="1">
            <a:spLocks noGrp="1"/>
          </p:cNvSpPr>
          <p:nvPr>
            <p:ph type="title"/>
          </p:nvPr>
        </p:nvSpPr>
        <p:spPr>
          <a:xfrm>
            <a:off x="839788" y="1137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5"/>
          <p:cNvSpPr txBox="1">
            <a:spLocks noGrp="1"/>
          </p:cNvSpPr>
          <p:nvPr>
            <p:ph type="body" idx="1"/>
          </p:nvPr>
        </p:nvSpPr>
        <p:spPr>
          <a:xfrm>
            <a:off x="839788" y="2597686"/>
            <a:ext cx="5157787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55" name="Google Shape;255;p75"/>
          <p:cNvSpPr txBox="1">
            <a:spLocks noGrp="1"/>
          </p:cNvSpPr>
          <p:nvPr>
            <p:ph type="body" idx="2"/>
          </p:nvPr>
        </p:nvSpPr>
        <p:spPr>
          <a:xfrm>
            <a:off x="839788" y="3426784"/>
            <a:ext cx="5157787" cy="264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6" name="Google Shape;256;p75"/>
          <p:cNvSpPr txBox="1">
            <a:spLocks noGrp="1"/>
          </p:cNvSpPr>
          <p:nvPr>
            <p:ph type="body" idx="3"/>
          </p:nvPr>
        </p:nvSpPr>
        <p:spPr>
          <a:xfrm>
            <a:off x="6172200" y="2597686"/>
            <a:ext cx="5183188" cy="7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57" name="Google Shape;257;p75"/>
          <p:cNvSpPr txBox="1">
            <a:spLocks noGrp="1"/>
          </p:cNvSpPr>
          <p:nvPr>
            <p:ph type="body" idx="4"/>
          </p:nvPr>
        </p:nvSpPr>
        <p:spPr>
          <a:xfrm>
            <a:off x="6172200" y="3426784"/>
            <a:ext cx="5183188" cy="264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600"/>
              <a:buChar char="•"/>
              <a:defRPr sz="1600"/>
            </a:lvl1pPr>
            <a:lvl2pPr marL="914400" lvl="1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8" name="Google Shape;258;p75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B18B515-ACBB-6149-8557-8A3282941DD3}" type="datetime1">
              <a:rPr lang="en-US" smtClean="0"/>
              <a:t>4/15/2025</a:t>
            </a:fld>
            <a:endParaRPr/>
          </a:p>
        </p:txBody>
      </p:sp>
      <p:sp>
        <p:nvSpPr>
          <p:cNvPr id="259" name="Google Shape;259;p75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Ruokatieto</a:t>
            </a:r>
            <a:endParaRPr/>
          </a:p>
        </p:txBody>
      </p:sp>
      <p:sp>
        <p:nvSpPr>
          <p:cNvPr id="260" name="Google Shape;260;p75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8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 Slide_sininen" preserve="1">
  <p:cSld name="04_Title Slide_sininen">
    <p:bg>
      <p:bgRef idx="1001">
        <a:schemeClr val="bg2"/>
      </p:bgRef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42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42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7" name="Google Shape;37;p42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/>
          <p:nvPr/>
        </p:nvSpPr>
        <p:spPr>
          <a:xfrm>
            <a:off x="11297920" y="5909666"/>
            <a:ext cx="894080" cy="9483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-10160" y="-1"/>
            <a:ext cx="1019563" cy="7837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2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56130"/>
            <a:ext cx="2412000" cy="35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21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 Slide_vihrea" preserve="1">
  <p:cSld name="05_Title Slide_vihrea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/>
          <p:nvPr/>
        </p:nvSpPr>
        <p:spPr>
          <a:xfrm>
            <a:off x="0" y="10159"/>
            <a:ext cx="2824480" cy="715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43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43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5" name="Google Shape;45;p43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43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56130"/>
            <a:ext cx="2412000" cy="3514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3"/>
          <p:cNvSpPr/>
          <p:nvPr/>
        </p:nvSpPr>
        <p:spPr>
          <a:xfrm>
            <a:off x="11165840" y="6156959"/>
            <a:ext cx="1015999" cy="715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99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Title Slide_vaalea_sininen" preserve="1">
  <p:cSld name="06_Title Slide_vaalea_sininen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/>
          <p:nvPr/>
        </p:nvSpPr>
        <p:spPr>
          <a:xfrm>
            <a:off x="-10160" y="-1"/>
            <a:ext cx="2814320" cy="71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44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44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44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44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45431"/>
            <a:ext cx="2410720" cy="35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2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 Slide_vihreä" preserve="1">
  <p:cSld name="07_Title Slide_vihreä">
    <p:bg>
      <p:bgPr>
        <a:solidFill>
          <a:schemeClr val="accent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/>
          <p:nvPr/>
        </p:nvSpPr>
        <p:spPr>
          <a:xfrm>
            <a:off x="-8808" y="-1"/>
            <a:ext cx="2823127" cy="7155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45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45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8" name="Google Shape;58;p45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45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45431"/>
            <a:ext cx="2410720" cy="35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9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itle Slide_hiekka" preserve="1">
  <p:cSld name="08_Title Slide_hiekka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/>
          <p:nvPr/>
        </p:nvSpPr>
        <p:spPr>
          <a:xfrm>
            <a:off x="-10160" y="-1"/>
            <a:ext cx="2814320" cy="7155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46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46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4" name="Google Shape;64;p46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46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45431"/>
            <a:ext cx="2410720" cy="35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Title Slide_oranssi" preserve="1">
  <p:cSld name="09_Title Slide_oranssi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7"/>
          <p:cNvSpPr/>
          <p:nvPr/>
        </p:nvSpPr>
        <p:spPr>
          <a:xfrm>
            <a:off x="-10160" y="-1"/>
            <a:ext cx="3007360" cy="789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47"/>
          <p:cNvCxnSpPr/>
          <p:nvPr/>
        </p:nvCxnSpPr>
        <p:spPr>
          <a:xfrm>
            <a:off x="434162" y="1079240"/>
            <a:ext cx="1142114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47"/>
          <p:cNvSpPr txBox="1">
            <a:spLocks noGrp="1"/>
          </p:cNvSpPr>
          <p:nvPr>
            <p:ph type="ctrTitle"/>
          </p:nvPr>
        </p:nvSpPr>
        <p:spPr>
          <a:xfrm>
            <a:off x="1524000" y="1802846"/>
            <a:ext cx="9144000" cy="21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subTitle" idx="1"/>
          </p:nvPr>
        </p:nvSpPr>
        <p:spPr>
          <a:xfrm>
            <a:off x="1524000" y="428252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1" name="Google Shape;71;p47"/>
          <p:cNvPicPr preferRelativeResize="0"/>
          <p:nvPr/>
        </p:nvPicPr>
        <p:blipFill>
          <a:blip r:embed="rId2"/>
          <a:srcRect/>
          <a:stretch/>
        </p:blipFill>
        <p:spPr>
          <a:xfrm>
            <a:off x="434162" y="345431"/>
            <a:ext cx="2410720" cy="35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6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raphik Regular" panose="020B0503030202060203" pitchFamily="34" charset="77"/>
                <a:ea typeface="Graphik Regular" panose="020B0503030202060203" pitchFamily="34" charset="77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EF8E6BE-0A8A-624F-A135-353210B6D11A}" type="datetime1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raphik Regular" panose="020B0503030202060203" pitchFamily="34" charset="77"/>
                <a:ea typeface="Graphik Regular" panose="020B0503030202060203" pitchFamily="34" charset="77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err="1"/>
              <a:t>Ruokatieto</a:t>
            </a:r>
            <a:endParaRPr lang="en-US" dirty="0"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raphik Regular" panose="020B0503030202060203" pitchFamily="34" charset="77"/>
                <a:ea typeface="Graphik Regular" panose="020B0503030202060203" pitchFamily="34" charset="77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Google Shape;15;p38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44264" y="304654"/>
            <a:ext cx="324937" cy="3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602A3-E98C-D049-D9F9-B2E87330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492A61-C7F3-7911-8E2D-404D81C9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50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tx1"/>
          </a:solidFill>
          <a:latin typeface="Orleans Roman" pitchFamily="2" charset="77"/>
          <a:ea typeface="Orleans Roman" pitchFamily="2" charset="77"/>
          <a:cs typeface="Orleans Roman" pitchFamily="2" charset="77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283464" algn="l" rtl="0">
        <a:lnSpc>
          <a:spcPct val="15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800" b="0" i="0" u="none" strike="noStrike" cap="none">
          <a:solidFill>
            <a:schemeClr val="tx1"/>
          </a:solidFill>
          <a:latin typeface="Graphik Regular" panose="020B0503030202060203" pitchFamily="34" charset="77"/>
          <a:ea typeface="Graphik Regular" panose="020B0503030202060203" pitchFamily="34" charset="77"/>
          <a:cs typeface="Arial"/>
          <a:sym typeface="Arial"/>
        </a:defRPr>
      </a:lvl1pPr>
      <a:lvl2pPr marL="804672" marR="0" lvl="1" indent="-347472" algn="l" rtl="0">
        <a:lnSpc>
          <a:spcPct val="15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400" b="0" i="0" u="none" strike="noStrike" cap="none">
          <a:solidFill>
            <a:schemeClr val="tx1"/>
          </a:solidFill>
          <a:latin typeface="Graphik Regular" panose="020B0503030202060203" pitchFamily="34" charset="77"/>
          <a:ea typeface="Graphik Regular" panose="020B0503030202060203" pitchFamily="34" charset="77"/>
          <a:cs typeface="Arial"/>
          <a:sym typeface="Arial"/>
        </a:defRPr>
      </a:lvl2pPr>
      <a:lvl3pPr marL="1078992" marR="0" lvl="2" indent="-347472" algn="l" rtl="0">
        <a:lnSpc>
          <a:spcPct val="15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b="0" i="0" u="none" strike="noStrike" cap="none">
          <a:solidFill>
            <a:schemeClr val="tx1"/>
          </a:solidFill>
          <a:latin typeface="Graphik Regular" panose="020B0503030202060203" pitchFamily="34" charset="77"/>
          <a:ea typeface="Graphik Regular" panose="020B0503030202060203" pitchFamily="34" charset="77"/>
          <a:cs typeface="Arial"/>
          <a:sym typeface="Arial"/>
        </a:defRPr>
      </a:lvl3pPr>
      <a:lvl4pPr marL="1289304" marR="0" lvl="3" indent="-285750" algn="l" rtl="0">
        <a:lnSpc>
          <a:spcPct val="15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800" b="0" i="0" u="none" strike="noStrike" cap="none">
          <a:solidFill>
            <a:schemeClr val="tx1"/>
          </a:solidFill>
          <a:latin typeface="Graphik Regular" panose="020B0503030202060203" pitchFamily="34" charset="77"/>
          <a:ea typeface="Graphik Regular" panose="020B0503030202060203" pitchFamily="34" charset="77"/>
          <a:cs typeface="Arial"/>
          <a:sym typeface="Arial"/>
        </a:defRPr>
      </a:lvl4pPr>
      <a:lvl5pPr marL="1563624" marR="0" lvl="4" indent="-285750" algn="l" rtl="0">
        <a:lnSpc>
          <a:spcPct val="15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1"/>
          </a:solidFill>
          <a:latin typeface="Graphik Regular" panose="020B0503030202060203" pitchFamily="34" charset="77"/>
          <a:ea typeface="Graphik Regular" panose="020B0503030202060203" pitchFamily="34" charset="77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RJkVZFKP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okatieto.fi/ruokakasvatus/ruuan-reitti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>
            <a:spLocks noGrp="1"/>
          </p:cNvSpPr>
          <p:nvPr>
            <p:ph type="title"/>
          </p:nvPr>
        </p:nvSpPr>
        <p:spPr>
          <a:xfrm>
            <a:off x="672353" y="1146176"/>
            <a:ext cx="5922963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fi-FI" dirty="0"/>
              <a:t>Ruuan reitti</a:t>
            </a:r>
            <a:br>
              <a:rPr lang="fi-FI" dirty="0"/>
            </a:br>
            <a:r>
              <a:rPr lang="fi-FI" sz="2400" dirty="0"/>
              <a:t>Suomalaisen ruoan viikko kouluissa 2025</a:t>
            </a:r>
            <a:endParaRPr lang="fi-FI" dirty="0"/>
          </a:p>
        </p:txBody>
      </p:sp>
      <p:pic>
        <p:nvPicPr>
          <p:cNvPr id="361" name="Google Shape;361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597" b="3597"/>
          <a:stretch/>
        </p:blipFill>
        <p:spPr>
          <a:xfrm>
            <a:off x="7267670" y="0"/>
            <a:ext cx="4924330" cy="6858000"/>
          </a:xfr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E8817-15C8-5163-F339-E7CA3D58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7124"/>
            <a:ext cx="3932237" cy="650837"/>
          </a:xfrm>
        </p:spPr>
        <p:txBody>
          <a:bodyPr/>
          <a:lstStyle/>
          <a:p>
            <a:r>
              <a:rPr lang="fi-FI" dirty="0"/>
              <a:t>Ruuan reitti</a:t>
            </a:r>
          </a:p>
        </p:txBody>
      </p:sp>
      <p:pic>
        <p:nvPicPr>
          <p:cNvPr id="9" name="Kuvan paikkamerkki 8" descr="Kuva, joka sisältää kohteen ruoho, taivas, piha-, pilvi&#10;&#10;Tekoälyn generoima sisältö voi olla virheellistä.">
            <a:extLst>
              <a:ext uri="{FF2B5EF4-FFF2-40B4-BE49-F238E27FC236}">
                <a16:creationId xmlns:a16="http://schemas.microsoft.com/office/drawing/2014/main" id="{0525DD92-B7CB-F09C-6B9A-DA654915EF6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1203" b="14373"/>
          <a:stretch/>
        </p:blipFill>
        <p:spPr>
          <a:xfrm>
            <a:off x="5181600" y="1257124"/>
            <a:ext cx="6172199" cy="5038726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022F42-2739-EF9F-DC75-3B4F8E9F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313497"/>
            <a:ext cx="3932237" cy="328737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dirty="0"/>
              <a:t>Ruuan reittiin kuuluu monia vaiheita ja osaavia ammattilaisia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fi-FI" sz="1700" dirty="0"/>
              <a:t>Osaatko nimetä jonkun ammatin?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 dirty="0"/>
              <a:t>Reitti kulkee maatiloilta meidän lautasillemme, väliin mahtuvat kuljetukset, elintarviketeollisuus ja kaupat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2A4AF1-2AA2-3A53-7F0F-4FFCFCDFC0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0D4FD4-0ECA-E646-8429-4D44B6E5A7B8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91C517-DD70-27AF-6BC1-95073C2FF0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Ruokatieto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6A07B0-3993-8DCC-03D9-9488751CC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37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68B337-A3DA-2290-25FC-10693566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7467" y="1262670"/>
            <a:ext cx="4385733" cy="49609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1900" dirty="0"/>
              <a:t>Pohtikaa kuvien avulla ruuan reittiä pellolta pöytään. Voitte pohtia aihetta yhden itselle tutun ruoka-aineen (esim. peruna, kaura) näkökulmasta. Valitkaa vaikkapa, jokin ruoka, jota on tänään tarjolla koulun ruokalassa</a:t>
            </a:r>
          </a:p>
          <a:p>
            <a:pPr marL="457200" indent="-457200">
              <a:buAutoNum type="arabicPeriod"/>
            </a:pPr>
            <a:r>
              <a:rPr lang="fi-FI" sz="1900" dirty="0"/>
              <a:t>Missä ruoka-aine kasvaa?</a:t>
            </a:r>
            <a:endParaRPr lang="fi-FI" sz="1900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fi-FI" sz="1900" dirty="0"/>
              <a:t>Mitä tuotteita ruoka-aineesta valmistetaan?</a:t>
            </a:r>
            <a:endParaRPr lang="fi-FI" sz="1900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fi-FI" sz="1900" dirty="0"/>
              <a:t>Missä ruoka-ainetta myydään?</a:t>
            </a:r>
            <a:endParaRPr lang="fi-FI" sz="1900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fi-FI" sz="1900" dirty="0"/>
              <a:t>Mitä ruokia ruoka-aineesta voi valmistaa?</a:t>
            </a:r>
            <a:endParaRPr lang="fi-FI" sz="1900" dirty="0">
              <a:cs typeface="Calibri"/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838B37-AD33-8D64-8AFD-AA27703FA9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BE930C-27B0-F94A-AFAA-805BC08A2D3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DEE27D-E2E5-7BFC-46D7-D2D8C4C230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Ruokatieto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C4C857-386E-E23A-8FAB-B0B493AE4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 dirty="0"/>
          </a:p>
        </p:txBody>
      </p:sp>
      <p:pic>
        <p:nvPicPr>
          <p:cNvPr id="8" name="Kuva 7" descr="Kuva, joka sisältää kohteen sisä, pöytä, istuminen, pieni&#10;&#10;Kuvaus luotu automaattisesti">
            <a:extLst>
              <a:ext uri="{FF2B5EF4-FFF2-40B4-BE49-F238E27FC236}">
                <a16:creationId xmlns:a16="http://schemas.microsoft.com/office/drawing/2014/main" id="{4A2BEF75-633A-B75B-2DDA-69614CD4F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r="-1" b="-1"/>
          <a:stretch/>
        </p:blipFill>
        <p:spPr>
          <a:xfrm>
            <a:off x="558800" y="1293814"/>
            <a:ext cx="6186485" cy="427037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285C2C6-1AC3-2583-3A29-80F9893936A8}"/>
              </a:ext>
            </a:extLst>
          </p:cNvPr>
          <p:cNvSpPr txBox="1"/>
          <p:nvPr/>
        </p:nvSpPr>
        <p:spPr>
          <a:xfrm>
            <a:off x="897297" y="402907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Maatila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A7B0CD0-7425-D600-D43B-702790523E81}"/>
              </a:ext>
            </a:extLst>
          </p:cNvPr>
          <p:cNvSpPr txBox="1"/>
          <p:nvPr/>
        </p:nvSpPr>
        <p:spPr>
          <a:xfrm>
            <a:off x="2571441" y="498157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Ruokatehdas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8E43E87-DFB7-43F7-4B8C-1D0A0D418448}"/>
              </a:ext>
            </a:extLst>
          </p:cNvPr>
          <p:cNvSpPr txBox="1"/>
          <p:nvPr/>
        </p:nvSpPr>
        <p:spPr>
          <a:xfrm>
            <a:off x="3548961" y="180826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Kauppa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823459C-A1E9-158B-6639-0204CDA8C7B7}"/>
              </a:ext>
            </a:extLst>
          </p:cNvPr>
          <p:cNvSpPr txBox="1"/>
          <p:nvPr/>
        </p:nvSpPr>
        <p:spPr>
          <a:xfrm>
            <a:off x="5168211" y="402907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Ravintola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F6F8D9D-EA59-1402-40EF-A12B5D18DAAC}"/>
              </a:ext>
            </a:extLst>
          </p:cNvPr>
          <p:cNvSpPr txBox="1"/>
          <p:nvPr/>
        </p:nvSpPr>
        <p:spPr>
          <a:xfrm>
            <a:off x="5614938" y="916792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Kotikeittiö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BD919C5-D4A3-E215-DE16-4EEAA4A6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97" y="468167"/>
            <a:ext cx="3932237" cy="650837"/>
          </a:xfrm>
        </p:spPr>
        <p:txBody>
          <a:bodyPr/>
          <a:lstStyle/>
          <a:p>
            <a:r>
              <a:rPr lang="fi-FI" dirty="0"/>
              <a:t>Pohdintatehtävä</a:t>
            </a:r>
          </a:p>
        </p:txBody>
      </p:sp>
    </p:spTree>
    <p:extLst>
      <p:ext uri="{BB962C8B-B14F-4D97-AF65-F5344CB8AC3E}">
        <p14:creationId xmlns:p14="http://schemas.microsoft.com/office/powerpoint/2010/main" val="27686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E75FA-40FA-FD4F-561E-9189F581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8" y="876124"/>
            <a:ext cx="5808132" cy="537809"/>
          </a:xfrm>
        </p:spPr>
        <p:txBody>
          <a:bodyPr>
            <a:normAutofit/>
          </a:bodyPr>
          <a:lstStyle/>
          <a:p>
            <a:r>
              <a:rPr lang="fi-FI" dirty="0"/>
              <a:t>Suomalainen ruokaketju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ECCCC2-0820-5B4D-7DC6-07F3AED672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0D4FD4-0ECA-E646-8429-4D44B6E5A7B8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A7BF32-B0E9-8863-F69F-4313024BDA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Ruokatieto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882180-D603-39EE-0392-A1C129AE5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10" name="Kuva 9" descr="Kuva, joka sisältää kohteen luonnos, piirros, Piirrokset, kuvitus&#10;&#10;Tekoälyn generoima sisältö voi olla virheellistä.">
            <a:extLst>
              <a:ext uri="{FF2B5EF4-FFF2-40B4-BE49-F238E27FC236}">
                <a16:creationId xmlns:a16="http://schemas.microsoft.com/office/drawing/2014/main" id="{E6A45201-03BE-14FE-849B-E62B9BF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2" y="1591352"/>
            <a:ext cx="5933348" cy="4603942"/>
          </a:xfrm>
          <a:prstGeom prst="rect">
            <a:avLst/>
          </a:prstGeom>
        </p:spPr>
      </p:pic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5CAE7C2C-254D-528D-9C56-D05D90D2EFBE}"/>
              </a:ext>
            </a:extLst>
          </p:cNvPr>
          <p:cNvSpPr/>
          <p:nvPr/>
        </p:nvSpPr>
        <p:spPr>
          <a:xfrm>
            <a:off x="5989366" y="430264"/>
            <a:ext cx="5808133" cy="3475704"/>
          </a:xfrm>
          <a:prstGeom prst="wedgeEllipseCallout">
            <a:avLst>
              <a:gd name="adj1" fmla="val -67449"/>
              <a:gd name="adj2" fmla="val 291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D1E63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>
                <a:ln>
                  <a:noFill/>
                </a:ln>
                <a:solidFill>
                  <a:srgbClr val="0D1E63"/>
                </a:solidFill>
                <a:effectLst/>
                <a:uLnTx/>
                <a:uFillTx/>
                <a:latin typeface="Graphik Regular" panose="020B0503030202060203" pitchFamily="34" charset="77"/>
                <a:cs typeface="Arial"/>
                <a:sym typeface="Arial"/>
                <a:hlinkClick r:id="rId3"/>
              </a:rPr>
              <a:t>Tiedätkö millainen on suomalainen ruokaketju? (ruotsinkielinen tekstitys)</a:t>
            </a:r>
            <a:endParaRPr kumimoji="0" lang="fi-FI" sz="2800" b="0" i="0" u="none" strike="noStrike" kern="0" cap="none" spc="0" normalizeH="0" baseline="0" noProof="0" dirty="0">
              <a:ln>
                <a:noFill/>
              </a:ln>
              <a:solidFill>
                <a:srgbClr val="0D1E63"/>
              </a:solidFill>
              <a:effectLst/>
              <a:uLnTx/>
              <a:uFillTx/>
              <a:latin typeface="Graphik Regular" panose="020B0503030202060203" pitchFamily="34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1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BDD2B-1A5F-FDC3-1D7F-1F6A1DB2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5" y="1262669"/>
            <a:ext cx="3932237" cy="1600200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Ruuan reitti – video ja tehtäviä</a:t>
            </a:r>
          </a:p>
        </p:txBody>
      </p:sp>
      <p:pic>
        <p:nvPicPr>
          <p:cNvPr id="9" name="Kuva 8" descr="Kuva, joka sisältää kohteen ruoho, piha-, taivas, eläinkarja&#10;&#10;Tekoälyn generoima sisältö voi olla virheellistä.">
            <a:extLst>
              <a:ext uri="{FF2B5EF4-FFF2-40B4-BE49-F238E27FC236}">
                <a16:creationId xmlns:a16="http://schemas.microsoft.com/office/drawing/2014/main" id="{2A40326D-9FFD-3EF7-0D74-64A275AA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2636"/>
            <a:ext cx="6173788" cy="4121003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D625DA-1EF1-0383-22E9-C70E32C3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9975" y="3002926"/>
            <a:ext cx="3932237" cy="3287379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Valitkaa Ruuan reitti, johon haluatte tutustua tarkemmin videon avulla: </a:t>
            </a:r>
            <a:r>
              <a:rPr lang="fi-FI" dirty="0">
                <a:hlinkClick r:id="rId3"/>
              </a:rPr>
              <a:t>Ruuan reitti – Ruokatieto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D03DA3-3FFF-B907-48FE-3681B11BCAA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328971" y="6372713"/>
            <a:ext cx="787400" cy="35691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BBE930C-27B0-F94A-AFAA-805BC08A2D32}" type="datetime1">
              <a:rPr lang="en-US" smtClean="0"/>
              <a:pPr>
                <a:spcAft>
                  <a:spcPts val="600"/>
                </a:spcAft>
              </a:pPr>
              <a:t>4/15/2025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740E5C-BA28-EB22-510B-7865175EA99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-2701172" y="6365054"/>
            <a:ext cx="3979343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Ruokatieto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DEA421-8FEF-DE1E-F225-3E79B2FBD2D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01171" y="184546"/>
            <a:ext cx="592657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29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uokatieto">
      <a:dk1>
        <a:srgbClr val="0D1E63"/>
      </a:dk1>
      <a:lt1>
        <a:srgbClr val="FFFFFF"/>
      </a:lt1>
      <a:dk2>
        <a:srgbClr val="1D4FCF"/>
      </a:dk2>
      <a:lt2>
        <a:srgbClr val="F6F3EB"/>
      </a:lt2>
      <a:accent1>
        <a:srgbClr val="A6C9FB"/>
      </a:accent1>
      <a:accent2>
        <a:srgbClr val="ED7D31"/>
      </a:accent2>
      <a:accent3>
        <a:srgbClr val="FFD3C3"/>
      </a:accent3>
      <a:accent4>
        <a:srgbClr val="117759"/>
      </a:accent4>
      <a:accent5>
        <a:srgbClr val="D0F1AC"/>
      </a:accent5>
      <a:accent6>
        <a:srgbClr val="E8E0CC"/>
      </a:accent6>
      <a:hlink>
        <a:srgbClr val="1C4FCE"/>
      </a:hlink>
      <a:folHlink>
        <a:srgbClr val="0C1D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143</Words>
  <Application>Microsoft Office PowerPoint</Application>
  <PresentationFormat>Laajakuva</PresentationFormat>
  <Paragraphs>33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Graphik Regular</vt:lpstr>
      <vt:lpstr>Orleans Roman</vt:lpstr>
      <vt:lpstr>1_Office Theme</vt:lpstr>
      <vt:lpstr>Ruuan reitti Suomalaisen ruoan viikko kouluissa 2025</vt:lpstr>
      <vt:lpstr>Ruuan reitti</vt:lpstr>
      <vt:lpstr>Pohdintatehtävä</vt:lpstr>
      <vt:lpstr>Suomalainen ruokaketju</vt:lpstr>
      <vt:lpstr>Ruuan reitti – video ja 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Lotta Fors</dc:creator>
  <cp:lastModifiedBy>Sanna Elomaa</cp:lastModifiedBy>
  <cp:revision>21</cp:revision>
  <dcterms:created xsi:type="dcterms:W3CDTF">2022-10-18T11:49:51Z</dcterms:created>
  <dcterms:modified xsi:type="dcterms:W3CDTF">2025-04-15T12:05:58Z</dcterms:modified>
</cp:coreProperties>
</file>