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</p:sldMasterIdLst>
  <p:notesMasterIdLst>
    <p:notesMasterId r:id="rId16"/>
  </p:notesMasterIdLst>
  <p:sldIdLst>
    <p:sldId id="256" r:id="rId3"/>
    <p:sldId id="261" r:id="rId4"/>
    <p:sldId id="258" r:id="rId5"/>
    <p:sldId id="268" r:id="rId6"/>
    <p:sldId id="272" r:id="rId7"/>
    <p:sldId id="271" r:id="rId8"/>
    <p:sldId id="259" r:id="rId9"/>
    <p:sldId id="260" r:id="rId10"/>
    <p:sldId id="269" r:id="rId11"/>
    <p:sldId id="266" r:id="rId12"/>
    <p:sldId id="267" r:id="rId13"/>
    <p:sldId id="270" r:id="rId14"/>
    <p:sldId id="264" r:id="rId15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10B0111C-A417-6571-9510-81588673F6DA}" name="Sanna Elomaa" initials="SE" userId="S::sanna.elomaa@ruokatieto.fi::df13b40f-af57-4f57-b796-57fb39399608" providerId="AD"/>
  <p188:author id="{41A26C22-032E-3DFB-4EEC-9C5DB552C2E3}" name="Hanna Larjavaara" initials="HL" userId="S::hanna.larjavaara@ruokatieto.fi::8b140a7f-f066-4984-927c-8b260c7c6c37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6C9FB"/>
    <a:srgbClr val="0D1E63"/>
    <a:srgbClr val="FFD3C4"/>
    <a:srgbClr val="D0F1AC"/>
    <a:srgbClr val="1D4FC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2" d="100"/>
          <a:sy n="72" d="100"/>
        </p:scale>
        <p:origin x="998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microsoft.com/office/2018/10/relationships/authors" Target="author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Calibri" panose="020F0502020204030204" pitchFamily="34" charset="0"/>
              </a:defRPr>
            </a:lvl1pPr>
          </a:lstStyle>
          <a:p>
            <a:endParaRPr lang="fi-FI" dirty="0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Calibri" panose="020F0502020204030204" pitchFamily="34" charset="0"/>
              </a:defRPr>
            </a:lvl1pPr>
          </a:lstStyle>
          <a:p>
            <a:fld id="{9CBE9A09-C005-47EB-B018-64A6E5460227}" type="datetimeFigureOut">
              <a:rPr lang="fi-FI" smtClean="0"/>
              <a:pPr/>
              <a:t>4.12.2024</a:t>
            </a:fld>
            <a:endParaRPr lang="fi-FI" dirty="0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 dirty="0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Calibri" panose="020F0502020204030204" pitchFamily="34" charset="0"/>
              </a:defRPr>
            </a:lvl1pPr>
          </a:lstStyle>
          <a:p>
            <a:endParaRPr lang="fi-FI" dirty="0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Calibri" panose="020F0502020204030204" pitchFamily="34" charset="0"/>
              </a:defRPr>
            </a:lvl1pPr>
          </a:lstStyle>
          <a:p>
            <a:fld id="{5B263F0B-6220-45AB-B3C8-2CC84E7A1D86}" type="slidenum">
              <a:rPr lang="fi-FI" smtClean="0"/>
              <a:pPr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8041366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263F0B-6220-45AB-B3C8-2CC84E7A1D86}" type="slidenum">
              <a:rPr lang="fi-FI" smtClean="0"/>
              <a:t>1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624695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263F0B-6220-45AB-B3C8-2CC84E7A1D86}" type="slidenum">
              <a:rPr lang="fi-FI" smtClean="0"/>
              <a:t>10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4066784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2D6B2906-14D1-1585-CCE8-06A12A2847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068A2BE0-2523-A1AA-2862-B7D21259D4B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FE6E27D2-2782-35C2-4CC6-5107C4BA40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18E097-BFBE-4E38-94BF-693F27C210EE}" type="datetimeFigureOut">
              <a:rPr lang="fi-FI" smtClean="0"/>
              <a:t>4.12.2024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B7032111-4CEA-3759-1254-E3B8C567FE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84063C0C-74B1-9B3D-9459-D6F9F1454A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F3406-D4B2-4B17-B87A-6D18F80A90A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2160242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3F219F9A-0F78-5D64-282E-154BE299E2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ystysuoran tekstin paikkamerkki 2">
            <a:extLst>
              <a:ext uri="{FF2B5EF4-FFF2-40B4-BE49-F238E27FC236}">
                <a16:creationId xmlns:a16="http://schemas.microsoft.com/office/drawing/2014/main" id="{CEAF5E89-7163-3937-7B81-5991CB03E8E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360D20CD-F307-4318-CD5D-51A19EBCC5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18E097-BFBE-4E38-94BF-693F27C210EE}" type="datetimeFigureOut">
              <a:rPr lang="fi-FI" smtClean="0"/>
              <a:t>4.12.2024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00BE9B55-8EA1-1398-5A45-F35110294A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7DD9862F-90E4-6DB3-906E-697BA658C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F3406-D4B2-4B17-B87A-6D18F80A90A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7662053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>
            <a:extLst>
              <a:ext uri="{FF2B5EF4-FFF2-40B4-BE49-F238E27FC236}">
                <a16:creationId xmlns:a16="http://schemas.microsoft.com/office/drawing/2014/main" id="{D74228C2-C347-235D-4FA5-F19EAC67831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ystysuoran tekstin paikkamerkki 2">
            <a:extLst>
              <a:ext uri="{FF2B5EF4-FFF2-40B4-BE49-F238E27FC236}">
                <a16:creationId xmlns:a16="http://schemas.microsoft.com/office/drawing/2014/main" id="{BDBC4169-A724-04D9-6792-6F75687FEFC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5F49C828-13E9-1D64-2408-17AF942C21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18E097-BFBE-4E38-94BF-693F27C210EE}" type="datetimeFigureOut">
              <a:rPr lang="fi-FI" smtClean="0"/>
              <a:t>4.12.2024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3A66B065-E8C7-CC88-BB02-502A35AED6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333284C6-A234-AD91-8142-715B7D0BCE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F3406-D4B2-4B17-B87A-6D18F80A90A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0239246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BE083-8787-41C5-99EC-37532750CE26}" type="datetimeFigureOut">
              <a:rPr lang="fi-FI" smtClean="0"/>
              <a:t>4.12.2024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EB0D86-D59F-42D3-87E5-345530107BC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0153546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BE083-8787-41C5-99EC-37532750CE26}" type="datetimeFigureOut">
              <a:rPr lang="fi-FI" smtClean="0"/>
              <a:t>4.12.2024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EB0D86-D59F-42D3-87E5-345530107BC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7544842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BE083-8787-41C5-99EC-37532750CE26}" type="datetimeFigureOut">
              <a:rPr lang="fi-FI" smtClean="0"/>
              <a:t>4.12.2024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EB0D86-D59F-42D3-87E5-345530107BC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97074932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BE083-8787-41C5-99EC-37532750CE26}" type="datetimeFigureOut">
              <a:rPr lang="fi-FI" smtClean="0"/>
              <a:t>4.12.2024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EB0D86-D59F-42D3-87E5-345530107BC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9758240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BE083-8787-41C5-99EC-37532750CE26}" type="datetimeFigureOut">
              <a:rPr lang="fi-FI" smtClean="0"/>
              <a:t>4.12.2024</a:t>
            </a:fld>
            <a:endParaRPr lang="fi-F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EB0D86-D59F-42D3-87E5-345530107BC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04055287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BE083-8787-41C5-99EC-37532750CE26}" type="datetimeFigureOut">
              <a:rPr lang="fi-FI" smtClean="0"/>
              <a:t>4.12.2024</a:t>
            </a:fld>
            <a:endParaRPr lang="fi-F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EB0D86-D59F-42D3-87E5-345530107BC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22556256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BE083-8787-41C5-99EC-37532750CE26}" type="datetimeFigureOut">
              <a:rPr lang="fi-FI" smtClean="0"/>
              <a:t>4.12.2024</a:t>
            </a:fld>
            <a:endParaRPr lang="fi-F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EB0D86-D59F-42D3-87E5-345530107BC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74459202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Kuvateksti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BE083-8787-41C5-99EC-37532750CE26}" type="datetimeFigureOut">
              <a:rPr lang="fi-FI" smtClean="0"/>
              <a:t>4.12.2024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EB0D86-D59F-42D3-87E5-345530107BC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9566922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626679C4-FF9E-44E4-080F-C2FB627306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F2DD8DB-D45C-97D0-EBC4-0067D90425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81FCECAD-F1BE-FCBD-7941-E51E2BED78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18E097-BFBE-4E38-94BF-693F27C210EE}" type="datetimeFigureOut">
              <a:rPr lang="fi-FI" smtClean="0"/>
              <a:t>4.12.2024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264A5DB8-9E73-C129-4A68-B95410A6A9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08D5347A-C17F-C0C1-F78E-24F96CF3A9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F3406-D4B2-4B17-B87A-6D18F80A90A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07507229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uvateksti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i-FI"/>
              <a:t>Lisää kuva napsauttamalla kuvaketta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BE083-8787-41C5-99EC-37532750CE26}" type="datetimeFigureOut">
              <a:rPr lang="fi-FI" smtClean="0"/>
              <a:t>4.12.2024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EB0D86-D59F-42D3-87E5-345530107BC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14266630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BE083-8787-41C5-99EC-37532750CE26}" type="datetimeFigureOut">
              <a:rPr lang="fi-FI" smtClean="0"/>
              <a:t>4.12.2024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EB0D86-D59F-42D3-87E5-345530107BC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52968259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BE083-8787-41C5-99EC-37532750CE26}" type="datetimeFigureOut">
              <a:rPr lang="fi-FI" smtClean="0"/>
              <a:t>4.12.2024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EB0D86-D59F-42D3-87E5-345530107BC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5967815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916E5CC2-18D9-8373-D044-A70AF396B5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95EE9FF8-CDC3-C825-8D67-29FF681A1B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8B4DEED8-35EB-184B-7CD6-06CA0EADF5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18E097-BFBE-4E38-94BF-693F27C210EE}" type="datetimeFigureOut">
              <a:rPr lang="fi-FI" smtClean="0"/>
              <a:t>4.12.2024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094CE141-11C7-4E65-DC50-AEAFBB6E18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F240D18C-1B7E-8236-6145-6D4C433AFB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F3406-D4B2-4B17-B87A-6D18F80A90A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6179874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1C7F1AEB-D03B-B624-A93C-D73444DE37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4C430D8F-119A-0B67-CCCF-C0A463AA414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2DBF84AE-99F8-9A73-958F-D656564A70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F9DC6A7E-ECE8-AD96-B80C-7362A08C22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18E097-BFBE-4E38-94BF-693F27C210EE}" type="datetimeFigureOut">
              <a:rPr lang="fi-FI" smtClean="0"/>
              <a:t>4.12.2024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3251999C-DFC5-97D6-F93C-B417647922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A61E475C-6F43-DD8F-9985-2D0E343B9E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F3406-D4B2-4B17-B87A-6D18F80A90A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5437439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EF2AD51-3B78-6350-9B04-D80952E8CE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163A20CE-FAB7-C573-F9F6-CE249D53FA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F1428149-8327-2389-0397-64A2E3B24E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26932C19-45BC-B72D-EDF8-7517CBC6CF9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Sisällön paikkamerkki 5">
            <a:extLst>
              <a:ext uri="{FF2B5EF4-FFF2-40B4-BE49-F238E27FC236}">
                <a16:creationId xmlns:a16="http://schemas.microsoft.com/office/drawing/2014/main" id="{7CC22B02-8AFF-73AD-8477-E12E7404B49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Päivämäärän paikkamerkki 6">
            <a:extLst>
              <a:ext uri="{FF2B5EF4-FFF2-40B4-BE49-F238E27FC236}">
                <a16:creationId xmlns:a16="http://schemas.microsoft.com/office/drawing/2014/main" id="{2A65B2D6-0CD4-DA96-1C7E-62AB7EE6A2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18E097-BFBE-4E38-94BF-693F27C210EE}" type="datetimeFigureOut">
              <a:rPr lang="fi-FI" smtClean="0"/>
              <a:t>4.12.2024</a:t>
            </a:fld>
            <a:endParaRPr lang="fi-FI"/>
          </a:p>
        </p:txBody>
      </p:sp>
      <p:sp>
        <p:nvSpPr>
          <p:cNvPr id="8" name="Alatunnisteen paikkamerkki 7">
            <a:extLst>
              <a:ext uri="{FF2B5EF4-FFF2-40B4-BE49-F238E27FC236}">
                <a16:creationId xmlns:a16="http://schemas.microsoft.com/office/drawing/2014/main" id="{F22244F0-638D-0D99-28B2-41C0D87AD1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Dian numeron paikkamerkki 8">
            <a:extLst>
              <a:ext uri="{FF2B5EF4-FFF2-40B4-BE49-F238E27FC236}">
                <a16:creationId xmlns:a16="http://schemas.microsoft.com/office/drawing/2014/main" id="{DA0311F0-C886-01E5-34FB-A3F0B6B872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F3406-D4B2-4B17-B87A-6D18F80A90A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1840421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F36A7C9D-0BB2-CCF3-84E9-EAC9B89EAD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95118BA3-2DF7-EE25-CAA2-AD8EEF294E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18E097-BFBE-4E38-94BF-693F27C210EE}" type="datetimeFigureOut">
              <a:rPr lang="fi-FI" smtClean="0"/>
              <a:t>4.12.2024</a:t>
            </a:fld>
            <a:endParaRPr lang="fi-FI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253CD1EB-5E7A-7B2C-F62F-3EB420F0FE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72756CCF-A74E-D8E2-4093-729DB20ABB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F3406-D4B2-4B17-B87A-6D18F80A90A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7826000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18B3F580-A39F-DC5E-AED3-516B62EE58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18E097-BFBE-4E38-94BF-693F27C210EE}" type="datetimeFigureOut">
              <a:rPr lang="fi-FI" smtClean="0"/>
              <a:t>4.12.2024</a:t>
            </a:fld>
            <a:endParaRPr lang="fi-FI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720578F9-DDC5-3404-F65B-B2FC4D1F39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172B4BA1-D68D-114C-9548-3E0671359B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F3406-D4B2-4B17-B87A-6D18F80A90A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0786624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Kuvateksti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6E71E901-796F-877A-37EA-C24B4A86B9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CBA88A30-A2F9-762A-D977-3AC02938F2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85405353-E5F0-FD93-E0FC-CBB672AC8D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6C191C1F-2BE8-B347-0754-BB352546CF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18E097-BFBE-4E38-94BF-693F27C210EE}" type="datetimeFigureOut">
              <a:rPr lang="fi-FI" smtClean="0"/>
              <a:t>4.12.2024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C3997E12-65A6-BF48-35F6-FB2DE16123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08E3E470-8E21-77F0-F5BE-6D7F09CF49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F3406-D4B2-4B17-B87A-6D18F80A90A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408311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uvateksti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FF2EC9FF-6209-EAD2-5DAA-8FC79E08C0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Kuvan paikkamerkki 2">
            <a:extLst>
              <a:ext uri="{FF2B5EF4-FFF2-40B4-BE49-F238E27FC236}">
                <a16:creationId xmlns:a16="http://schemas.microsoft.com/office/drawing/2014/main" id="{3DB76102-0ADC-E487-C4E6-A96B8AD0A0A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CAB6C39F-8256-0B06-A3C0-99C6240677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8F2D834A-4FB5-3FBC-8E0B-5E98978B9B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18E097-BFBE-4E38-94BF-693F27C210EE}" type="datetimeFigureOut">
              <a:rPr lang="fi-FI" smtClean="0"/>
              <a:t>4.12.2024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3C9FCCF0-D89C-0F23-DF05-59BFD632F8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5B1D590A-1BBA-CABE-B622-D36F4386F5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F3406-D4B2-4B17-B87A-6D18F80A90A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7430724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3C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FA4D2396-23B2-57E9-534D-1D7D7C7B71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5D7EA6C2-C681-22B9-CE84-2ABC31DCE0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06E34F69-F2A4-CD7B-23BA-54CE5DD16B4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fld id="{1F18E097-BFBE-4E38-94BF-693F27C210EE}" type="datetimeFigureOut">
              <a:rPr lang="fi-FI" smtClean="0"/>
              <a:pPr/>
              <a:t>4.12.2024</a:t>
            </a:fld>
            <a:endParaRPr lang="fi-FI" dirty="0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AE1A5CA7-35EC-5FD2-62C1-395CB24F3A4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endParaRPr lang="fi-FI" dirty="0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4DCAA9CA-C9D6-1BBA-D6DF-50B33FE7FE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fld id="{2E1F3406-D4B2-4B17-B87A-6D18F80A90A5}" type="slidenum">
              <a:rPr lang="fi-FI" smtClean="0"/>
              <a:pPr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771405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Cambria" panose="02040503050406030204" pitchFamily="18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fld id="{1F18E097-BFBE-4E38-94BF-693F27C210EE}" type="datetimeFigureOut">
              <a:rPr lang="fi-FI" smtClean="0"/>
              <a:pPr/>
              <a:t>4.12.2024</a:t>
            </a:fld>
            <a:endParaRPr lang="fi-FI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endParaRPr lang="fi-FI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fld id="{2E1F3406-D4B2-4B17-B87A-6D18F80A90A5}" type="slidenum">
              <a:rPr lang="fi-FI" smtClean="0"/>
              <a:pPr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2744449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Cambria" panose="02040503050406030204" pitchFamily="18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32.png"/><Relationship Id="rId7" Type="http://schemas.openxmlformats.org/officeDocument/2006/relationships/image" Target="../media/image36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5.png"/><Relationship Id="rId5" Type="http://schemas.openxmlformats.org/officeDocument/2006/relationships/image" Target="../media/image34.jpg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svg"/><Relationship Id="rId18" Type="http://schemas.openxmlformats.org/officeDocument/2006/relationships/image" Target="../media/image24.png"/><Relationship Id="rId3" Type="http://schemas.openxmlformats.org/officeDocument/2006/relationships/image" Target="../media/image3.PNG"/><Relationship Id="rId7" Type="http://schemas.openxmlformats.org/officeDocument/2006/relationships/image" Target="../media/image13.svg"/><Relationship Id="rId12" Type="http://schemas.openxmlformats.org/officeDocument/2006/relationships/image" Target="../media/image18.png"/><Relationship Id="rId17" Type="http://schemas.openxmlformats.org/officeDocument/2006/relationships/image" Target="../media/image23.svg"/><Relationship Id="rId2" Type="http://schemas.openxmlformats.org/officeDocument/2006/relationships/image" Target="../media/image9.png"/><Relationship Id="rId16" Type="http://schemas.openxmlformats.org/officeDocument/2006/relationships/image" Target="../media/image2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png"/><Relationship Id="rId11" Type="http://schemas.openxmlformats.org/officeDocument/2006/relationships/image" Target="../media/image17.svg"/><Relationship Id="rId5" Type="http://schemas.openxmlformats.org/officeDocument/2006/relationships/image" Target="../media/image11.svg"/><Relationship Id="rId15" Type="http://schemas.openxmlformats.org/officeDocument/2006/relationships/image" Target="../media/image21.svg"/><Relationship Id="rId10" Type="http://schemas.openxmlformats.org/officeDocument/2006/relationships/image" Target="../media/image16.png"/><Relationship Id="rId19" Type="http://schemas.openxmlformats.org/officeDocument/2006/relationships/image" Target="../media/image25.svg"/><Relationship Id="rId4" Type="http://schemas.openxmlformats.org/officeDocument/2006/relationships/image" Target="../media/image10.png"/><Relationship Id="rId9" Type="http://schemas.openxmlformats.org/officeDocument/2006/relationships/image" Target="../media/image15.svg"/><Relationship Id="rId1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6.jpeg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4.xml"/><Relationship Id="rId1" Type="http://schemas.openxmlformats.org/officeDocument/2006/relationships/video" Target="https://www.youtube.com/embed/N3hHy7nsREU?feature=oembed" TargetMode="Externa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hyperlink" Target="https://youtu.be/N3hHy7nsREU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30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31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tsikko 1">
            <a:extLst>
              <a:ext uri="{FF2B5EF4-FFF2-40B4-BE49-F238E27FC236}">
                <a16:creationId xmlns:a16="http://schemas.microsoft.com/office/drawing/2014/main" id="{D9B2B0E7-B8D0-9FC6-DA7A-950E62F0D8FE}"/>
              </a:ext>
            </a:extLst>
          </p:cNvPr>
          <p:cNvSpPr txBox="1">
            <a:spLocks/>
          </p:cNvSpPr>
          <p:nvPr/>
        </p:nvSpPr>
        <p:spPr>
          <a:xfrm>
            <a:off x="1524000" y="1603433"/>
            <a:ext cx="9144000" cy="23876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i-FI" sz="3600" spc="300" dirty="0">
                <a:latin typeface="Cambria" panose="02040503050406030204" pitchFamily="18" charset="0"/>
              </a:rPr>
              <a:t>RUOKAVISA 2025 </a:t>
            </a:r>
            <a:br>
              <a:rPr lang="fi-FI" sz="3100" dirty="0">
                <a:latin typeface="Cambria" panose="02040503050406030204" pitchFamily="18" charset="0"/>
              </a:rPr>
            </a:br>
            <a:r>
              <a:rPr lang="fi-FI" dirty="0">
                <a:solidFill>
                  <a:srgbClr val="0D1E63"/>
                </a:solidFill>
                <a:latin typeface="Cambria" panose="02040503050406030204" pitchFamily="18" charset="0"/>
              </a:rPr>
              <a:t>Ruoan valinta</a:t>
            </a:r>
            <a:br>
              <a:rPr lang="fi-FI" dirty="0">
                <a:solidFill>
                  <a:srgbClr val="0D1E63"/>
                </a:solidFill>
                <a:latin typeface="Cambria" panose="02040503050406030204" pitchFamily="18" charset="0"/>
              </a:rPr>
            </a:br>
            <a:r>
              <a:rPr lang="fi-FI" sz="3600" dirty="0">
                <a:latin typeface="Cambria" panose="02040503050406030204" pitchFamily="18" charset="0"/>
              </a:rPr>
              <a:t>Elintarviketeollisuuden rooli ruokavalinnoissamme</a:t>
            </a:r>
            <a:endParaRPr lang="fi-FI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16028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3C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D1D34770-47A8-402C-AF23-2B653F2D88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libri" panose="020F0502020204030204" pitchFamily="34" charset="0"/>
            </a:endParaRPr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43284CAB-8FAF-81BC-D0FA-BC1EAE37C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7955" y="246516"/>
            <a:ext cx="6002110" cy="149542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dirty="0" err="1">
                <a:solidFill>
                  <a:srgbClr val="0D1E63"/>
                </a:solidFill>
              </a:rPr>
              <a:t>Hygienia</a:t>
            </a:r>
            <a:r>
              <a:rPr lang="en-US" sz="4000" dirty="0">
                <a:solidFill>
                  <a:srgbClr val="0D1E63"/>
                </a:solidFill>
              </a:rPr>
              <a:t> </a:t>
            </a:r>
            <a:r>
              <a:rPr lang="en-US" sz="4000" dirty="0" err="1">
                <a:solidFill>
                  <a:srgbClr val="0D1E63"/>
                </a:solidFill>
              </a:rPr>
              <a:t>elintarviketeollisuudessa</a:t>
            </a:r>
            <a:endParaRPr lang="en-US" sz="4000" dirty="0">
              <a:solidFill>
                <a:srgbClr val="0D1E63"/>
              </a:solidFill>
            </a:endParaRP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DA00E810-B90E-9D96-FA20-9E3DAE0CE37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77955" y="1741941"/>
            <a:ext cx="4852506" cy="4574776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1800" dirty="0" err="1"/>
              <a:t>Hygieeninen</a:t>
            </a:r>
            <a:r>
              <a:rPr lang="en-US" sz="1800" dirty="0"/>
              <a:t> </a:t>
            </a:r>
            <a:r>
              <a:rPr lang="en-US" sz="1800" dirty="0" err="1"/>
              <a:t>elintarvike</a:t>
            </a:r>
            <a:r>
              <a:rPr lang="en-US" sz="1800" dirty="0"/>
              <a:t> on </a:t>
            </a:r>
            <a:r>
              <a:rPr lang="en-US" sz="1800" dirty="0" err="1"/>
              <a:t>puhdas</a:t>
            </a:r>
            <a:r>
              <a:rPr lang="en-US" sz="1800" dirty="0"/>
              <a:t>, </a:t>
            </a:r>
            <a:r>
              <a:rPr lang="en-US" sz="1800" dirty="0" err="1"/>
              <a:t>terveellinen</a:t>
            </a:r>
            <a:r>
              <a:rPr lang="en-US" sz="1800" dirty="0"/>
              <a:t> ja </a:t>
            </a:r>
            <a:r>
              <a:rPr lang="en-US" sz="1800" dirty="0" err="1"/>
              <a:t>ihmisravinnoksi</a:t>
            </a:r>
            <a:r>
              <a:rPr lang="en-US" sz="1800" dirty="0"/>
              <a:t> </a:t>
            </a:r>
            <a:r>
              <a:rPr lang="en-US" sz="1800" dirty="0" err="1"/>
              <a:t>sopiva</a:t>
            </a:r>
            <a:endParaRPr lang="en-US" sz="1800" dirty="0"/>
          </a:p>
          <a:p>
            <a:r>
              <a:rPr lang="en-US" sz="1800" dirty="0" err="1"/>
              <a:t>Hygienian</a:t>
            </a:r>
            <a:r>
              <a:rPr lang="en-US" sz="1800" dirty="0"/>
              <a:t> </a:t>
            </a:r>
            <a:r>
              <a:rPr lang="en-US" sz="1800" dirty="0" err="1"/>
              <a:t>osalta</a:t>
            </a:r>
            <a:r>
              <a:rPr lang="en-US" sz="1800" dirty="0"/>
              <a:t> </a:t>
            </a:r>
            <a:r>
              <a:rPr lang="en-US" sz="1800" dirty="0" err="1"/>
              <a:t>elintarviketeollisuutta</a:t>
            </a:r>
            <a:r>
              <a:rPr lang="en-US" sz="1800" dirty="0"/>
              <a:t> </a:t>
            </a:r>
            <a:r>
              <a:rPr lang="en-US" sz="1800" dirty="0" err="1"/>
              <a:t>ohjaavat</a:t>
            </a:r>
            <a:r>
              <a:rPr lang="en-US" sz="1800" dirty="0"/>
              <a:t> </a:t>
            </a:r>
            <a:r>
              <a:rPr lang="en-US" sz="1800" dirty="0" err="1"/>
              <a:t>tarkka</a:t>
            </a:r>
            <a:r>
              <a:rPr lang="en-US" sz="1800" dirty="0"/>
              <a:t> </a:t>
            </a:r>
            <a:r>
              <a:rPr lang="en-US" sz="1800" dirty="0" err="1"/>
              <a:t>lainsäädäntö</a:t>
            </a:r>
            <a:r>
              <a:rPr lang="en-US" sz="1800" dirty="0"/>
              <a:t> ja </a:t>
            </a:r>
            <a:r>
              <a:rPr lang="en-US" sz="1800" dirty="0" err="1"/>
              <a:t>sen</a:t>
            </a:r>
            <a:r>
              <a:rPr lang="en-US" sz="1800" dirty="0"/>
              <a:t> </a:t>
            </a:r>
            <a:r>
              <a:rPr lang="en-US" sz="1800" dirty="0" err="1"/>
              <a:t>toteutumisen</a:t>
            </a:r>
            <a:r>
              <a:rPr lang="en-US" sz="1800" dirty="0"/>
              <a:t> </a:t>
            </a:r>
            <a:r>
              <a:rPr lang="en-US" sz="1800" dirty="0" err="1"/>
              <a:t>valvonta</a:t>
            </a:r>
            <a:r>
              <a:rPr lang="en-US" sz="1800" dirty="0"/>
              <a:t> </a:t>
            </a:r>
            <a:r>
              <a:rPr lang="en-US" sz="1800" dirty="0" err="1"/>
              <a:t>sekä</a:t>
            </a:r>
            <a:r>
              <a:rPr lang="en-US" sz="1800" dirty="0"/>
              <a:t> </a:t>
            </a:r>
            <a:r>
              <a:rPr lang="en-US" sz="1800" dirty="0" err="1"/>
              <a:t>valmistajan</a:t>
            </a:r>
            <a:r>
              <a:rPr lang="en-US" sz="1800" dirty="0"/>
              <a:t> </a:t>
            </a:r>
            <a:r>
              <a:rPr lang="en-US" sz="1800" dirty="0" err="1"/>
              <a:t>itse</a:t>
            </a:r>
            <a:r>
              <a:rPr lang="en-US" sz="1800" dirty="0"/>
              <a:t> </a:t>
            </a:r>
            <a:r>
              <a:rPr lang="en-US" sz="1800" dirty="0" err="1"/>
              <a:t>tekemä</a:t>
            </a:r>
            <a:r>
              <a:rPr lang="en-US" sz="1800" dirty="0"/>
              <a:t> </a:t>
            </a:r>
            <a:r>
              <a:rPr lang="en-US" sz="1800" dirty="0" err="1"/>
              <a:t>omavalvonta</a:t>
            </a:r>
            <a:endParaRPr lang="en-US" sz="1800" dirty="0"/>
          </a:p>
          <a:p>
            <a:r>
              <a:rPr lang="en-US" sz="1800" dirty="0" err="1"/>
              <a:t>Hygienian</a:t>
            </a:r>
            <a:r>
              <a:rPr lang="en-US" sz="1800" dirty="0"/>
              <a:t> </a:t>
            </a:r>
            <a:r>
              <a:rPr lang="en-US" sz="1800" dirty="0" err="1"/>
              <a:t>osalta</a:t>
            </a:r>
            <a:r>
              <a:rPr lang="en-US" sz="1800" dirty="0"/>
              <a:t> </a:t>
            </a:r>
            <a:r>
              <a:rPr lang="en-US" sz="1800" dirty="0" err="1"/>
              <a:t>elintarviketeollisuudessa</a:t>
            </a:r>
            <a:r>
              <a:rPr lang="en-US" sz="1800" dirty="0"/>
              <a:t> </a:t>
            </a:r>
            <a:r>
              <a:rPr lang="en-US" sz="1800" dirty="0" err="1"/>
              <a:t>vallitsevat</a:t>
            </a:r>
            <a:r>
              <a:rPr lang="en-US" sz="1800" dirty="0"/>
              <a:t> </a:t>
            </a:r>
            <a:r>
              <a:rPr lang="en-US" sz="1800" dirty="0" err="1"/>
              <a:t>monet</a:t>
            </a:r>
            <a:r>
              <a:rPr lang="en-US" sz="1800" dirty="0"/>
              <a:t> </a:t>
            </a:r>
            <a:r>
              <a:rPr lang="en-US" sz="1800" dirty="0" err="1"/>
              <a:t>samat</a:t>
            </a:r>
            <a:r>
              <a:rPr lang="en-US" sz="1800" dirty="0"/>
              <a:t> </a:t>
            </a:r>
            <a:r>
              <a:rPr lang="en-US" sz="1800" dirty="0" err="1"/>
              <a:t>perusperiaatteet</a:t>
            </a:r>
            <a:r>
              <a:rPr lang="en-US" sz="1800" dirty="0"/>
              <a:t> </a:t>
            </a:r>
            <a:r>
              <a:rPr lang="en-US" sz="1800" dirty="0" err="1"/>
              <a:t>kuin</a:t>
            </a:r>
            <a:r>
              <a:rPr lang="en-US" sz="1800" dirty="0"/>
              <a:t> </a:t>
            </a:r>
            <a:r>
              <a:rPr lang="en-US" sz="1800" dirty="0" err="1"/>
              <a:t>kotikeittiössä</a:t>
            </a:r>
            <a:r>
              <a:rPr lang="en-US" sz="1800" dirty="0"/>
              <a:t>, </a:t>
            </a:r>
            <a:r>
              <a:rPr lang="en-US" sz="1800" dirty="0" err="1"/>
              <a:t>vaikkakin</a:t>
            </a:r>
            <a:r>
              <a:rPr lang="en-US" sz="1800" dirty="0"/>
              <a:t> </a:t>
            </a:r>
            <a:r>
              <a:rPr lang="en-US" sz="1800" dirty="0" err="1"/>
              <a:t>toimintatavat</a:t>
            </a:r>
            <a:r>
              <a:rPr lang="en-US" sz="1800" dirty="0"/>
              <a:t>,  </a:t>
            </a:r>
            <a:r>
              <a:rPr lang="en-US" sz="1800" dirty="0" err="1"/>
              <a:t>säännöt</a:t>
            </a:r>
            <a:r>
              <a:rPr lang="en-US" sz="1800" dirty="0"/>
              <a:t> ja </a:t>
            </a:r>
            <a:r>
              <a:rPr lang="en-US" sz="1800" dirty="0" err="1"/>
              <a:t>valvonta</a:t>
            </a:r>
            <a:r>
              <a:rPr lang="en-US" sz="1800" dirty="0"/>
              <a:t> </a:t>
            </a:r>
            <a:r>
              <a:rPr lang="en-US" sz="1800" dirty="0" err="1"/>
              <a:t>poikkeavat</a:t>
            </a:r>
            <a:r>
              <a:rPr lang="en-US" sz="1800" dirty="0"/>
              <a:t> </a:t>
            </a:r>
            <a:r>
              <a:rPr lang="en-US" sz="1800" dirty="0" err="1"/>
              <a:t>kotikokkauksesta</a:t>
            </a:r>
            <a:endParaRPr lang="en-US" sz="1800" dirty="0"/>
          </a:p>
          <a:p>
            <a:r>
              <a:rPr lang="fi-FI" sz="1800" dirty="0"/>
              <a:t>Henkilöllä, joka työskentelee elintarvikehuoneistossa ja käsittelee pakkaamattomia helposti pilaantuvia elintarvikkeita, täytyy olla hygieniapassi</a:t>
            </a:r>
          </a:p>
          <a:p>
            <a:endParaRPr lang="en-US" sz="2000" dirty="0"/>
          </a:p>
        </p:txBody>
      </p:sp>
      <p:pic>
        <p:nvPicPr>
          <p:cNvPr id="10" name="Kuva 9" descr="Kuva, joka sisältää kohteen jalkineet, henkilö, kenkä, vaate&#10;&#10;Kuvaus luotu automaattisesti">
            <a:extLst>
              <a:ext uri="{FF2B5EF4-FFF2-40B4-BE49-F238E27FC236}">
                <a16:creationId xmlns:a16="http://schemas.microsoft.com/office/drawing/2014/main" id="{AD3733C2-37DB-2A41-88F1-93D19A2846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4119" y="171224"/>
            <a:ext cx="4886665" cy="32577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Kuva 6" descr="Kuva, joka sisältää kohteen henkilö, vaate, sisä-&#10;&#10;Kuvaus luotu automaattisesti">
            <a:extLst>
              <a:ext uri="{FF2B5EF4-FFF2-40B4-BE49-F238E27FC236}">
                <a16:creationId xmlns:a16="http://schemas.microsoft.com/office/drawing/2014/main" id="{4BF77F5C-C67C-FFF7-CDF2-039CF26138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258" y="2888464"/>
            <a:ext cx="4619848" cy="34282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Sisällön paikkamerkki 5" descr="Kuva, joka sisältää kohteen sisä-, Putkiston osa, pesuallas, napautus&#10;&#10;Kuvaus luotu automaattisesti">
            <a:extLst>
              <a:ext uri="{FF2B5EF4-FFF2-40B4-BE49-F238E27FC236}">
                <a16:creationId xmlns:a16="http://schemas.microsoft.com/office/drawing/2014/main" id="{DDF860D3-1B6B-071B-738C-90005E6776D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413"/>
          <a:stretch/>
        </p:blipFill>
        <p:spPr>
          <a:xfrm>
            <a:off x="8605348" y="1975556"/>
            <a:ext cx="3429729" cy="471122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Kuva 4" descr="Kuplat ääriviiva">
            <a:extLst>
              <a:ext uri="{FF2B5EF4-FFF2-40B4-BE49-F238E27FC236}">
                <a16:creationId xmlns:a16="http://schemas.microsoft.com/office/drawing/2014/main" id="{46E75C7F-0756-1621-6AD3-0571210B15D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778356" y="1758325"/>
            <a:ext cx="1967249" cy="1967249"/>
          </a:xfrm>
          <a:prstGeom prst="rect">
            <a:avLst/>
          </a:prstGeom>
        </p:spPr>
      </p:pic>
      <p:pic>
        <p:nvPicPr>
          <p:cNvPr id="8" name="Kuva 7" descr="Kuva, joka sisältää kohteen Grafiikka, Fontti, graafinen suunnittelu, vihreä&#10;&#10;Kuvaus luotu automaattisesti">
            <a:extLst>
              <a:ext uri="{FF2B5EF4-FFF2-40B4-BE49-F238E27FC236}">
                <a16:creationId xmlns:a16="http://schemas.microsoft.com/office/drawing/2014/main" id="{02C3F4F9-BBA7-FA6F-201D-E1A1B1C68BA3}"/>
              </a:ext>
            </a:extLst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1531" y="5546187"/>
            <a:ext cx="1845888" cy="1175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0699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3C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D1D34770-47A8-402C-AF23-2B653F2D88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libri" panose="020F0502020204030204" pitchFamily="34" charset="0"/>
            </a:endParaRPr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63092623-1438-E604-7CBE-06BA475620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79" y="723898"/>
            <a:ext cx="6002110" cy="1495425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sz="3700" dirty="0" err="1">
                <a:solidFill>
                  <a:srgbClr val="0D1E63"/>
                </a:solidFill>
              </a:rPr>
              <a:t>Hävikin</a:t>
            </a:r>
            <a:r>
              <a:rPr lang="en-US" sz="3700" dirty="0">
                <a:solidFill>
                  <a:srgbClr val="0D1E63"/>
                </a:solidFill>
              </a:rPr>
              <a:t> </a:t>
            </a:r>
            <a:r>
              <a:rPr lang="en-US" sz="3700" dirty="0" err="1">
                <a:solidFill>
                  <a:srgbClr val="0D1E63"/>
                </a:solidFill>
              </a:rPr>
              <a:t>hallinta</a:t>
            </a:r>
            <a:r>
              <a:rPr lang="en-US" sz="3700" dirty="0">
                <a:solidFill>
                  <a:srgbClr val="0D1E63"/>
                </a:solidFill>
              </a:rPr>
              <a:t> ja </a:t>
            </a:r>
            <a:r>
              <a:rPr lang="en-US" sz="3700" dirty="0" err="1">
                <a:solidFill>
                  <a:srgbClr val="0D1E63"/>
                </a:solidFill>
              </a:rPr>
              <a:t>elintarvikkeiden</a:t>
            </a:r>
            <a:r>
              <a:rPr lang="en-US" sz="3700" dirty="0">
                <a:solidFill>
                  <a:srgbClr val="0D1E63"/>
                </a:solidFill>
              </a:rPr>
              <a:t> </a:t>
            </a:r>
            <a:r>
              <a:rPr lang="en-US" sz="3700" dirty="0" err="1">
                <a:solidFill>
                  <a:srgbClr val="0D1E63"/>
                </a:solidFill>
              </a:rPr>
              <a:t>pakkaaminen</a:t>
            </a:r>
            <a:endParaRPr lang="en-US" sz="3700" dirty="0">
              <a:solidFill>
                <a:srgbClr val="0D1E63"/>
              </a:solidFill>
            </a:endParaRP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D69532C4-77DE-695A-63D5-2542AD845E8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6680" y="2405067"/>
            <a:ext cx="6002110" cy="3729034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000" dirty="0" err="1"/>
              <a:t>Elintarvikeyritykset</a:t>
            </a:r>
            <a:r>
              <a:rPr lang="en-US" sz="2000" dirty="0"/>
              <a:t> </a:t>
            </a:r>
            <a:r>
              <a:rPr lang="en-US" sz="2000" dirty="0" err="1"/>
              <a:t>pyrkivät</a:t>
            </a:r>
            <a:r>
              <a:rPr lang="en-US" sz="2000" dirty="0"/>
              <a:t> </a:t>
            </a:r>
            <a:r>
              <a:rPr lang="en-US" sz="2000" dirty="0" err="1"/>
              <a:t>hyödyntämään</a:t>
            </a:r>
            <a:r>
              <a:rPr lang="en-US" sz="2000" dirty="0"/>
              <a:t> </a:t>
            </a:r>
            <a:r>
              <a:rPr lang="en-US" sz="2000" dirty="0" err="1"/>
              <a:t>raaka-aineet</a:t>
            </a:r>
            <a:r>
              <a:rPr lang="en-US" sz="2000" dirty="0"/>
              <a:t> </a:t>
            </a:r>
            <a:r>
              <a:rPr lang="en-US" sz="2000" dirty="0" err="1"/>
              <a:t>mahdollisimman</a:t>
            </a:r>
            <a:r>
              <a:rPr lang="en-US" sz="2000" dirty="0"/>
              <a:t> </a:t>
            </a:r>
            <a:r>
              <a:rPr lang="en-US" sz="2000" dirty="0" err="1"/>
              <a:t>tarkasti</a:t>
            </a:r>
            <a:r>
              <a:rPr lang="en-US" sz="2000" dirty="0"/>
              <a:t> ja </a:t>
            </a:r>
            <a:r>
              <a:rPr lang="en-US" sz="2000" dirty="0" err="1"/>
              <a:t>hävikin</a:t>
            </a:r>
            <a:r>
              <a:rPr lang="en-US" sz="2000" dirty="0"/>
              <a:t> </a:t>
            </a:r>
            <a:r>
              <a:rPr lang="en-US" sz="2000" dirty="0" err="1"/>
              <a:t>syntymistä</a:t>
            </a:r>
            <a:r>
              <a:rPr lang="en-US" sz="2000" dirty="0"/>
              <a:t> </a:t>
            </a:r>
            <a:r>
              <a:rPr lang="en-US" sz="2000" dirty="0" err="1"/>
              <a:t>minimoidaan</a:t>
            </a:r>
            <a:r>
              <a:rPr lang="en-US" sz="2000" dirty="0"/>
              <a:t> </a:t>
            </a:r>
            <a:r>
              <a:rPr lang="en-US" sz="2000" dirty="0" err="1"/>
              <a:t>kaikin</a:t>
            </a:r>
            <a:r>
              <a:rPr lang="en-US" sz="2000" dirty="0"/>
              <a:t> </a:t>
            </a:r>
            <a:r>
              <a:rPr lang="en-US" sz="2000" dirty="0" err="1"/>
              <a:t>keinoin</a:t>
            </a:r>
            <a:endParaRPr lang="en-US" sz="2000" dirty="0"/>
          </a:p>
          <a:p>
            <a:r>
              <a:rPr lang="en-US" sz="2000" dirty="0" err="1"/>
              <a:t>Pakkauksen</a:t>
            </a:r>
            <a:r>
              <a:rPr lang="en-US" sz="2000" dirty="0"/>
              <a:t> on </a:t>
            </a:r>
            <a:r>
              <a:rPr lang="en-US" sz="2000" dirty="0" err="1"/>
              <a:t>sovelluttava</a:t>
            </a:r>
            <a:r>
              <a:rPr lang="en-US" sz="2000" dirty="0"/>
              <a:t> </a:t>
            </a:r>
            <a:r>
              <a:rPr lang="en-US" sz="2000" dirty="0" err="1"/>
              <a:t>elintarvikekäyttöön</a:t>
            </a:r>
            <a:r>
              <a:rPr lang="en-US" sz="2000" dirty="0"/>
              <a:t>. </a:t>
            </a:r>
          </a:p>
          <a:p>
            <a:r>
              <a:rPr lang="en-US" sz="2000" dirty="0" err="1"/>
              <a:t>Pakkauksen</a:t>
            </a:r>
            <a:r>
              <a:rPr lang="en-US" sz="2000" dirty="0"/>
              <a:t> </a:t>
            </a:r>
            <a:r>
              <a:rPr lang="en-US" sz="2000" dirty="0" err="1"/>
              <a:t>tehtävä</a:t>
            </a:r>
            <a:r>
              <a:rPr lang="en-US" sz="2000" dirty="0"/>
              <a:t> on </a:t>
            </a:r>
            <a:r>
              <a:rPr lang="en-US" sz="2000" dirty="0" err="1"/>
              <a:t>myös</a:t>
            </a:r>
            <a:r>
              <a:rPr lang="en-US" sz="2000" dirty="0"/>
              <a:t> </a:t>
            </a:r>
            <a:r>
              <a:rPr lang="en-US" sz="2000" dirty="0" err="1"/>
              <a:t>vähentää</a:t>
            </a:r>
            <a:r>
              <a:rPr lang="en-US" sz="2000" dirty="0"/>
              <a:t> </a:t>
            </a:r>
            <a:r>
              <a:rPr lang="en-US" sz="2000" dirty="0" err="1"/>
              <a:t>hävikkiä</a:t>
            </a:r>
            <a:endParaRPr lang="en-US" sz="2000" dirty="0"/>
          </a:p>
          <a:p>
            <a:r>
              <a:rPr lang="en-US" sz="2000" dirty="0" err="1"/>
              <a:t>Pakkauksia</a:t>
            </a:r>
            <a:r>
              <a:rPr lang="en-US" sz="2000" dirty="0"/>
              <a:t> </a:t>
            </a:r>
            <a:r>
              <a:rPr lang="en-US" sz="2000" dirty="0" err="1"/>
              <a:t>kehitetään</a:t>
            </a:r>
            <a:r>
              <a:rPr lang="en-US" sz="2000" dirty="0"/>
              <a:t> </a:t>
            </a:r>
            <a:r>
              <a:rPr lang="en-US" sz="2000" dirty="0" err="1"/>
              <a:t>ympäristövaikutusten</a:t>
            </a:r>
            <a:r>
              <a:rPr lang="en-US" sz="2000" dirty="0"/>
              <a:t> </a:t>
            </a:r>
            <a:r>
              <a:rPr lang="en-US" sz="2000" dirty="0" err="1"/>
              <a:t>minimoimiseksi</a:t>
            </a:r>
            <a:endParaRPr lang="en-US" sz="2000" dirty="0"/>
          </a:p>
          <a:p>
            <a:r>
              <a:rPr lang="en-US" sz="2000" dirty="0" err="1"/>
              <a:t>Väistämättömiä</a:t>
            </a:r>
            <a:r>
              <a:rPr lang="en-US" sz="2000" dirty="0"/>
              <a:t> </a:t>
            </a:r>
            <a:r>
              <a:rPr lang="en-US" sz="2000" dirty="0" err="1"/>
              <a:t>sivuvirtoja</a:t>
            </a:r>
            <a:r>
              <a:rPr lang="en-US" sz="2000" dirty="0"/>
              <a:t> </a:t>
            </a:r>
            <a:r>
              <a:rPr lang="en-US" sz="2000" dirty="0" err="1"/>
              <a:t>hyödynnetään</a:t>
            </a:r>
            <a:r>
              <a:rPr lang="en-US" sz="2000" dirty="0"/>
              <a:t> </a:t>
            </a:r>
            <a:r>
              <a:rPr lang="en-US" sz="2000" dirty="0" err="1"/>
              <a:t>esimerkiksi</a:t>
            </a:r>
            <a:r>
              <a:rPr lang="en-US" sz="2000" dirty="0"/>
              <a:t> </a:t>
            </a:r>
            <a:r>
              <a:rPr lang="en-US" sz="2000" dirty="0" err="1"/>
              <a:t>eläinten</a:t>
            </a:r>
            <a:r>
              <a:rPr lang="en-US" sz="2000" dirty="0"/>
              <a:t> </a:t>
            </a:r>
            <a:r>
              <a:rPr lang="en-US" sz="2000" dirty="0" err="1"/>
              <a:t>rehuna</a:t>
            </a:r>
            <a:r>
              <a:rPr lang="en-US" sz="2000" dirty="0"/>
              <a:t> tai </a:t>
            </a:r>
            <a:r>
              <a:rPr lang="en-US" sz="2000" dirty="0" err="1"/>
              <a:t>uusia</a:t>
            </a:r>
            <a:r>
              <a:rPr lang="en-US" sz="2000" dirty="0"/>
              <a:t> </a:t>
            </a:r>
            <a:r>
              <a:rPr lang="en-US" sz="2000" dirty="0" err="1"/>
              <a:t>tuotteita</a:t>
            </a:r>
            <a:r>
              <a:rPr lang="en-US" sz="2000" dirty="0"/>
              <a:t> </a:t>
            </a:r>
            <a:r>
              <a:rPr lang="en-US" sz="2000" dirty="0" err="1"/>
              <a:t>kehitettäessä</a:t>
            </a:r>
            <a:endParaRPr lang="en-US" sz="2000" dirty="0"/>
          </a:p>
        </p:txBody>
      </p:sp>
      <p:pic>
        <p:nvPicPr>
          <p:cNvPr id="6" name="Sisällön paikkamerkki 5" descr="Kuva, joka sisältää kohteen sisä-, Laboratorio, Tutkimuslaitos, kemia&#10;&#10;Kuvaus luotu automaattisesti">
            <a:extLst>
              <a:ext uri="{FF2B5EF4-FFF2-40B4-BE49-F238E27FC236}">
                <a16:creationId xmlns:a16="http://schemas.microsoft.com/office/drawing/2014/main" id="{2E80B9E3-2EB1-AE9B-A8D3-216D4FAAC5A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59" r="24447" b="-1"/>
          <a:stretch/>
        </p:blipFill>
        <p:spPr>
          <a:xfrm>
            <a:off x="7199440" y="10"/>
            <a:ext cx="4992560" cy="6857990"/>
          </a:xfrm>
          <a:prstGeom prst="rect">
            <a:avLst/>
          </a:prstGeom>
          <a:effectLst/>
        </p:spPr>
      </p:pic>
      <p:pic>
        <p:nvPicPr>
          <p:cNvPr id="7" name="Kuva 6" descr="Kuva, joka sisältää kohteen Grafiikka, Fontti, graafinen suunnittelu, vihreä&#10;&#10;Kuvaus luotu automaattisesti">
            <a:extLst>
              <a:ext uri="{FF2B5EF4-FFF2-40B4-BE49-F238E27FC236}">
                <a16:creationId xmlns:a16="http://schemas.microsoft.com/office/drawing/2014/main" id="{03363A86-C084-DB2A-7726-1B3CE9A3E1A3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1531" y="5546187"/>
            <a:ext cx="1845888" cy="1175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8420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3C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43" name="Rectangle 1042">
            <a:extLst>
              <a:ext uri="{FF2B5EF4-FFF2-40B4-BE49-F238E27FC236}">
                <a16:creationId xmlns:a16="http://schemas.microsoft.com/office/drawing/2014/main" id="{D1D34770-47A8-402C-AF23-2B653F2D88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libri" panose="020F0502020204030204" pitchFamily="34" charset="0"/>
            </a:endParaRPr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0386734D-9238-FC00-9825-EDB7A7F97E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79" y="723898"/>
            <a:ext cx="6002110" cy="1495425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sz="4000" dirty="0" err="1">
                <a:solidFill>
                  <a:srgbClr val="0D1E63"/>
                </a:solidFill>
              </a:rPr>
              <a:t>Elintarviketeollisuus</a:t>
            </a:r>
            <a:r>
              <a:rPr lang="en-US" sz="4000" dirty="0">
                <a:solidFill>
                  <a:srgbClr val="0D1E63"/>
                </a:solidFill>
              </a:rPr>
              <a:t> </a:t>
            </a:r>
            <a:r>
              <a:rPr lang="en-US" sz="4000" dirty="0" err="1">
                <a:solidFill>
                  <a:srgbClr val="0D1E63"/>
                </a:solidFill>
              </a:rPr>
              <a:t>vaalii</a:t>
            </a:r>
            <a:r>
              <a:rPr lang="en-US" sz="4000" dirty="0">
                <a:solidFill>
                  <a:srgbClr val="0D1E63"/>
                </a:solidFill>
              </a:rPr>
              <a:t> ja </a:t>
            </a:r>
            <a:r>
              <a:rPr lang="en-US" sz="4000" dirty="0" err="1">
                <a:solidFill>
                  <a:srgbClr val="0D1E63"/>
                </a:solidFill>
              </a:rPr>
              <a:t>kehittää</a:t>
            </a:r>
            <a:r>
              <a:rPr lang="en-US" sz="4000" dirty="0">
                <a:solidFill>
                  <a:srgbClr val="0D1E63"/>
                </a:solidFill>
              </a:rPr>
              <a:t> </a:t>
            </a:r>
            <a:r>
              <a:rPr lang="en-US" sz="4000" dirty="0" err="1">
                <a:solidFill>
                  <a:srgbClr val="0D1E63"/>
                </a:solidFill>
              </a:rPr>
              <a:t>ruokakulttuuria</a:t>
            </a:r>
            <a:endParaRPr lang="en-US" sz="4000" dirty="0">
              <a:solidFill>
                <a:srgbClr val="0D1E63"/>
              </a:solidFill>
            </a:endParaRP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292DB42A-F793-F2E3-D39A-F8087693DD5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15660" y="2405067"/>
            <a:ext cx="4877944" cy="3729034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000" b="1" dirty="0" err="1"/>
              <a:t>Elintarviketeollisuus</a:t>
            </a:r>
            <a:r>
              <a:rPr lang="en-US" sz="2000" b="1" dirty="0"/>
              <a:t> </a:t>
            </a:r>
            <a:r>
              <a:rPr lang="en-US" sz="2000" b="1" dirty="0" err="1"/>
              <a:t>vaalii</a:t>
            </a:r>
            <a:r>
              <a:rPr lang="en-US" sz="2000" b="1" dirty="0"/>
              <a:t> </a:t>
            </a:r>
            <a:r>
              <a:rPr lang="en-US" sz="2000" b="1" dirty="0" err="1"/>
              <a:t>perinteitä</a:t>
            </a:r>
            <a:r>
              <a:rPr lang="en-US" sz="2000" b="1" dirty="0"/>
              <a:t>:</a:t>
            </a:r>
          </a:p>
          <a:p>
            <a:pPr lvl="1"/>
            <a:r>
              <a:rPr lang="en-US" sz="2000" dirty="0" err="1"/>
              <a:t>Esim</a:t>
            </a:r>
            <a:r>
              <a:rPr lang="en-US" sz="2000" dirty="0"/>
              <a:t>. </a:t>
            </a:r>
            <a:r>
              <a:rPr lang="en-US" sz="2000" dirty="0" err="1"/>
              <a:t>maksalaatikko</a:t>
            </a:r>
            <a:r>
              <a:rPr lang="en-US" sz="2000" dirty="0"/>
              <a:t> ja </a:t>
            </a:r>
            <a:r>
              <a:rPr lang="en-US" sz="2000" dirty="0" err="1"/>
              <a:t>joulupöydän</a:t>
            </a:r>
            <a:r>
              <a:rPr lang="en-US" sz="2000" dirty="0"/>
              <a:t> </a:t>
            </a:r>
            <a:r>
              <a:rPr lang="en-US" sz="2000" dirty="0" err="1"/>
              <a:t>laatikot</a:t>
            </a:r>
            <a:r>
              <a:rPr lang="en-US" sz="2000" dirty="0"/>
              <a:t>, </a:t>
            </a:r>
            <a:r>
              <a:rPr lang="en-US" sz="2000" dirty="0" err="1"/>
              <a:t>hernekeitto</a:t>
            </a:r>
            <a:r>
              <a:rPr lang="en-US" sz="2000" dirty="0"/>
              <a:t>, </a:t>
            </a:r>
            <a:r>
              <a:rPr lang="en-US" sz="2000" dirty="0" err="1"/>
              <a:t>vispipuuro</a:t>
            </a:r>
            <a:r>
              <a:rPr lang="en-US" sz="2000" dirty="0"/>
              <a:t>, </a:t>
            </a:r>
            <a:r>
              <a:rPr lang="en-US" sz="2000" dirty="0" err="1"/>
              <a:t>poronkäristys</a:t>
            </a:r>
            <a:r>
              <a:rPr lang="en-US" sz="2000" dirty="0"/>
              <a:t>, </a:t>
            </a:r>
            <a:r>
              <a:rPr lang="en-US" sz="2000" dirty="0" err="1"/>
              <a:t>karjalanpaisti</a:t>
            </a:r>
            <a:r>
              <a:rPr lang="en-US" sz="2000" dirty="0"/>
              <a:t> ja </a:t>
            </a:r>
            <a:r>
              <a:rPr lang="en-US" sz="2000" dirty="0" err="1"/>
              <a:t>karjalanpiirakka</a:t>
            </a:r>
            <a:endParaRPr lang="en-US" sz="2000" dirty="0"/>
          </a:p>
          <a:p>
            <a:r>
              <a:rPr lang="en-US" sz="2000" b="1" dirty="0"/>
              <a:t>Ja </a:t>
            </a:r>
            <a:r>
              <a:rPr lang="en-US" sz="2000" b="1" dirty="0" err="1"/>
              <a:t>kehittää</a:t>
            </a:r>
            <a:r>
              <a:rPr lang="en-US" sz="2000" b="1" dirty="0"/>
              <a:t> </a:t>
            </a:r>
            <a:r>
              <a:rPr lang="en-US" sz="2000" b="1" dirty="0" err="1"/>
              <a:t>uutuuksia</a:t>
            </a:r>
            <a:r>
              <a:rPr lang="en-US" sz="2000" b="1" dirty="0"/>
              <a:t>: </a:t>
            </a:r>
          </a:p>
          <a:p>
            <a:pPr lvl="1"/>
            <a:r>
              <a:rPr lang="en-US" sz="2000" dirty="0" err="1"/>
              <a:t>Esim</a:t>
            </a:r>
            <a:r>
              <a:rPr lang="en-US" sz="2000" dirty="0"/>
              <a:t>. </a:t>
            </a:r>
            <a:r>
              <a:rPr lang="en-US" sz="2000" dirty="0" err="1"/>
              <a:t>kaurajuoma</a:t>
            </a:r>
            <a:r>
              <a:rPr lang="en-US" sz="2000" dirty="0"/>
              <a:t>, </a:t>
            </a:r>
            <a:r>
              <a:rPr lang="en-US" sz="2000" dirty="0" err="1"/>
              <a:t>ruokatrendit</a:t>
            </a:r>
            <a:r>
              <a:rPr lang="en-US" sz="2000" dirty="0"/>
              <a:t>, </a:t>
            </a:r>
            <a:r>
              <a:rPr lang="en-US" sz="2000" dirty="0" err="1"/>
              <a:t>muiden</a:t>
            </a:r>
            <a:r>
              <a:rPr lang="en-US" sz="2000" dirty="0"/>
              <a:t> </a:t>
            </a:r>
            <a:r>
              <a:rPr lang="en-US" sz="2000" dirty="0" err="1"/>
              <a:t>ruokakulttuurien</a:t>
            </a:r>
            <a:r>
              <a:rPr lang="en-US" sz="2000" dirty="0"/>
              <a:t> </a:t>
            </a:r>
            <a:r>
              <a:rPr lang="en-US" sz="2000" dirty="0" err="1"/>
              <a:t>maut</a:t>
            </a:r>
            <a:endParaRPr lang="en-US" sz="2000" dirty="0"/>
          </a:p>
        </p:txBody>
      </p:sp>
      <p:pic>
        <p:nvPicPr>
          <p:cNvPr id="6" name="Sisällön paikkamerkki 5" descr="Kuva, joka sisältää kohteen ruoka, Ruokakulttuuri, annos, sisä-&#10;&#10;Kuvaus luotu automaattisesti">
            <a:extLst>
              <a:ext uri="{FF2B5EF4-FFF2-40B4-BE49-F238E27FC236}">
                <a16:creationId xmlns:a16="http://schemas.microsoft.com/office/drawing/2014/main" id="{CD23E229-B048-5C72-8E90-2A47494E7B6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01"/>
          <a:stretch/>
        </p:blipFill>
        <p:spPr>
          <a:xfrm>
            <a:off x="7199440" y="10"/>
            <a:ext cx="4992560" cy="6857990"/>
          </a:xfrm>
          <a:prstGeom prst="rect">
            <a:avLst/>
          </a:prstGeom>
          <a:effectLst/>
        </p:spPr>
      </p:pic>
      <p:pic>
        <p:nvPicPr>
          <p:cNvPr id="7" name="Kuva 6" descr="Kuva, joka sisältää kohteen Grafiikka, Fontti, graafinen suunnittelu, vihreä&#10;&#10;Kuvaus luotu automaattisesti">
            <a:extLst>
              <a:ext uri="{FF2B5EF4-FFF2-40B4-BE49-F238E27FC236}">
                <a16:creationId xmlns:a16="http://schemas.microsoft.com/office/drawing/2014/main" id="{AE4D58E2-417D-EF31-9C5E-967074CBA63F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1531" y="5546187"/>
            <a:ext cx="1845888" cy="1175828"/>
          </a:xfrm>
          <a:prstGeom prst="rect">
            <a:avLst/>
          </a:prstGeom>
        </p:spPr>
      </p:pic>
      <p:pic>
        <p:nvPicPr>
          <p:cNvPr id="15" name="Kuva 14" descr="Kuva, joka sisältää kohteen ruoka, Ruokakulttuuri, annos, ainesosa&#10;&#10;Kuvaus luotu automaattisesti">
            <a:extLst>
              <a:ext uri="{FF2B5EF4-FFF2-40B4-BE49-F238E27FC236}">
                <a16:creationId xmlns:a16="http://schemas.microsoft.com/office/drawing/2014/main" id="{DE8C8578-F4FE-93FB-9800-F8CAFF5E8B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0477" y="1950842"/>
            <a:ext cx="3857925" cy="3729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5658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024EE40E-742E-94A2-3320-A25637C9B3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4812" y="101687"/>
            <a:ext cx="10515600" cy="1325563"/>
          </a:xfrm>
        </p:spPr>
        <p:txBody>
          <a:bodyPr/>
          <a:lstStyle/>
          <a:p>
            <a:r>
              <a:rPr lang="fi-FI" dirty="0">
                <a:solidFill>
                  <a:srgbClr val="0D1E63"/>
                </a:solidFill>
              </a:rPr>
              <a:t>Kuvat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8813D9FF-BB16-F2DE-C011-D1D848DF41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653765" y="1306170"/>
            <a:ext cx="3980653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i-FI" sz="1800" dirty="0">
                <a:ea typeface="+mn-lt"/>
                <a:cs typeface="+mn-lt"/>
              </a:rPr>
              <a:t>Kuvien käyttäminen muussa kuin tämän kalvosarjan yhteydessä on kielletty. Kalvosarjaa saa vapaasti muokata opetuskäyttöön sopivaksi (lyhentää, lisätä omia kalvoja jne.) ja se on tarkoitettu vain opetuskäyttöön.</a:t>
            </a:r>
          </a:p>
        </p:txBody>
      </p:sp>
      <p:pic>
        <p:nvPicPr>
          <p:cNvPr id="5" name="Kuva 4" descr="Kuva, joka sisältää kohteen Grafiikka, Fontti, graafinen suunnittelu, vihreä&#10;&#10;Kuvaus luotu automaattisesti">
            <a:extLst>
              <a:ext uri="{FF2B5EF4-FFF2-40B4-BE49-F238E27FC236}">
                <a16:creationId xmlns:a16="http://schemas.microsoft.com/office/drawing/2014/main" id="{36965DCB-D8DE-9A57-F4CE-5B27BF9AEA4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6856" y="5317047"/>
            <a:ext cx="1845888" cy="1175828"/>
          </a:xfrm>
          <a:prstGeom prst="rect">
            <a:avLst/>
          </a:prstGeom>
        </p:spPr>
      </p:pic>
      <p:sp>
        <p:nvSpPr>
          <p:cNvPr id="7" name="Sisällön paikkamerkki 6">
            <a:extLst>
              <a:ext uri="{FF2B5EF4-FFF2-40B4-BE49-F238E27FC236}">
                <a16:creationId xmlns:a16="http://schemas.microsoft.com/office/drawing/2014/main" id="{7E78EDAD-0F06-7598-3565-456A8F24B43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973959" y="1306170"/>
            <a:ext cx="5181600" cy="4351338"/>
          </a:xfrm>
        </p:spPr>
        <p:txBody>
          <a:bodyPr>
            <a:normAutofit/>
          </a:bodyPr>
          <a:lstStyle/>
          <a:p>
            <a:r>
              <a:rPr lang="fi-FI" sz="1800" dirty="0"/>
              <a:t>Dia 2: Scandinavian </a:t>
            </a:r>
            <a:r>
              <a:rPr lang="fi-FI" sz="1800" dirty="0" err="1"/>
              <a:t>Stockphoto</a:t>
            </a:r>
            <a:endParaRPr lang="fi-FI" sz="1800" dirty="0"/>
          </a:p>
          <a:p>
            <a:r>
              <a:rPr lang="fi-FI" sz="1800" dirty="0"/>
              <a:t>Dia 3: Ruokatieto Yhdistys ry</a:t>
            </a:r>
          </a:p>
          <a:p>
            <a:r>
              <a:rPr lang="fi-FI" sz="1800" dirty="0"/>
              <a:t>Dia 4: Saarioinen Oy</a:t>
            </a:r>
          </a:p>
          <a:p>
            <a:r>
              <a:rPr lang="fi-FI" sz="1800" dirty="0"/>
              <a:t>Dia 5: Saarioinen Oy</a:t>
            </a:r>
          </a:p>
          <a:p>
            <a:r>
              <a:rPr lang="fi-FI" sz="1800" dirty="0"/>
              <a:t>Dia 6: </a:t>
            </a:r>
            <a:r>
              <a:rPr lang="fi-FI" sz="1800" dirty="0" err="1"/>
              <a:t>Canva</a:t>
            </a:r>
            <a:r>
              <a:rPr lang="fi-FI" sz="1800" dirty="0"/>
              <a:t>, </a:t>
            </a:r>
            <a:r>
              <a:rPr lang="fi-FI" sz="1800" dirty="0">
                <a:cs typeface="Calibri"/>
              </a:rPr>
              <a:t>Microsoft PowerPoint </a:t>
            </a:r>
            <a:r>
              <a:rPr lang="fi-FI" sz="1800" dirty="0" err="1">
                <a:cs typeface="Calibri"/>
              </a:rPr>
              <a:t>Stock</a:t>
            </a:r>
            <a:r>
              <a:rPr lang="fi-FI" sz="1800" dirty="0">
                <a:cs typeface="Calibri"/>
              </a:rPr>
              <a:t> </a:t>
            </a:r>
            <a:r>
              <a:rPr lang="fi-FI" sz="1800" dirty="0" err="1">
                <a:cs typeface="Calibri"/>
              </a:rPr>
              <a:t>Images</a:t>
            </a:r>
            <a:endParaRPr lang="fi-FI" sz="1800" dirty="0"/>
          </a:p>
          <a:p>
            <a:r>
              <a:rPr lang="fi-FI" sz="1800" dirty="0"/>
              <a:t>Dia 7: Ruokatieto Yhdistys ry</a:t>
            </a:r>
          </a:p>
          <a:p>
            <a:r>
              <a:rPr lang="fi-FI" sz="1800" dirty="0"/>
              <a:t>Dia 8: Ruokatieto Yhdistys ry</a:t>
            </a:r>
          </a:p>
          <a:p>
            <a:r>
              <a:rPr lang="fi-FI" sz="1800" dirty="0"/>
              <a:t>Dia 9: Ruokatieto Yhdistys ry</a:t>
            </a:r>
          </a:p>
          <a:p>
            <a:r>
              <a:rPr lang="fi-FI" sz="1800" dirty="0"/>
              <a:t>Dia 10: Saarioinen Oy</a:t>
            </a:r>
          </a:p>
          <a:p>
            <a:r>
              <a:rPr lang="fi-FI" sz="1800" dirty="0"/>
              <a:t>Dia 11: Saarioinen Oy</a:t>
            </a:r>
          </a:p>
          <a:p>
            <a:r>
              <a:rPr lang="fi-FI" sz="1800" dirty="0"/>
              <a:t>Dia 12: Ruokatieto Yhdistys ry, Scandinavian </a:t>
            </a:r>
            <a:r>
              <a:rPr lang="fi-FI" sz="1800" dirty="0" err="1"/>
              <a:t>Stockphoto</a:t>
            </a:r>
            <a:endParaRPr lang="fi-FI" sz="2400" dirty="0"/>
          </a:p>
        </p:txBody>
      </p:sp>
      <p:grpSp>
        <p:nvGrpSpPr>
          <p:cNvPr id="3" name="Ryhmä 2">
            <a:extLst>
              <a:ext uri="{FF2B5EF4-FFF2-40B4-BE49-F238E27FC236}">
                <a16:creationId xmlns:a16="http://schemas.microsoft.com/office/drawing/2014/main" id="{68B93239-5407-435C-5068-85CD1094EE0E}"/>
              </a:ext>
            </a:extLst>
          </p:cNvPr>
          <p:cNvGrpSpPr/>
          <p:nvPr/>
        </p:nvGrpSpPr>
        <p:grpSpPr>
          <a:xfrm>
            <a:off x="239650" y="-318219"/>
            <a:ext cx="11712700" cy="6910109"/>
            <a:chOff x="288140" y="-288236"/>
            <a:chExt cx="11712700" cy="6910109"/>
          </a:xfrm>
        </p:grpSpPr>
        <p:grpSp>
          <p:nvGrpSpPr>
            <p:cNvPr id="6" name="Ryhmä 5">
              <a:extLst>
                <a:ext uri="{FF2B5EF4-FFF2-40B4-BE49-F238E27FC236}">
                  <a16:creationId xmlns:a16="http://schemas.microsoft.com/office/drawing/2014/main" id="{008CEB09-1630-1A18-435D-57BBD56D3511}"/>
                </a:ext>
              </a:extLst>
            </p:cNvPr>
            <p:cNvGrpSpPr/>
            <p:nvPr/>
          </p:nvGrpSpPr>
          <p:grpSpPr>
            <a:xfrm>
              <a:off x="10480676" y="-288236"/>
              <a:ext cx="1520164" cy="6899111"/>
              <a:chOff x="10480676" y="-288236"/>
              <a:chExt cx="1520164" cy="6899111"/>
            </a:xfrm>
          </p:grpSpPr>
          <p:pic>
            <p:nvPicPr>
              <p:cNvPr id="13" name="Kuva 12" descr="Kuva, joka sisältää kohteen taide&#10;&#10;Kuvaus luotu automaattisesti, matala luotettavuus">
                <a:extLst>
                  <a:ext uri="{FF2B5EF4-FFF2-40B4-BE49-F238E27FC236}">
                    <a16:creationId xmlns:a16="http://schemas.microsoft.com/office/drawing/2014/main" id="{64D233D5-6935-959C-291F-3543FBC566BE}"/>
                  </a:ext>
                </a:extLst>
              </p:cNvPr>
              <p:cNvPicPr/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243610">
                <a:off x="10822691" y="4531691"/>
                <a:ext cx="1169542" cy="2079184"/>
              </a:xfrm>
              <a:prstGeom prst="rect">
                <a:avLst/>
              </a:prstGeom>
            </p:spPr>
          </p:pic>
          <p:pic>
            <p:nvPicPr>
              <p:cNvPr id="14" name="Kuva 13">
                <a:extLst>
                  <a:ext uri="{FF2B5EF4-FFF2-40B4-BE49-F238E27FC236}">
                    <a16:creationId xmlns:a16="http://schemas.microsoft.com/office/drawing/2014/main" id="{B0C7672E-1923-AF4F-9B4D-B8E9D88EAFA1}"/>
                  </a:ext>
                </a:extLst>
              </p:cNvPr>
              <p:cNvPicPr/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873204" y="3610465"/>
                <a:ext cx="961192" cy="1708786"/>
              </a:xfrm>
              <a:prstGeom prst="rect">
                <a:avLst/>
              </a:prstGeom>
            </p:spPr>
          </p:pic>
          <p:pic>
            <p:nvPicPr>
              <p:cNvPr id="15" name="Kuva 14" descr="Kuva, joka sisältää kohteen taide&#10;&#10;Kuvaus luotu automaattisesti, matala luotettavuus">
                <a:extLst>
                  <a:ext uri="{FF2B5EF4-FFF2-40B4-BE49-F238E27FC236}">
                    <a16:creationId xmlns:a16="http://schemas.microsoft.com/office/drawing/2014/main" id="{A21C97EF-4549-E908-1374-A1983E4543A8}"/>
                  </a:ext>
                </a:extLst>
              </p:cNvPr>
              <p:cNvPicPr/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682439">
                <a:off x="10706759" y="1515381"/>
                <a:ext cx="1294081" cy="2300588"/>
              </a:xfrm>
              <a:prstGeom prst="rect">
                <a:avLst/>
              </a:prstGeom>
            </p:spPr>
          </p:pic>
          <p:pic>
            <p:nvPicPr>
              <p:cNvPr id="16" name="Kuva 15" descr="Kuva, joka sisältää kohteen Grafiikka, musta, kuvakaappaus, pimeys&#10;&#10;Kuvaus luotu automaattisesti">
                <a:extLst>
                  <a:ext uri="{FF2B5EF4-FFF2-40B4-BE49-F238E27FC236}">
                    <a16:creationId xmlns:a16="http://schemas.microsoft.com/office/drawing/2014/main" id="{1AC70905-88AF-501C-60AD-384EA398D50D}"/>
                  </a:ext>
                </a:extLst>
              </p:cNvPr>
              <p:cNvPicPr/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850509">
                <a:off x="10480676" y="-288236"/>
                <a:ext cx="1205652" cy="2143380"/>
              </a:xfrm>
              <a:prstGeom prst="rect">
                <a:avLst/>
              </a:prstGeom>
            </p:spPr>
          </p:pic>
        </p:grpSp>
        <p:grpSp>
          <p:nvGrpSpPr>
            <p:cNvPr id="8" name="Ryhmä 7">
              <a:extLst>
                <a:ext uri="{FF2B5EF4-FFF2-40B4-BE49-F238E27FC236}">
                  <a16:creationId xmlns:a16="http://schemas.microsoft.com/office/drawing/2014/main" id="{C55CBD75-74EB-7FC8-194D-907072C3AF3C}"/>
                </a:ext>
              </a:extLst>
            </p:cNvPr>
            <p:cNvGrpSpPr/>
            <p:nvPr/>
          </p:nvGrpSpPr>
          <p:grpSpPr>
            <a:xfrm>
              <a:off x="288140" y="-277238"/>
              <a:ext cx="1520164" cy="6899111"/>
              <a:chOff x="10480676" y="-288236"/>
              <a:chExt cx="1520164" cy="6899111"/>
            </a:xfrm>
          </p:grpSpPr>
          <p:pic>
            <p:nvPicPr>
              <p:cNvPr id="9" name="Kuva 8" descr="Kuva, joka sisältää kohteen taide&#10;&#10;Kuvaus luotu automaattisesti, matala luotettavuus">
                <a:extLst>
                  <a:ext uri="{FF2B5EF4-FFF2-40B4-BE49-F238E27FC236}">
                    <a16:creationId xmlns:a16="http://schemas.microsoft.com/office/drawing/2014/main" id="{9A466FD4-F532-2F0F-7955-0C3F6A4033F9}"/>
                  </a:ext>
                </a:extLst>
              </p:cNvPr>
              <p:cNvPicPr/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243610">
                <a:off x="10822691" y="4531691"/>
                <a:ext cx="1169542" cy="2079184"/>
              </a:xfrm>
              <a:prstGeom prst="rect">
                <a:avLst/>
              </a:prstGeom>
            </p:spPr>
          </p:pic>
          <p:pic>
            <p:nvPicPr>
              <p:cNvPr id="10" name="Kuva 9">
                <a:extLst>
                  <a:ext uri="{FF2B5EF4-FFF2-40B4-BE49-F238E27FC236}">
                    <a16:creationId xmlns:a16="http://schemas.microsoft.com/office/drawing/2014/main" id="{8365B91D-D12A-70A1-8B1D-9C5FAA8160D0}"/>
                  </a:ext>
                </a:extLst>
              </p:cNvPr>
              <p:cNvPicPr/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873204" y="3610465"/>
                <a:ext cx="961192" cy="1708786"/>
              </a:xfrm>
              <a:prstGeom prst="rect">
                <a:avLst/>
              </a:prstGeom>
            </p:spPr>
          </p:pic>
          <p:pic>
            <p:nvPicPr>
              <p:cNvPr id="11" name="Kuva 10" descr="Kuva, joka sisältää kohteen taide&#10;&#10;Kuvaus luotu automaattisesti, matala luotettavuus">
                <a:extLst>
                  <a:ext uri="{FF2B5EF4-FFF2-40B4-BE49-F238E27FC236}">
                    <a16:creationId xmlns:a16="http://schemas.microsoft.com/office/drawing/2014/main" id="{F5C36671-78E2-72CC-D27F-A30906F54798}"/>
                  </a:ext>
                </a:extLst>
              </p:cNvPr>
              <p:cNvPicPr/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682439">
                <a:off x="10706759" y="1515381"/>
                <a:ext cx="1294081" cy="2300588"/>
              </a:xfrm>
              <a:prstGeom prst="rect">
                <a:avLst/>
              </a:prstGeom>
            </p:spPr>
          </p:pic>
          <p:pic>
            <p:nvPicPr>
              <p:cNvPr id="12" name="Kuva 11" descr="Kuva, joka sisältää kohteen Grafiikka, musta, kuvakaappaus, pimeys&#10;&#10;Kuvaus luotu automaattisesti">
                <a:extLst>
                  <a:ext uri="{FF2B5EF4-FFF2-40B4-BE49-F238E27FC236}">
                    <a16:creationId xmlns:a16="http://schemas.microsoft.com/office/drawing/2014/main" id="{8E9A7AEB-C202-7148-1BA6-5FCA795861D7}"/>
                  </a:ext>
                </a:extLst>
              </p:cNvPr>
              <p:cNvPicPr/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850509">
                <a:off x="10480676" y="-288236"/>
                <a:ext cx="1205652" cy="2143380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33252952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3C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Kuva 18" descr="Kuva, joka sisältää kohteen pöytähopeat, Ruoanlaittoväline, astiat, lautanen&#10;&#10;Kuvaus luotu automaattisesti">
            <a:extLst>
              <a:ext uri="{FF2B5EF4-FFF2-40B4-BE49-F238E27FC236}">
                <a16:creationId xmlns:a16="http://schemas.microsoft.com/office/drawing/2014/main" id="{EE6EFE4E-3951-7BB1-79FC-169C69E1F834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572" y="-938480"/>
            <a:ext cx="11800856" cy="8734959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EAC710E8-FE16-4BC7-1D44-797581F1F4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12347" y="1615271"/>
            <a:ext cx="6367305" cy="362745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fi-FI" sz="3200" b="1" dirty="0">
                <a:solidFill>
                  <a:srgbClr val="0D1E63"/>
                </a:solidFill>
              </a:rPr>
              <a:t>Jos elintarviketeollisuutta ei olisi, mitä sinun lautaseltasi löytyisi? </a:t>
            </a:r>
            <a:br>
              <a:rPr lang="fi-FI" sz="3200" b="1" dirty="0">
                <a:solidFill>
                  <a:srgbClr val="0D1E63"/>
                </a:solidFill>
              </a:rPr>
            </a:br>
            <a:br>
              <a:rPr lang="fi-FI" sz="3200" b="1" dirty="0">
                <a:solidFill>
                  <a:srgbClr val="0D1E63"/>
                </a:solidFill>
              </a:rPr>
            </a:br>
            <a:r>
              <a:rPr lang="fi-FI" sz="3200" b="1" dirty="0">
                <a:solidFill>
                  <a:srgbClr val="0D1E63"/>
                </a:solidFill>
              </a:rPr>
              <a:t>Mistä saisit ruokaa? </a:t>
            </a:r>
          </a:p>
        </p:txBody>
      </p:sp>
      <p:pic>
        <p:nvPicPr>
          <p:cNvPr id="3" name="Kuva 2" descr="Kuva, joka sisältää kohteen Grafiikka, Fontti, graafinen suunnittelu, vihreä&#10;&#10;Kuvaus luotu automaattisesti">
            <a:extLst>
              <a:ext uri="{FF2B5EF4-FFF2-40B4-BE49-F238E27FC236}">
                <a16:creationId xmlns:a16="http://schemas.microsoft.com/office/drawing/2014/main" id="{F6D0322E-8EDE-5582-AA41-F8AFA275F8C6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572" y="146478"/>
            <a:ext cx="1845888" cy="1175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08094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tsikko 3">
            <a:extLst>
              <a:ext uri="{FF2B5EF4-FFF2-40B4-BE49-F238E27FC236}">
                <a16:creationId xmlns:a16="http://schemas.microsoft.com/office/drawing/2014/main" id="{C8CDE5DD-CAD9-FBF7-45B4-AC66900504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i-FI" dirty="0">
                <a:solidFill>
                  <a:srgbClr val="0D1E63"/>
                </a:solidFill>
              </a:rPr>
              <a:t>Päivän teemat ja tavoitteet</a:t>
            </a:r>
          </a:p>
        </p:txBody>
      </p:sp>
      <p:sp>
        <p:nvSpPr>
          <p:cNvPr id="5" name="Sisällön paikkamerkki 4">
            <a:extLst>
              <a:ext uri="{FF2B5EF4-FFF2-40B4-BE49-F238E27FC236}">
                <a16:creationId xmlns:a16="http://schemas.microsoft.com/office/drawing/2014/main" id="{E766EDFC-FC74-BEB5-FB92-25300B13B59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837344" y="1715331"/>
            <a:ext cx="5181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i-FI" sz="2400" b="1" dirty="0">
                <a:solidFill>
                  <a:srgbClr val="0D1E63"/>
                </a:solidFill>
              </a:rPr>
              <a:t>Teemat</a:t>
            </a:r>
          </a:p>
          <a:p>
            <a:r>
              <a:rPr lang="fi-FI" sz="2400" dirty="0"/>
              <a:t>Elintarviketeollisuus</a:t>
            </a:r>
          </a:p>
          <a:p>
            <a:pPr lvl="1"/>
            <a:r>
              <a:rPr lang="fi-FI" dirty="0"/>
              <a:t>Prosessointi</a:t>
            </a:r>
          </a:p>
          <a:p>
            <a:pPr lvl="1"/>
            <a:r>
              <a:rPr lang="fi-FI" dirty="0"/>
              <a:t>Tuotekehitys</a:t>
            </a:r>
          </a:p>
          <a:p>
            <a:pPr lvl="1"/>
            <a:r>
              <a:rPr lang="fi-FI" dirty="0"/>
              <a:t>Hygienia</a:t>
            </a:r>
          </a:p>
          <a:p>
            <a:pPr lvl="1"/>
            <a:r>
              <a:rPr lang="fi-FI" dirty="0"/>
              <a:t>Pakkaaminen ja hävikin vähentäminen</a:t>
            </a:r>
          </a:p>
          <a:p>
            <a:pPr lvl="1"/>
            <a:r>
              <a:rPr lang="fi-FI" dirty="0"/>
              <a:t>Ruokakulttuuri</a:t>
            </a:r>
          </a:p>
        </p:txBody>
      </p:sp>
      <p:sp>
        <p:nvSpPr>
          <p:cNvPr id="6" name="Sisällön paikkamerkki 5">
            <a:extLst>
              <a:ext uri="{FF2B5EF4-FFF2-40B4-BE49-F238E27FC236}">
                <a16:creationId xmlns:a16="http://schemas.microsoft.com/office/drawing/2014/main" id="{2928406B-F9F6-F948-5A17-41F30E153E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853412" y="1690688"/>
            <a:ext cx="5181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i-FI" sz="2400" b="1" dirty="0">
                <a:solidFill>
                  <a:srgbClr val="0D1E63"/>
                </a:solidFill>
              </a:rPr>
              <a:t>Tavoitteet</a:t>
            </a:r>
          </a:p>
          <a:p>
            <a:r>
              <a:rPr lang="fi-FI" sz="2400" dirty="0"/>
              <a:t>Ymmärtää elintarviketeollisuuden rooli yhteiskunnassa</a:t>
            </a:r>
          </a:p>
        </p:txBody>
      </p:sp>
      <p:pic>
        <p:nvPicPr>
          <p:cNvPr id="2" name="Kuva 1" descr="Kuva, joka sisältää kohteen Grafiikka, Fontti, graafinen suunnittelu, vihreä&#10;&#10;Kuvaus luotu automaattisesti">
            <a:extLst>
              <a:ext uri="{FF2B5EF4-FFF2-40B4-BE49-F238E27FC236}">
                <a16:creationId xmlns:a16="http://schemas.microsoft.com/office/drawing/2014/main" id="{045DF459-074C-E56E-3481-A4F36DA41704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3056" y="5416062"/>
            <a:ext cx="1845888" cy="1175828"/>
          </a:xfrm>
          <a:prstGeom prst="rect">
            <a:avLst/>
          </a:prstGeom>
        </p:spPr>
      </p:pic>
      <p:grpSp>
        <p:nvGrpSpPr>
          <p:cNvPr id="33" name="Ryhmä 32">
            <a:extLst>
              <a:ext uri="{FF2B5EF4-FFF2-40B4-BE49-F238E27FC236}">
                <a16:creationId xmlns:a16="http://schemas.microsoft.com/office/drawing/2014/main" id="{57BAAEC7-A42D-68A2-648F-8F5B4C35C0B8}"/>
              </a:ext>
            </a:extLst>
          </p:cNvPr>
          <p:cNvGrpSpPr/>
          <p:nvPr/>
        </p:nvGrpSpPr>
        <p:grpSpPr>
          <a:xfrm>
            <a:off x="239650" y="-318219"/>
            <a:ext cx="11712700" cy="6910109"/>
            <a:chOff x="288140" y="-288236"/>
            <a:chExt cx="11712700" cy="6910109"/>
          </a:xfrm>
        </p:grpSpPr>
        <p:grpSp>
          <p:nvGrpSpPr>
            <p:cNvPr id="34" name="Ryhmä 33">
              <a:extLst>
                <a:ext uri="{FF2B5EF4-FFF2-40B4-BE49-F238E27FC236}">
                  <a16:creationId xmlns:a16="http://schemas.microsoft.com/office/drawing/2014/main" id="{A3807C9B-DEE0-543E-1444-5536AD2F66C0}"/>
                </a:ext>
              </a:extLst>
            </p:cNvPr>
            <p:cNvGrpSpPr/>
            <p:nvPr/>
          </p:nvGrpSpPr>
          <p:grpSpPr>
            <a:xfrm>
              <a:off x="10480676" y="-288236"/>
              <a:ext cx="1520164" cy="6899111"/>
              <a:chOff x="10480676" y="-288236"/>
              <a:chExt cx="1520164" cy="6899111"/>
            </a:xfrm>
          </p:grpSpPr>
          <p:pic>
            <p:nvPicPr>
              <p:cNvPr id="40" name="Kuva 39" descr="Kuva, joka sisältää kohteen taide&#10;&#10;Kuvaus luotu automaattisesti, matala luotettavuus">
                <a:extLst>
                  <a:ext uri="{FF2B5EF4-FFF2-40B4-BE49-F238E27FC236}">
                    <a16:creationId xmlns:a16="http://schemas.microsoft.com/office/drawing/2014/main" id="{DC28B417-46A2-9131-F3AD-B21991E28316}"/>
                  </a:ext>
                </a:extLst>
              </p:cNvPr>
              <p:cNvPicPr/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243610">
                <a:off x="10822691" y="4531691"/>
                <a:ext cx="1169542" cy="2079184"/>
              </a:xfrm>
              <a:prstGeom prst="rect">
                <a:avLst/>
              </a:prstGeom>
            </p:spPr>
          </p:pic>
          <p:pic>
            <p:nvPicPr>
              <p:cNvPr id="41" name="Kuva 40">
                <a:extLst>
                  <a:ext uri="{FF2B5EF4-FFF2-40B4-BE49-F238E27FC236}">
                    <a16:creationId xmlns:a16="http://schemas.microsoft.com/office/drawing/2014/main" id="{AA8FCF40-4BB8-5E64-EFC7-5F366E40CDBE}"/>
                  </a:ext>
                </a:extLst>
              </p:cNvPr>
              <p:cNvPicPr/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873204" y="3610465"/>
                <a:ext cx="961192" cy="1708786"/>
              </a:xfrm>
              <a:prstGeom prst="rect">
                <a:avLst/>
              </a:prstGeom>
            </p:spPr>
          </p:pic>
          <p:pic>
            <p:nvPicPr>
              <p:cNvPr id="42" name="Kuva 41" descr="Kuva, joka sisältää kohteen taide&#10;&#10;Kuvaus luotu automaattisesti, matala luotettavuus">
                <a:extLst>
                  <a:ext uri="{FF2B5EF4-FFF2-40B4-BE49-F238E27FC236}">
                    <a16:creationId xmlns:a16="http://schemas.microsoft.com/office/drawing/2014/main" id="{EC1203C9-925B-2450-A8B0-B3AC6542D5CF}"/>
                  </a:ext>
                </a:extLst>
              </p:cNvPr>
              <p:cNvPicPr/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682439">
                <a:off x="10706759" y="1515381"/>
                <a:ext cx="1294081" cy="2300588"/>
              </a:xfrm>
              <a:prstGeom prst="rect">
                <a:avLst/>
              </a:prstGeom>
            </p:spPr>
          </p:pic>
          <p:pic>
            <p:nvPicPr>
              <p:cNvPr id="43" name="Kuva 42" descr="Kuva, joka sisältää kohteen Grafiikka, musta, kuvakaappaus, pimeys&#10;&#10;Kuvaus luotu automaattisesti">
                <a:extLst>
                  <a:ext uri="{FF2B5EF4-FFF2-40B4-BE49-F238E27FC236}">
                    <a16:creationId xmlns:a16="http://schemas.microsoft.com/office/drawing/2014/main" id="{F63158E7-3E69-E1AA-DBD7-7795FD237D58}"/>
                  </a:ext>
                </a:extLst>
              </p:cNvPr>
              <p:cNvPicPr/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850509">
                <a:off x="10480676" y="-288236"/>
                <a:ext cx="1205652" cy="2143380"/>
              </a:xfrm>
              <a:prstGeom prst="rect">
                <a:avLst/>
              </a:prstGeom>
            </p:spPr>
          </p:pic>
        </p:grpSp>
        <p:grpSp>
          <p:nvGrpSpPr>
            <p:cNvPr id="35" name="Ryhmä 34">
              <a:extLst>
                <a:ext uri="{FF2B5EF4-FFF2-40B4-BE49-F238E27FC236}">
                  <a16:creationId xmlns:a16="http://schemas.microsoft.com/office/drawing/2014/main" id="{07991CC1-0FE6-8D95-AFBA-73E26BBC6452}"/>
                </a:ext>
              </a:extLst>
            </p:cNvPr>
            <p:cNvGrpSpPr/>
            <p:nvPr/>
          </p:nvGrpSpPr>
          <p:grpSpPr>
            <a:xfrm>
              <a:off x="288140" y="-277238"/>
              <a:ext cx="1520164" cy="6899111"/>
              <a:chOff x="10480676" y="-288236"/>
              <a:chExt cx="1520164" cy="6899111"/>
            </a:xfrm>
          </p:grpSpPr>
          <p:pic>
            <p:nvPicPr>
              <p:cNvPr id="36" name="Kuva 35" descr="Kuva, joka sisältää kohteen taide&#10;&#10;Kuvaus luotu automaattisesti, matala luotettavuus">
                <a:extLst>
                  <a:ext uri="{FF2B5EF4-FFF2-40B4-BE49-F238E27FC236}">
                    <a16:creationId xmlns:a16="http://schemas.microsoft.com/office/drawing/2014/main" id="{AF3FFAA1-2423-35C2-458C-B01C4CA1E853}"/>
                  </a:ext>
                </a:extLst>
              </p:cNvPr>
              <p:cNvPicPr/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243610">
                <a:off x="10822691" y="4531691"/>
                <a:ext cx="1169542" cy="2079184"/>
              </a:xfrm>
              <a:prstGeom prst="rect">
                <a:avLst/>
              </a:prstGeom>
            </p:spPr>
          </p:pic>
          <p:pic>
            <p:nvPicPr>
              <p:cNvPr id="37" name="Kuva 36">
                <a:extLst>
                  <a:ext uri="{FF2B5EF4-FFF2-40B4-BE49-F238E27FC236}">
                    <a16:creationId xmlns:a16="http://schemas.microsoft.com/office/drawing/2014/main" id="{CD2CDD2F-0B70-FEE0-AB12-0EF4BEC5776D}"/>
                  </a:ext>
                </a:extLst>
              </p:cNvPr>
              <p:cNvPicPr/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873204" y="3610465"/>
                <a:ext cx="961192" cy="1708786"/>
              </a:xfrm>
              <a:prstGeom prst="rect">
                <a:avLst/>
              </a:prstGeom>
            </p:spPr>
          </p:pic>
          <p:pic>
            <p:nvPicPr>
              <p:cNvPr id="38" name="Kuva 37" descr="Kuva, joka sisältää kohteen taide&#10;&#10;Kuvaus luotu automaattisesti, matala luotettavuus">
                <a:extLst>
                  <a:ext uri="{FF2B5EF4-FFF2-40B4-BE49-F238E27FC236}">
                    <a16:creationId xmlns:a16="http://schemas.microsoft.com/office/drawing/2014/main" id="{029FAC58-B73C-3219-1D79-813556D2B359}"/>
                  </a:ext>
                </a:extLst>
              </p:cNvPr>
              <p:cNvPicPr/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682439">
                <a:off x="10706759" y="1515381"/>
                <a:ext cx="1294081" cy="2300588"/>
              </a:xfrm>
              <a:prstGeom prst="rect">
                <a:avLst/>
              </a:prstGeom>
            </p:spPr>
          </p:pic>
          <p:pic>
            <p:nvPicPr>
              <p:cNvPr id="39" name="Kuva 38" descr="Kuva, joka sisältää kohteen Grafiikka, musta, kuvakaappaus, pimeys&#10;&#10;Kuvaus luotu automaattisesti">
                <a:extLst>
                  <a:ext uri="{FF2B5EF4-FFF2-40B4-BE49-F238E27FC236}">
                    <a16:creationId xmlns:a16="http://schemas.microsoft.com/office/drawing/2014/main" id="{2ECF52C6-1FC2-052B-8C5E-661DBF7F06BB}"/>
                  </a:ext>
                </a:extLst>
              </p:cNvPr>
              <p:cNvPicPr/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850509">
                <a:off x="10480676" y="-288236"/>
                <a:ext cx="1205652" cy="2143380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4227380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3C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D1D34770-47A8-402C-AF23-2B653F2D88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libri" panose="020F0502020204030204" pitchFamily="34" charset="0"/>
            </a:endParaRPr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DCD32DD1-FF6C-83C4-C363-223BCCD20C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804" y="683679"/>
            <a:ext cx="6002110" cy="149542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dirty="0" err="1">
                <a:solidFill>
                  <a:srgbClr val="0D1E63"/>
                </a:solidFill>
              </a:rPr>
              <a:t>Elintarviketeollisuuden</a:t>
            </a:r>
            <a:r>
              <a:rPr lang="en-US" sz="4000" dirty="0">
                <a:solidFill>
                  <a:srgbClr val="0D1E63"/>
                </a:solidFill>
              </a:rPr>
              <a:t> </a:t>
            </a:r>
            <a:r>
              <a:rPr lang="en-US" sz="4000" dirty="0" err="1">
                <a:solidFill>
                  <a:srgbClr val="0D1E63"/>
                </a:solidFill>
              </a:rPr>
              <a:t>tehtävät</a:t>
            </a:r>
            <a:endParaRPr lang="en-US" sz="4000" dirty="0">
              <a:solidFill>
                <a:srgbClr val="0D1E63"/>
              </a:solidFill>
              <a:highlight>
                <a:srgbClr val="FFFF00"/>
              </a:highlight>
            </a:endParaRPr>
          </a:p>
        </p:txBody>
      </p:sp>
      <p:pic>
        <p:nvPicPr>
          <p:cNvPr id="22" name="Sisällön paikkamerkki 21" descr="Kuva, joka sisältää kohteen henkilö, vaate, mies, Työ&#10;&#10;Kuvaus luotu automaattisesti">
            <a:extLst>
              <a:ext uri="{FF2B5EF4-FFF2-40B4-BE49-F238E27FC236}">
                <a16:creationId xmlns:a16="http://schemas.microsoft.com/office/drawing/2014/main" id="{EEC9E8CC-5C73-F4FD-40D4-7CC42783B23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5049" y="0"/>
            <a:ext cx="5585952" cy="6858000"/>
          </a:xfrm>
        </p:spPr>
      </p:pic>
      <p:pic>
        <p:nvPicPr>
          <p:cNvPr id="7" name="Kuva 6" descr="Kuva, joka sisältää kohteen Grafiikka, Fontti, graafinen suunnittelu, vihreä&#10;&#10;Kuvaus luotu automaattisesti">
            <a:extLst>
              <a:ext uri="{FF2B5EF4-FFF2-40B4-BE49-F238E27FC236}">
                <a16:creationId xmlns:a16="http://schemas.microsoft.com/office/drawing/2014/main" id="{4E90EA43-2CB5-B7A1-2A13-D296400B35F9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7371" y="5456208"/>
            <a:ext cx="1845888" cy="1175828"/>
          </a:xfrm>
          <a:prstGeom prst="rect">
            <a:avLst/>
          </a:prstGeom>
        </p:spPr>
      </p:pic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A9E8D01E-BCF2-DD5F-A085-F08F5B99E1A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83754" y="2179104"/>
            <a:ext cx="6119825" cy="4211536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000" dirty="0" err="1"/>
              <a:t>Kehittää</a:t>
            </a:r>
            <a:r>
              <a:rPr lang="en-US" sz="2000" dirty="0"/>
              <a:t> ja </a:t>
            </a:r>
            <a:r>
              <a:rPr lang="en-US" sz="2000" dirty="0" err="1"/>
              <a:t>valmistaa</a:t>
            </a:r>
            <a:r>
              <a:rPr lang="en-US" sz="2000" dirty="0"/>
              <a:t> </a:t>
            </a:r>
            <a:r>
              <a:rPr lang="en-US" sz="2000" dirty="0" err="1"/>
              <a:t>ruokaa</a:t>
            </a:r>
            <a:r>
              <a:rPr lang="en-US" sz="2000" dirty="0"/>
              <a:t> </a:t>
            </a:r>
            <a:r>
              <a:rPr lang="en-US" sz="2000" dirty="0" err="1"/>
              <a:t>kauppoihin</a:t>
            </a:r>
            <a:r>
              <a:rPr lang="en-US" sz="2000" dirty="0"/>
              <a:t>, </a:t>
            </a:r>
            <a:r>
              <a:rPr lang="en-US" sz="2000" dirty="0" err="1"/>
              <a:t>koulu</a:t>
            </a:r>
            <a:r>
              <a:rPr lang="en-US" sz="2000" dirty="0"/>
              <a:t>- ja </a:t>
            </a:r>
            <a:r>
              <a:rPr lang="en-US" sz="2000" dirty="0" err="1"/>
              <a:t>työpaikkaruokaloihin</a:t>
            </a:r>
            <a:r>
              <a:rPr lang="en-US" sz="2000" dirty="0"/>
              <a:t> </a:t>
            </a:r>
            <a:r>
              <a:rPr lang="en-US" sz="2000" dirty="0" err="1"/>
              <a:t>sekä</a:t>
            </a:r>
            <a:r>
              <a:rPr lang="en-US" sz="2000" dirty="0"/>
              <a:t> </a:t>
            </a:r>
            <a:r>
              <a:rPr lang="en-US" sz="2000" dirty="0" err="1"/>
              <a:t>ravintoloihin</a:t>
            </a:r>
            <a:endParaRPr lang="en-US" sz="2000" dirty="0"/>
          </a:p>
          <a:p>
            <a:r>
              <a:rPr lang="en-US" sz="2000" dirty="0" err="1"/>
              <a:t>Jalostaa</a:t>
            </a:r>
            <a:r>
              <a:rPr lang="en-US" sz="2000" dirty="0"/>
              <a:t> </a:t>
            </a:r>
            <a:r>
              <a:rPr lang="en-US" sz="2000" dirty="0" err="1"/>
              <a:t>kotimaisia</a:t>
            </a:r>
            <a:r>
              <a:rPr lang="en-US" sz="2000" dirty="0"/>
              <a:t> </a:t>
            </a:r>
            <a:r>
              <a:rPr lang="en-US" sz="2000" dirty="0" err="1"/>
              <a:t>maataloustuotteita</a:t>
            </a:r>
            <a:r>
              <a:rPr lang="en-US" sz="2000" dirty="0"/>
              <a:t> ja </a:t>
            </a:r>
            <a:r>
              <a:rPr lang="en-US" sz="2000" dirty="0" err="1"/>
              <a:t>tuontiraaka-aineita</a:t>
            </a:r>
            <a:endParaRPr lang="en-US" sz="2000" dirty="0"/>
          </a:p>
          <a:p>
            <a:r>
              <a:rPr lang="en-US" sz="2000" dirty="0" err="1"/>
              <a:t>Ylläpitää</a:t>
            </a:r>
            <a:r>
              <a:rPr lang="en-US" sz="2000" dirty="0"/>
              <a:t> ja </a:t>
            </a:r>
            <a:r>
              <a:rPr lang="en-US" sz="2000" dirty="0" err="1"/>
              <a:t>kehittää</a:t>
            </a:r>
            <a:r>
              <a:rPr lang="en-US" sz="2000" dirty="0"/>
              <a:t> </a:t>
            </a:r>
            <a:r>
              <a:rPr lang="en-US" sz="2000" dirty="0" err="1"/>
              <a:t>ruokakulttuuria</a:t>
            </a:r>
            <a:endParaRPr lang="en-US" sz="2000" dirty="0"/>
          </a:p>
          <a:p>
            <a:r>
              <a:rPr lang="en-US" sz="2000" dirty="0" err="1"/>
              <a:t>Työllistää</a:t>
            </a:r>
            <a:r>
              <a:rPr lang="en-US" sz="2000" dirty="0"/>
              <a:t> </a:t>
            </a:r>
            <a:r>
              <a:rPr lang="en-US" sz="2000" dirty="0" err="1"/>
              <a:t>yli</a:t>
            </a:r>
            <a:r>
              <a:rPr lang="en-US" sz="2000" dirty="0"/>
              <a:t> 40 000 </a:t>
            </a:r>
            <a:r>
              <a:rPr lang="en-US" sz="2000" dirty="0" err="1"/>
              <a:t>henkeä</a:t>
            </a:r>
            <a:r>
              <a:rPr lang="en-US" sz="2000" dirty="0"/>
              <a:t> </a:t>
            </a:r>
            <a:r>
              <a:rPr lang="en-US" sz="2000" dirty="0" err="1"/>
              <a:t>monipuolisista</a:t>
            </a:r>
            <a:r>
              <a:rPr lang="en-US" sz="2000" dirty="0"/>
              <a:t> </a:t>
            </a:r>
            <a:r>
              <a:rPr lang="en-US" sz="2000" dirty="0" err="1"/>
              <a:t>koulutustaustoista</a:t>
            </a:r>
            <a:r>
              <a:rPr lang="en-US" sz="2000" dirty="0"/>
              <a:t>. </a:t>
            </a:r>
            <a:r>
              <a:rPr lang="en-US" sz="2000" dirty="0" err="1"/>
              <a:t>Elintarviketyöntekijöiden</a:t>
            </a:r>
            <a:r>
              <a:rPr lang="en-US" sz="2000" dirty="0"/>
              <a:t> </a:t>
            </a:r>
            <a:r>
              <a:rPr lang="en-US" sz="2000" dirty="0" err="1"/>
              <a:t>lisäksi</a:t>
            </a:r>
            <a:r>
              <a:rPr lang="en-US" sz="2000" dirty="0"/>
              <a:t> </a:t>
            </a:r>
            <a:r>
              <a:rPr lang="en-US" sz="2000" dirty="0" err="1"/>
              <a:t>alalla</a:t>
            </a:r>
            <a:r>
              <a:rPr lang="en-US" sz="2000" dirty="0"/>
              <a:t> </a:t>
            </a:r>
            <a:r>
              <a:rPr lang="en-US" sz="2000" dirty="0" err="1"/>
              <a:t>työskentelee</a:t>
            </a:r>
            <a:r>
              <a:rPr lang="en-US" sz="2000" dirty="0"/>
              <a:t> </a:t>
            </a:r>
            <a:r>
              <a:rPr lang="en-US" sz="2000" dirty="0" err="1"/>
              <a:t>esim</a:t>
            </a:r>
            <a:r>
              <a:rPr lang="en-US" sz="2000" dirty="0"/>
              <a:t>. </a:t>
            </a:r>
            <a:r>
              <a:rPr lang="fi-FI" sz="2000" dirty="0"/>
              <a:t>kauppatieteilijöitä, filosofian maistereita, talousammattilaisia, insinöörejä, datanomeja, markkinoijia ja elintarvikekemistejä</a:t>
            </a:r>
            <a:endParaRPr lang="en-US" sz="2000" dirty="0"/>
          </a:p>
          <a:p>
            <a:r>
              <a:rPr lang="en-US" sz="2000" dirty="0" err="1"/>
              <a:t>Huolehtii</a:t>
            </a:r>
            <a:r>
              <a:rPr lang="en-US" sz="2000" dirty="0"/>
              <a:t> </a:t>
            </a:r>
            <a:r>
              <a:rPr lang="en-US" sz="2000" dirty="0" err="1"/>
              <a:t>ruoan</a:t>
            </a:r>
            <a:r>
              <a:rPr lang="en-US" sz="2000" dirty="0"/>
              <a:t> </a:t>
            </a:r>
            <a:r>
              <a:rPr lang="en-US" sz="2000" dirty="0" err="1"/>
              <a:t>laadusta</a:t>
            </a:r>
            <a:endParaRPr lang="en-US" sz="2000" dirty="0"/>
          </a:p>
          <a:p>
            <a:r>
              <a:rPr lang="en-US" sz="2000" dirty="0" err="1"/>
              <a:t>Huolehtii</a:t>
            </a:r>
            <a:r>
              <a:rPr lang="en-US" sz="2000" dirty="0"/>
              <a:t> </a:t>
            </a:r>
            <a:r>
              <a:rPr lang="en-US" sz="2000" dirty="0" err="1"/>
              <a:t>osaltaan</a:t>
            </a:r>
            <a:r>
              <a:rPr lang="en-US" sz="2000" dirty="0"/>
              <a:t> </a:t>
            </a:r>
            <a:r>
              <a:rPr lang="en-US" sz="2000" dirty="0" err="1"/>
              <a:t>huoltovarmuudesta</a:t>
            </a:r>
            <a:endParaRPr lang="en-US" sz="2000" dirty="0"/>
          </a:p>
          <a:p>
            <a:pPr marL="0"/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784980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19F1A7AD-F987-D916-9505-E849366871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481" y="402692"/>
            <a:ext cx="10515600" cy="1325563"/>
          </a:xfrm>
        </p:spPr>
        <p:txBody>
          <a:bodyPr/>
          <a:lstStyle/>
          <a:p>
            <a:r>
              <a:rPr lang="fi-FI" sz="4400" dirty="0">
                <a:solidFill>
                  <a:srgbClr val="0D1E63"/>
                </a:solidFill>
              </a:rPr>
              <a:t>Sokerista kauramaitoon – Elintarviketeollisuuden historiaa</a:t>
            </a:r>
            <a:endParaRPr lang="fi-FI" dirty="0">
              <a:solidFill>
                <a:srgbClr val="0D1E63"/>
              </a:solidFill>
            </a:endParaRPr>
          </a:p>
        </p:txBody>
      </p:sp>
      <p:pic>
        <p:nvPicPr>
          <p:cNvPr id="6" name="Kuva 5" descr="Kuva, joka sisältää kohteen pimeys&#10;&#10;Kuvaus luotu automaattisesti">
            <a:extLst>
              <a:ext uri="{FF2B5EF4-FFF2-40B4-BE49-F238E27FC236}">
                <a16:creationId xmlns:a16="http://schemas.microsoft.com/office/drawing/2014/main" id="{BB91D405-3BF1-3817-F8BF-54F443ED8D1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94" b="13921"/>
          <a:stretch/>
        </p:blipFill>
        <p:spPr>
          <a:xfrm>
            <a:off x="426450" y="559184"/>
            <a:ext cx="11613671" cy="5867900"/>
          </a:xfrm>
          <a:prstGeom prst="rect">
            <a:avLst/>
          </a:prstGeom>
        </p:spPr>
      </p:pic>
      <p:sp>
        <p:nvSpPr>
          <p:cNvPr id="8" name="Tekstiruutu 7">
            <a:extLst>
              <a:ext uri="{FF2B5EF4-FFF2-40B4-BE49-F238E27FC236}">
                <a16:creationId xmlns:a16="http://schemas.microsoft.com/office/drawing/2014/main" id="{3F7861EA-F29C-1F38-6621-41140A963104}"/>
              </a:ext>
            </a:extLst>
          </p:cNvPr>
          <p:cNvSpPr txBox="1"/>
          <p:nvPr/>
        </p:nvSpPr>
        <p:spPr>
          <a:xfrm>
            <a:off x="321104" y="3822513"/>
            <a:ext cx="163215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1200" b="1" dirty="0">
                <a:latin typeface="Calibri" panose="020F0502020204030204" pitchFamily="34" charset="0"/>
              </a:rPr>
              <a:t>1758</a:t>
            </a:r>
          </a:p>
          <a:p>
            <a:pPr algn="ctr"/>
            <a:r>
              <a:rPr lang="fi-FI" sz="1200" dirty="0">
                <a:latin typeface="Calibri" panose="020F0502020204030204" pitchFamily="34" charset="0"/>
              </a:rPr>
              <a:t>Ensimmäinen sokeritehdas </a:t>
            </a:r>
          </a:p>
          <a:p>
            <a:pPr algn="ctr"/>
            <a:r>
              <a:rPr lang="fi-FI" sz="1200" dirty="0">
                <a:latin typeface="Calibri" panose="020F0502020204030204" pitchFamily="34" charset="0"/>
              </a:rPr>
              <a:t>Turussa aloittaa tuotannon</a:t>
            </a:r>
          </a:p>
        </p:txBody>
      </p:sp>
      <p:sp>
        <p:nvSpPr>
          <p:cNvPr id="11" name="Tekstiruutu 10">
            <a:extLst>
              <a:ext uri="{FF2B5EF4-FFF2-40B4-BE49-F238E27FC236}">
                <a16:creationId xmlns:a16="http://schemas.microsoft.com/office/drawing/2014/main" id="{305A42D0-149B-D6B4-1A95-15E7D5195E03}"/>
              </a:ext>
            </a:extLst>
          </p:cNvPr>
          <p:cNvSpPr txBox="1"/>
          <p:nvPr/>
        </p:nvSpPr>
        <p:spPr>
          <a:xfrm>
            <a:off x="8588604" y="4437264"/>
            <a:ext cx="16321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1200" b="1" dirty="0">
                <a:latin typeface="Calibri" panose="020F0502020204030204" pitchFamily="34" charset="0"/>
              </a:rPr>
              <a:t>1995</a:t>
            </a:r>
          </a:p>
          <a:p>
            <a:pPr algn="ctr"/>
            <a:r>
              <a:rPr lang="fi-FI" sz="1200" dirty="0">
                <a:latin typeface="Calibri" panose="020F0502020204030204" pitchFamily="34" charset="0"/>
              </a:rPr>
              <a:t>EU-jäsenyys</a:t>
            </a:r>
          </a:p>
        </p:txBody>
      </p:sp>
      <p:sp>
        <p:nvSpPr>
          <p:cNvPr id="12" name="Tekstiruutu 11">
            <a:extLst>
              <a:ext uri="{FF2B5EF4-FFF2-40B4-BE49-F238E27FC236}">
                <a16:creationId xmlns:a16="http://schemas.microsoft.com/office/drawing/2014/main" id="{922E3FE5-A0C6-5EBE-7099-D509BF9A7A2D}"/>
              </a:ext>
            </a:extLst>
          </p:cNvPr>
          <p:cNvSpPr txBox="1"/>
          <p:nvPr/>
        </p:nvSpPr>
        <p:spPr>
          <a:xfrm>
            <a:off x="8985389" y="1343609"/>
            <a:ext cx="212953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1200" b="1" dirty="0">
                <a:latin typeface="Calibri" panose="020F0502020204030204" pitchFamily="34" charset="0"/>
              </a:rPr>
              <a:t>1970</a:t>
            </a:r>
          </a:p>
          <a:p>
            <a:pPr algn="ctr"/>
            <a:r>
              <a:rPr lang="fi-FI" sz="1200" dirty="0">
                <a:latin typeface="Calibri" panose="020F0502020204030204" pitchFamily="34" charset="0"/>
              </a:rPr>
              <a:t>Valmisruokateollisuus,</a:t>
            </a:r>
          </a:p>
          <a:p>
            <a:pPr algn="ctr"/>
            <a:r>
              <a:rPr lang="fi-FI" sz="1200" dirty="0">
                <a:latin typeface="Calibri" panose="020F0502020204030204" pitchFamily="34" charset="0"/>
              </a:rPr>
              <a:t>Jalostusasteen kasvu,</a:t>
            </a:r>
          </a:p>
          <a:p>
            <a:pPr algn="ctr"/>
            <a:r>
              <a:rPr lang="fi-FI" sz="1200" dirty="0">
                <a:latin typeface="Calibri" panose="020F0502020204030204" pitchFamily="34" charset="0"/>
              </a:rPr>
              <a:t>Tuotannon ja pakkausten modernisointi, joukkoruokailu</a:t>
            </a:r>
          </a:p>
          <a:p>
            <a:pPr algn="ctr"/>
            <a:endParaRPr lang="fi-FI" sz="1200" dirty="0">
              <a:latin typeface="Calibri" panose="020F0502020204030204" pitchFamily="34" charset="0"/>
            </a:endParaRPr>
          </a:p>
          <a:p>
            <a:pPr algn="ctr"/>
            <a:endParaRPr lang="fi-FI" sz="1200" dirty="0">
              <a:latin typeface="Calibri" panose="020F0502020204030204" pitchFamily="34" charset="0"/>
            </a:endParaRPr>
          </a:p>
        </p:txBody>
      </p:sp>
      <p:sp>
        <p:nvSpPr>
          <p:cNvPr id="13" name="Tekstiruutu 12">
            <a:extLst>
              <a:ext uri="{FF2B5EF4-FFF2-40B4-BE49-F238E27FC236}">
                <a16:creationId xmlns:a16="http://schemas.microsoft.com/office/drawing/2014/main" id="{BAFB434A-9E1F-789F-8E55-5F52C98B4317}"/>
              </a:ext>
            </a:extLst>
          </p:cNvPr>
          <p:cNvSpPr txBox="1"/>
          <p:nvPr/>
        </p:nvSpPr>
        <p:spPr>
          <a:xfrm>
            <a:off x="6708465" y="4119913"/>
            <a:ext cx="16321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1200" b="1" dirty="0">
                <a:latin typeface="Calibri" panose="020F0502020204030204" pitchFamily="34" charset="0"/>
              </a:rPr>
              <a:t>1960</a:t>
            </a:r>
          </a:p>
          <a:p>
            <a:pPr algn="ctr"/>
            <a:r>
              <a:rPr lang="fi-FI" sz="1200" dirty="0">
                <a:latin typeface="Calibri" panose="020F0502020204030204" pitchFamily="34" charset="0"/>
              </a:rPr>
              <a:t>Tuotannon kasvu ja tekninen kehitys</a:t>
            </a:r>
          </a:p>
        </p:txBody>
      </p:sp>
      <p:sp>
        <p:nvSpPr>
          <p:cNvPr id="14" name="Tekstiruutu 13">
            <a:extLst>
              <a:ext uri="{FF2B5EF4-FFF2-40B4-BE49-F238E27FC236}">
                <a16:creationId xmlns:a16="http://schemas.microsoft.com/office/drawing/2014/main" id="{D58D0659-6DBE-2C0F-208B-B1F58B055C12}"/>
              </a:ext>
            </a:extLst>
          </p:cNvPr>
          <p:cNvSpPr txBox="1"/>
          <p:nvPr/>
        </p:nvSpPr>
        <p:spPr>
          <a:xfrm>
            <a:off x="3752504" y="2474082"/>
            <a:ext cx="16321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1200" b="1" dirty="0">
                <a:latin typeface="Calibri" panose="020F0502020204030204" pitchFamily="34" charset="0"/>
              </a:rPr>
              <a:t>1940</a:t>
            </a:r>
          </a:p>
          <a:p>
            <a:pPr algn="ctr"/>
            <a:r>
              <a:rPr lang="fi-FI" sz="1200" dirty="0">
                <a:latin typeface="Calibri" panose="020F0502020204030204" pitchFamily="34" charset="0"/>
              </a:rPr>
              <a:t>Pula-aika</a:t>
            </a:r>
          </a:p>
        </p:txBody>
      </p:sp>
      <p:sp>
        <p:nvSpPr>
          <p:cNvPr id="15" name="Tekstiruutu 14">
            <a:extLst>
              <a:ext uri="{FF2B5EF4-FFF2-40B4-BE49-F238E27FC236}">
                <a16:creationId xmlns:a16="http://schemas.microsoft.com/office/drawing/2014/main" id="{51AEAC8C-4907-CE0C-B768-9A99EBDE3BE9}"/>
              </a:ext>
            </a:extLst>
          </p:cNvPr>
          <p:cNvSpPr txBox="1"/>
          <p:nvPr/>
        </p:nvSpPr>
        <p:spPr>
          <a:xfrm>
            <a:off x="5279922" y="2795172"/>
            <a:ext cx="16321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1200" b="1" dirty="0">
                <a:latin typeface="Calibri" panose="020F0502020204030204" pitchFamily="34" charset="0"/>
              </a:rPr>
              <a:t>1950</a:t>
            </a:r>
          </a:p>
          <a:p>
            <a:pPr algn="ctr"/>
            <a:r>
              <a:rPr lang="fi-FI" sz="1200" dirty="0">
                <a:latin typeface="Calibri" panose="020F0502020204030204" pitchFamily="34" charset="0"/>
              </a:rPr>
              <a:t>Raaka-aineiden tuonti,</a:t>
            </a:r>
          </a:p>
          <a:p>
            <a:pPr algn="ctr"/>
            <a:r>
              <a:rPr lang="fi-FI" sz="1200" dirty="0">
                <a:latin typeface="Calibri" panose="020F0502020204030204" pitchFamily="34" charset="0"/>
              </a:rPr>
              <a:t>Kahvipaahtimot</a:t>
            </a:r>
          </a:p>
          <a:p>
            <a:pPr algn="ctr"/>
            <a:endParaRPr lang="fi-FI" sz="1200" dirty="0">
              <a:latin typeface="Calibri" panose="020F0502020204030204" pitchFamily="34" charset="0"/>
            </a:endParaRPr>
          </a:p>
        </p:txBody>
      </p:sp>
      <p:sp>
        <p:nvSpPr>
          <p:cNvPr id="16" name="Tekstiruutu 15">
            <a:extLst>
              <a:ext uri="{FF2B5EF4-FFF2-40B4-BE49-F238E27FC236}">
                <a16:creationId xmlns:a16="http://schemas.microsoft.com/office/drawing/2014/main" id="{48EE7F9A-00DD-40C3-B6A9-2AD70FB9A257}"/>
              </a:ext>
            </a:extLst>
          </p:cNvPr>
          <p:cNvSpPr txBox="1"/>
          <p:nvPr/>
        </p:nvSpPr>
        <p:spPr>
          <a:xfrm>
            <a:off x="1537400" y="6139229"/>
            <a:ext cx="16321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1200" b="1" dirty="0">
                <a:latin typeface="Calibri" panose="020F0502020204030204" pitchFamily="34" charset="0"/>
              </a:rPr>
              <a:t>1810</a:t>
            </a:r>
          </a:p>
          <a:p>
            <a:pPr algn="ctr"/>
            <a:r>
              <a:rPr lang="fi-FI" sz="1200" dirty="0">
                <a:latin typeface="Calibri" panose="020F0502020204030204" pitchFamily="34" charset="0"/>
              </a:rPr>
              <a:t>Juomateollisuus</a:t>
            </a:r>
          </a:p>
        </p:txBody>
      </p:sp>
      <p:sp>
        <p:nvSpPr>
          <p:cNvPr id="17" name="Tekstiruutu 16">
            <a:extLst>
              <a:ext uri="{FF2B5EF4-FFF2-40B4-BE49-F238E27FC236}">
                <a16:creationId xmlns:a16="http://schemas.microsoft.com/office/drawing/2014/main" id="{5230866C-34A2-69E0-3D87-2A22F2A45614}"/>
              </a:ext>
            </a:extLst>
          </p:cNvPr>
          <p:cNvSpPr txBox="1"/>
          <p:nvPr/>
        </p:nvSpPr>
        <p:spPr>
          <a:xfrm>
            <a:off x="3646192" y="4119913"/>
            <a:ext cx="16321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1200" b="1" dirty="0">
                <a:latin typeface="Calibri" panose="020F0502020204030204" pitchFamily="34" charset="0"/>
              </a:rPr>
              <a:t>1880</a:t>
            </a:r>
          </a:p>
          <a:p>
            <a:pPr algn="ctr"/>
            <a:r>
              <a:rPr lang="fi-FI" sz="1200" dirty="0">
                <a:latin typeface="Calibri" panose="020F0502020204030204" pitchFamily="34" charset="0"/>
              </a:rPr>
              <a:t>Makeisteollisuus,</a:t>
            </a:r>
          </a:p>
          <a:p>
            <a:pPr algn="ctr"/>
            <a:r>
              <a:rPr lang="fi-FI" sz="1200" dirty="0">
                <a:latin typeface="Calibri" panose="020F0502020204030204" pitchFamily="34" charset="0"/>
              </a:rPr>
              <a:t>Leipomot,</a:t>
            </a:r>
          </a:p>
          <a:p>
            <a:pPr algn="ctr"/>
            <a:r>
              <a:rPr lang="fi-FI" sz="1200" dirty="0">
                <a:latin typeface="Calibri" panose="020F0502020204030204" pitchFamily="34" charset="0"/>
              </a:rPr>
              <a:t>Meijerit</a:t>
            </a:r>
          </a:p>
        </p:txBody>
      </p:sp>
      <p:sp>
        <p:nvSpPr>
          <p:cNvPr id="18" name="Tekstiruutu 17">
            <a:extLst>
              <a:ext uri="{FF2B5EF4-FFF2-40B4-BE49-F238E27FC236}">
                <a16:creationId xmlns:a16="http://schemas.microsoft.com/office/drawing/2014/main" id="{03BB1234-C3B7-0389-3F9C-A2A9C31E17FD}"/>
              </a:ext>
            </a:extLst>
          </p:cNvPr>
          <p:cNvSpPr txBox="1"/>
          <p:nvPr/>
        </p:nvSpPr>
        <p:spPr>
          <a:xfrm>
            <a:off x="1953259" y="4489245"/>
            <a:ext cx="16321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1200" b="1" dirty="0">
                <a:latin typeface="Calibri" panose="020F0502020204030204" pitchFamily="34" charset="0"/>
              </a:rPr>
              <a:t>1850</a:t>
            </a:r>
          </a:p>
          <a:p>
            <a:pPr algn="ctr"/>
            <a:r>
              <a:rPr lang="fi-FI" sz="1200" dirty="0">
                <a:latin typeface="Calibri" panose="020F0502020204030204" pitchFamily="34" charset="0"/>
              </a:rPr>
              <a:t>Kauppamyllyt ja liha-alan yritykset</a:t>
            </a:r>
          </a:p>
        </p:txBody>
      </p:sp>
      <p:sp>
        <p:nvSpPr>
          <p:cNvPr id="19" name="Tekstiruutu 18">
            <a:extLst>
              <a:ext uri="{FF2B5EF4-FFF2-40B4-BE49-F238E27FC236}">
                <a16:creationId xmlns:a16="http://schemas.microsoft.com/office/drawing/2014/main" id="{AE4ED283-21D7-45CB-D942-485CFB326468}"/>
              </a:ext>
            </a:extLst>
          </p:cNvPr>
          <p:cNvSpPr txBox="1"/>
          <p:nvPr/>
        </p:nvSpPr>
        <p:spPr>
          <a:xfrm>
            <a:off x="7772526" y="5883317"/>
            <a:ext cx="16321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1200" b="1" dirty="0">
                <a:latin typeface="Calibri" panose="020F0502020204030204" pitchFamily="34" charset="0"/>
              </a:rPr>
              <a:t>2010</a:t>
            </a:r>
          </a:p>
          <a:p>
            <a:pPr algn="ctr"/>
            <a:r>
              <a:rPr lang="fi-FI" sz="1200" dirty="0">
                <a:latin typeface="Calibri" panose="020F0502020204030204" pitchFamily="34" charset="0"/>
              </a:rPr>
              <a:t>Uudet kasviproteiinit,</a:t>
            </a:r>
          </a:p>
          <a:p>
            <a:pPr algn="ctr"/>
            <a:r>
              <a:rPr lang="fi-FI" sz="1200" dirty="0">
                <a:latin typeface="Calibri" panose="020F0502020204030204" pitchFamily="34" charset="0"/>
              </a:rPr>
              <a:t>Vastuullisuus osaksi ruokaketjun toimintaa</a:t>
            </a:r>
          </a:p>
        </p:txBody>
      </p:sp>
      <p:sp>
        <p:nvSpPr>
          <p:cNvPr id="3" name="Tekstiruutu 2">
            <a:extLst>
              <a:ext uri="{FF2B5EF4-FFF2-40B4-BE49-F238E27FC236}">
                <a16:creationId xmlns:a16="http://schemas.microsoft.com/office/drawing/2014/main" id="{50D66BB8-CA06-B3E6-BBCD-631D3C57F531}"/>
              </a:ext>
            </a:extLst>
          </p:cNvPr>
          <p:cNvSpPr txBox="1"/>
          <p:nvPr/>
        </p:nvSpPr>
        <p:spPr>
          <a:xfrm>
            <a:off x="10468744" y="3499347"/>
            <a:ext cx="16321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1200" b="1" dirty="0">
                <a:latin typeface="Calibri" panose="020F0502020204030204" pitchFamily="34" charset="0"/>
              </a:rPr>
              <a:t>1980</a:t>
            </a:r>
          </a:p>
          <a:p>
            <a:pPr algn="ctr"/>
            <a:r>
              <a:rPr lang="fi-FI" sz="1200" dirty="0">
                <a:latin typeface="Calibri" panose="020F0502020204030204" pitchFamily="34" charset="0"/>
              </a:rPr>
              <a:t>Atk-ohjatut prosessit, Kansainvälistyminen </a:t>
            </a:r>
          </a:p>
        </p:txBody>
      </p:sp>
      <p:pic>
        <p:nvPicPr>
          <p:cNvPr id="4" name="Kuva 3" descr="Kuva, joka sisältää kohteen Grafiikka, Fontti, graafinen suunnittelu, vihreä&#10;&#10;Kuvaus luotu automaattisesti">
            <a:extLst>
              <a:ext uri="{FF2B5EF4-FFF2-40B4-BE49-F238E27FC236}">
                <a16:creationId xmlns:a16="http://schemas.microsoft.com/office/drawing/2014/main" id="{023914B0-104B-5C68-B56D-A694DE92A931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3056" y="5416062"/>
            <a:ext cx="1845888" cy="1175828"/>
          </a:xfrm>
          <a:prstGeom prst="rect">
            <a:avLst/>
          </a:prstGeom>
        </p:spPr>
      </p:pic>
      <p:pic>
        <p:nvPicPr>
          <p:cNvPr id="7" name="Kuva 6" descr="Karkki ääriviiva">
            <a:extLst>
              <a:ext uri="{FF2B5EF4-FFF2-40B4-BE49-F238E27FC236}">
                <a16:creationId xmlns:a16="http://schemas.microsoft.com/office/drawing/2014/main" id="{BA084C1F-2C08-BD10-241F-61918F3818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808992" y="4559704"/>
            <a:ext cx="413079" cy="413079"/>
          </a:xfrm>
          <a:prstGeom prst="rect">
            <a:avLst/>
          </a:prstGeom>
        </p:spPr>
      </p:pic>
      <p:pic>
        <p:nvPicPr>
          <p:cNvPr id="10" name="Kuva 9" descr="Avoin käsi ja kasvi ääriviiva">
            <a:extLst>
              <a:ext uri="{FF2B5EF4-FFF2-40B4-BE49-F238E27FC236}">
                <a16:creationId xmlns:a16="http://schemas.microsoft.com/office/drawing/2014/main" id="{3A346978-CAEA-9F75-F0A0-3783A689270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772526" y="5390425"/>
            <a:ext cx="564137" cy="564137"/>
          </a:xfrm>
          <a:prstGeom prst="rect">
            <a:avLst/>
          </a:prstGeom>
        </p:spPr>
      </p:pic>
      <p:pic>
        <p:nvPicPr>
          <p:cNvPr id="21" name="Kuva 20" descr="Näyttö tasaisella täytöllä">
            <a:extLst>
              <a:ext uri="{FF2B5EF4-FFF2-40B4-BE49-F238E27FC236}">
                <a16:creationId xmlns:a16="http://schemas.microsoft.com/office/drawing/2014/main" id="{E6ED8AB4-6344-BF8E-C0B1-253E0E90506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1041213" y="4119913"/>
            <a:ext cx="487216" cy="487216"/>
          </a:xfrm>
          <a:prstGeom prst="rect">
            <a:avLst/>
          </a:prstGeom>
        </p:spPr>
      </p:pic>
      <p:pic>
        <p:nvPicPr>
          <p:cNvPr id="23" name="Kuva 22" descr="Kahvipavut tasaisella täytöllä">
            <a:extLst>
              <a:ext uri="{FF2B5EF4-FFF2-40B4-BE49-F238E27FC236}">
                <a16:creationId xmlns:a16="http://schemas.microsoft.com/office/drawing/2014/main" id="{DB4E5F72-4D53-BC3D-8691-AF6704C4598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5546478" y="2641939"/>
            <a:ext cx="362577" cy="362577"/>
          </a:xfrm>
          <a:prstGeom prst="rect">
            <a:avLst/>
          </a:prstGeom>
        </p:spPr>
      </p:pic>
      <p:pic>
        <p:nvPicPr>
          <p:cNvPr id="25" name="Kuva 24" descr="Pullo ääriviiva">
            <a:extLst>
              <a:ext uri="{FF2B5EF4-FFF2-40B4-BE49-F238E27FC236}">
                <a16:creationId xmlns:a16="http://schemas.microsoft.com/office/drawing/2014/main" id="{C96250A3-70C4-F89D-3D52-DEA2AD6BF2E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372819" y="6051015"/>
            <a:ext cx="495599" cy="495599"/>
          </a:xfrm>
          <a:prstGeom prst="rect">
            <a:avLst/>
          </a:prstGeom>
        </p:spPr>
      </p:pic>
      <p:pic>
        <p:nvPicPr>
          <p:cNvPr id="27" name="Kuva 26" descr="Tehdas ääriviiva">
            <a:extLst>
              <a:ext uri="{FF2B5EF4-FFF2-40B4-BE49-F238E27FC236}">
                <a16:creationId xmlns:a16="http://schemas.microsoft.com/office/drawing/2014/main" id="{134EE9F4-991D-73F2-7FB0-11C0B0A59C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314373" y="4621056"/>
            <a:ext cx="469919" cy="469919"/>
          </a:xfrm>
          <a:prstGeom prst="rect">
            <a:avLst/>
          </a:prstGeom>
        </p:spPr>
      </p:pic>
      <p:pic>
        <p:nvPicPr>
          <p:cNvPr id="29" name="Kuva 28" descr="Lehmä ääriviiva">
            <a:extLst>
              <a:ext uri="{FF2B5EF4-FFF2-40B4-BE49-F238E27FC236}">
                <a16:creationId xmlns:a16="http://schemas.microsoft.com/office/drawing/2014/main" id="{FF733F0B-EA6E-B1C7-1EA5-AF951C9626F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2580229" y="4041268"/>
            <a:ext cx="494143" cy="494143"/>
          </a:xfrm>
          <a:prstGeom prst="rect">
            <a:avLst/>
          </a:prstGeom>
        </p:spPr>
      </p:pic>
      <p:pic>
        <p:nvPicPr>
          <p:cNvPr id="31" name="Kuva 30" descr="Nouseva palkkikaavio ääriviiva">
            <a:extLst>
              <a:ext uri="{FF2B5EF4-FFF2-40B4-BE49-F238E27FC236}">
                <a16:creationId xmlns:a16="http://schemas.microsoft.com/office/drawing/2014/main" id="{286DDA5A-FC74-920E-5512-DF1026B57229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7920747" y="3920992"/>
            <a:ext cx="362577" cy="362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2068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500"/>
                            </p:stCondLst>
                            <p:childTnLst>
                              <p:par>
                                <p:cTn id="5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0"/>
                            </p:stCondLst>
                            <p:childTnLst>
                              <p:par>
                                <p:cTn id="5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nline-media 2" title="Ruokatehtaalta lautaselle HD">
            <a:hlinkClick r:id="" action="ppaction://media"/>
            <a:extLst>
              <a:ext uri="{FF2B5EF4-FFF2-40B4-BE49-F238E27FC236}">
                <a16:creationId xmlns:a16="http://schemas.microsoft.com/office/drawing/2014/main" id="{0C40CDDC-2860-FA09-71EA-EDBF016825CE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609235" y="1533015"/>
            <a:ext cx="6633154" cy="3744802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5C4B46B9-3CA7-CA73-AEC8-2BC2F6D9CA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3370" y="427402"/>
            <a:ext cx="10515600" cy="1325563"/>
          </a:xfrm>
        </p:spPr>
        <p:txBody>
          <a:bodyPr/>
          <a:lstStyle/>
          <a:p>
            <a:r>
              <a:rPr lang="fi-FI" dirty="0">
                <a:solidFill>
                  <a:srgbClr val="0D1E63"/>
                </a:solidFill>
              </a:rPr>
              <a:t>Ruokatehtaalta lautaselle</a:t>
            </a:r>
          </a:p>
        </p:txBody>
      </p:sp>
      <p:pic>
        <p:nvPicPr>
          <p:cNvPr id="5" name="Kuva 4" descr="Kuva, joka sisältää kohteen Grafiikka, Fontti, graafinen suunnittelu, vihreä&#10;&#10;Kuvaus luotu automaattisesti">
            <a:extLst>
              <a:ext uri="{FF2B5EF4-FFF2-40B4-BE49-F238E27FC236}">
                <a16:creationId xmlns:a16="http://schemas.microsoft.com/office/drawing/2014/main" id="{034006BB-CE5E-7AEA-CB5E-6E87040B23AF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3056" y="5416062"/>
            <a:ext cx="1845888" cy="1175828"/>
          </a:xfrm>
          <a:prstGeom prst="rect">
            <a:avLst/>
          </a:prstGeom>
        </p:spPr>
      </p:pic>
      <p:grpSp>
        <p:nvGrpSpPr>
          <p:cNvPr id="6" name="Ryhmä 5">
            <a:extLst>
              <a:ext uri="{FF2B5EF4-FFF2-40B4-BE49-F238E27FC236}">
                <a16:creationId xmlns:a16="http://schemas.microsoft.com/office/drawing/2014/main" id="{BBD0D68C-DCA3-AFF5-6526-8901F8D319B0}"/>
              </a:ext>
            </a:extLst>
          </p:cNvPr>
          <p:cNvGrpSpPr/>
          <p:nvPr/>
        </p:nvGrpSpPr>
        <p:grpSpPr>
          <a:xfrm>
            <a:off x="239650" y="-318219"/>
            <a:ext cx="11712700" cy="6910109"/>
            <a:chOff x="288140" y="-288236"/>
            <a:chExt cx="11712700" cy="6910109"/>
          </a:xfrm>
        </p:grpSpPr>
        <p:grpSp>
          <p:nvGrpSpPr>
            <p:cNvPr id="7" name="Ryhmä 6">
              <a:extLst>
                <a:ext uri="{FF2B5EF4-FFF2-40B4-BE49-F238E27FC236}">
                  <a16:creationId xmlns:a16="http://schemas.microsoft.com/office/drawing/2014/main" id="{2DFF7BEC-C5AA-EF01-1FE9-130F141D9E58}"/>
                </a:ext>
              </a:extLst>
            </p:cNvPr>
            <p:cNvGrpSpPr/>
            <p:nvPr/>
          </p:nvGrpSpPr>
          <p:grpSpPr>
            <a:xfrm>
              <a:off x="10480676" y="-288236"/>
              <a:ext cx="1520164" cy="6899111"/>
              <a:chOff x="10480676" y="-288236"/>
              <a:chExt cx="1520164" cy="6899111"/>
            </a:xfrm>
          </p:grpSpPr>
          <p:pic>
            <p:nvPicPr>
              <p:cNvPr id="13" name="Kuva 12" descr="Kuva, joka sisältää kohteen taide&#10;&#10;Kuvaus luotu automaattisesti, matala luotettavuus">
                <a:extLst>
                  <a:ext uri="{FF2B5EF4-FFF2-40B4-BE49-F238E27FC236}">
                    <a16:creationId xmlns:a16="http://schemas.microsoft.com/office/drawing/2014/main" id="{DF3E2931-6D4C-643C-51F2-8075E7309BA8}"/>
                  </a:ext>
                </a:extLst>
              </p:cNvPr>
              <p:cNvPicPr/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243610">
                <a:off x="10822691" y="4531691"/>
                <a:ext cx="1169542" cy="2079184"/>
              </a:xfrm>
              <a:prstGeom prst="rect">
                <a:avLst/>
              </a:prstGeom>
            </p:spPr>
          </p:pic>
          <p:pic>
            <p:nvPicPr>
              <p:cNvPr id="14" name="Kuva 13">
                <a:extLst>
                  <a:ext uri="{FF2B5EF4-FFF2-40B4-BE49-F238E27FC236}">
                    <a16:creationId xmlns:a16="http://schemas.microsoft.com/office/drawing/2014/main" id="{94FE667A-798B-06E9-0905-78240CB40177}"/>
                  </a:ext>
                </a:extLst>
              </p:cNvPr>
              <p:cNvPicPr/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873204" y="3610465"/>
                <a:ext cx="961192" cy="1708786"/>
              </a:xfrm>
              <a:prstGeom prst="rect">
                <a:avLst/>
              </a:prstGeom>
            </p:spPr>
          </p:pic>
          <p:pic>
            <p:nvPicPr>
              <p:cNvPr id="15" name="Kuva 14" descr="Kuva, joka sisältää kohteen taide&#10;&#10;Kuvaus luotu automaattisesti, matala luotettavuus">
                <a:extLst>
                  <a:ext uri="{FF2B5EF4-FFF2-40B4-BE49-F238E27FC236}">
                    <a16:creationId xmlns:a16="http://schemas.microsoft.com/office/drawing/2014/main" id="{EAEE5271-C3E7-29D7-44A5-398AB206B675}"/>
                  </a:ext>
                </a:extLst>
              </p:cNvPr>
              <p:cNvPicPr/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682439">
                <a:off x="10706759" y="1515381"/>
                <a:ext cx="1294081" cy="2300588"/>
              </a:xfrm>
              <a:prstGeom prst="rect">
                <a:avLst/>
              </a:prstGeom>
            </p:spPr>
          </p:pic>
          <p:pic>
            <p:nvPicPr>
              <p:cNvPr id="16" name="Kuva 15" descr="Kuva, joka sisältää kohteen Grafiikka, musta, kuvakaappaus, pimeys&#10;&#10;Kuvaus luotu automaattisesti">
                <a:extLst>
                  <a:ext uri="{FF2B5EF4-FFF2-40B4-BE49-F238E27FC236}">
                    <a16:creationId xmlns:a16="http://schemas.microsoft.com/office/drawing/2014/main" id="{B65C9C54-6D81-D62A-B92F-2E4ED48B6F0F}"/>
                  </a:ext>
                </a:extLst>
              </p:cNvPr>
              <p:cNvPicPr/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850509">
                <a:off x="10480676" y="-288236"/>
                <a:ext cx="1205652" cy="2143380"/>
              </a:xfrm>
              <a:prstGeom prst="rect">
                <a:avLst/>
              </a:prstGeom>
            </p:spPr>
          </p:pic>
        </p:grpSp>
        <p:grpSp>
          <p:nvGrpSpPr>
            <p:cNvPr id="8" name="Ryhmä 7">
              <a:extLst>
                <a:ext uri="{FF2B5EF4-FFF2-40B4-BE49-F238E27FC236}">
                  <a16:creationId xmlns:a16="http://schemas.microsoft.com/office/drawing/2014/main" id="{9D7C7EED-442F-72F1-E797-A26BB3CB8D4B}"/>
                </a:ext>
              </a:extLst>
            </p:cNvPr>
            <p:cNvGrpSpPr/>
            <p:nvPr/>
          </p:nvGrpSpPr>
          <p:grpSpPr>
            <a:xfrm>
              <a:off x="288140" y="-277238"/>
              <a:ext cx="1520164" cy="6899111"/>
              <a:chOff x="10480676" y="-288236"/>
              <a:chExt cx="1520164" cy="6899111"/>
            </a:xfrm>
          </p:grpSpPr>
          <p:pic>
            <p:nvPicPr>
              <p:cNvPr id="9" name="Kuva 8" descr="Kuva, joka sisältää kohteen taide&#10;&#10;Kuvaus luotu automaattisesti, matala luotettavuus">
                <a:extLst>
                  <a:ext uri="{FF2B5EF4-FFF2-40B4-BE49-F238E27FC236}">
                    <a16:creationId xmlns:a16="http://schemas.microsoft.com/office/drawing/2014/main" id="{A118C47D-2F2A-EE3A-2627-2B3330796818}"/>
                  </a:ext>
                </a:extLst>
              </p:cNvPr>
              <p:cNvPicPr/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243610">
                <a:off x="10822691" y="4531691"/>
                <a:ext cx="1169542" cy="2079184"/>
              </a:xfrm>
              <a:prstGeom prst="rect">
                <a:avLst/>
              </a:prstGeom>
            </p:spPr>
          </p:pic>
          <p:pic>
            <p:nvPicPr>
              <p:cNvPr id="10" name="Kuva 9">
                <a:extLst>
                  <a:ext uri="{FF2B5EF4-FFF2-40B4-BE49-F238E27FC236}">
                    <a16:creationId xmlns:a16="http://schemas.microsoft.com/office/drawing/2014/main" id="{4818FCA5-F28F-85F7-161C-46299755FE61}"/>
                  </a:ext>
                </a:extLst>
              </p:cNvPr>
              <p:cNvPicPr/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873204" y="3610465"/>
                <a:ext cx="961192" cy="1708786"/>
              </a:xfrm>
              <a:prstGeom prst="rect">
                <a:avLst/>
              </a:prstGeom>
            </p:spPr>
          </p:pic>
          <p:pic>
            <p:nvPicPr>
              <p:cNvPr id="11" name="Kuva 10" descr="Kuva, joka sisältää kohteen taide&#10;&#10;Kuvaus luotu automaattisesti, matala luotettavuus">
                <a:extLst>
                  <a:ext uri="{FF2B5EF4-FFF2-40B4-BE49-F238E27FC236}">
                    <a16:creationId xmlns:a16="http://schemas.microsoft.com/office/drawing/2014/main" id="{925C3E4E-382A-78BF-61BB-380D87D88EB9}"/>
                  </a:ext>
                </a:extLst>
              </p:cNvPr>
              <p:cNvPicPr/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682439">
                <a:off x="10706759" y="1515381"/>
                <a:ext cx="1294081" cy="2300588"/>
              </a:xfrm>
              <a:prstGeom prst="rect">
                <a:avLst/>
              </a:prstGeom>
            </p:spPr>
          </p:pic>
          <p:pic>
            <p:nvPicPr>
              <p:cNvPr id="12" name="Kuva 11" descr="Kuva, joka sisältää kohteen Grafiikka, musta, kuvakaappaus, pimeys&#10;&#10;Kuvaus luotu automaattisesti">
                <a:extLst>
                  <a:ext uri="{FF2B5EF4-FFF2-40B4-BE49-F238E27FC236}">
                    <a16:creationId xmlns:a16="http://schemas.microsoft.com/office/drawing/2014/main" id="{272C21FE-D18A-2E2C-9DFC-9C19FB1EF3B0}"/>
                  </a:ext>
                </a:extLst>
              </p:cNvPr>
              <p:cNvPicPr/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850509">
                <a:off x="10480676" y="-288236"/>
                <a:ext cx="1205652" cy="2143380"/>
              </a:xfrm>
              <a:prstGeom prst="rect">
                <a:avLst/>
              </a:prstGeom>
            </p:spPr>
          </p:pic>
        </p:grpSp>
      </p:grpSp>
      <p:sp>
        <p:nvSpPr>
          <p:cNvPr id="18" name="Puhekupla: Soikea 17">
            <a:extLst>
              <a:ext uri="{FF2B5EF4-FFF2-40B4-BE49-F238E27FC236}">
                <a16:creationId xmlns:a16="http://schemas.microsoft.com/office/drawing/2014/main" id="{10D02FA7-C09D-CD7B-7E63-7BF2108A79FB}"/>
              </a:ext>
            </a:extLst>
          </p:cNvPr>
          <p:cNvSpPr/>
          <p:nvPr/>
        </p:nvSpPr>
        <p:spPr>
          <a:xfrm>
            <a:off x="7599596" y="3807997"/>
            <a:ext cx="4425839" cy="2962541"/>
          </a:xfrm>
          <a:prstGeom prst="wedgeEllipseCallout">
            <a:avLst>
              <a:gd name="adj1" fmla="val -54414"/>
              <a:gd name="adj2" fmla="val -18813"/>
            </a:avLst>
          </a:prstGeom>
          <a:solidFill>
            <a:srgbClr val="A6C9FB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b="1" dirty="0">
                <a:solidFill>
                  <a:schemeClr val="tx1"/>
                </a:solidFill>
              </a:rPr>
              <a:t>Poimi vastaukset videolta!</a:t>
            </a:r>
          </a:p>
          <a:p>
            <a:pPr algn="ctr"/>
            <a:endParaRPr lang="fi-FI" dirty="0">
              <a:solidFill>
                <a:schemeClr val="tx1"/>
              </a:solidFill>
            </a:endParaRPr>
          </a:p>
          <a:p>
            <a:pPr algn="ctr"/>
            <a:r>
              <a:rPr lang="fi-FI" sz="1400" dirty="0">
                <a:solidFill>
                  <a:schemeClr val="tx1"/>
                </a:solidFill>
              </a:rPr>
              <a:t>Miten ruoan valmistus tehtaalla eroaa ruoan valmistuksesta kotona?</a:t>
            </a:r>
          </a:p>
          <a:p>
            <a:pPr algn="ctr"/>
            <a:endParaRPr lang="fi-FI" sz="1400" dirty="0">
              <a:solidFill>
                <a:schemeClr val="tx1"/>
              </a:solidFill>
            </a:endParaRPr>
          </a:p>
          <a:p>
            <a:pPr algn="ctr"/>
            <a:r>
              <a:rPr lang="fi-FI" sz="1400" dirty="0">
                <a:solidFill>
                  <a:schemeClr val="tx1"/>
                </a:solidFill>
              </a:rPr>
              <a:t>Mitä vaiheita uusien tuotteiden kehitykseen kuuluu?</a:t>
            </a:r>
          </a:p>
          <a:p>
            <a:pPr algn="ctr"/>
            <a:endParaRPr lang="fi-FI" sz="1400" dirty="0">
              <a:solidFill>
                <a:schemeClr val="tx1"/>
              </a:solidFill>
            </a:endParaRPr>
          </a:p>
          <a:p>
            <a:pPr algn="ctr"/>
            <a:r>
              <a:rPr lang="fi-FI" sz="1400" dirty="0">
                <a:solidFill>
                  <a:schemeClr val="tx1"/>
                </a:solidFill>
              </a:rPr>
              <a:t>Miten hävikkiä pyritään vähentämään?</a:t>
            </a:r>
            <a:endParaRPr lang="fi-FI" dirty="0"/>
          </a:p>
          <a:p>
            <a:pPr algn="ctr"/>
            <a:endParaRPr lang="fi-FI" dirty="0"/>
          </a:p>
        </p:txBody>
      </p:sp>
      <p:sp>
        <p:nvSpPr>
          <p:cNvPr id="4" name="Tekstiruutu 3">
            <a:extLst>
              <a:ext uri="{FF2B5EF4-FFF2-40B4-BE49-F238E27FC236}">
                <a16:creationId xmlns:a16="http://schemas.microsoft.com/office/drawing/2014/main" id="{5B517657-0A9E-72B0-DFFD-8F5F750A4672}"/>
              </a:ext>
            </a:extLst>
          </p:cNvPr>
          <p:cNvSpPr txBox="1"/>
          <p:nvPr/>
        </p:nvSpPr>
        <p:spPr>
          <a:xfrm>
            <a:off x="1672206" y="5530408"/>
            <a:ext cx="33493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>
                <a:hlinkClick r:id="rId9"/>
              </a:rPr>
              <a:t>https://youtu.be/N3hHy7nsREU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892153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E86DA89D-464D-FBBF-780B-EB3A1BD60D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i-FI" dirty="0">
                <a:solidFill>
                  <a:srgbClr val="0D1E63"/>
                </a:solidFill>
              </a:rPr>
              <a:t>Mitä tarkoittaa ruoan jalostaminen?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810DAFB6-58D8-BF7C-EF9B-2306E3998A4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48990" y="2141537"/>
            <a:ext cx="5181600" cy="4351338"/>
          </a:xfrm>
        </p:spPr>
        <p:txBody>
          <a:bodyPr>
            <a:normAutofit fontScale="85000" lnSpcReduction="20000"/>
          </a:bodyPr>
          <a:lstStyle/>
          <a:p>
            <a:endParaRPr lang="fi-FI" dirty="0"/>
          </a:p>
          <a:p>
            <a:endParaRPr lang="fi-FI" dirty="0"/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F22231C0-A0C6-BCF5-AE48-3D6117A90C6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69544" y="1603131"/>
            <a:ext cx="5181600" cy="4351338"/>
          </a:xfrm>
        </p:spPr>
        <p:txBody>
          <a:bodyPr>
            <a:normAutofit fontScale="85000" lnSpcReduction="20000"/>
          </a:bodyPr>
          <a:lstStyle/>
          <a:p>
            <a:r>
              <a:rPr lang="fi-FI" sz="2800" b="1" dirty="0">
                <a:solidFill>
                  <a:srgbClr val="1E1E1E"/>
                </a:solidFill>
              </a:rPr>
              <a:t>Ruoan jalostamisella </a:t>
            </a:r>
            <a:r>
              <a:rPr lang="fi-FI" sz="2800" dirty="0">
                <a:solidFill>
                  <a:srgbClr val="1E1E1E"/>
                </a:solidFill>
              </a:rPr>
              <a:t>tarkoitetaan ruoan käsittelyä tai sen valmistamista syötävään muotoon </a:t>
            </a:r>
            <a:br>
              <a:rPr lang="fi-FI" sz="2800" dirty="0">
                <a:solidFill>
                  <a:srgbClr val="1E1E1E"/>
                </a:solidFill>
              </a:rPr>
            </a:br>
            <a:r>
              <a:rPr lang="fi-FI" sz="2800" dirty="0">
                <a:solidFill>
                  <a:srgbClr val="1E1E1E"/>
                </a:solidFill>
              </a:rPr>
              <a:t>(esim. jyvä -&gt; jauho -&gt; leipä)</a:t>
            </a:r>
          </a:p>
          <a:p>
            <a:endParaRPr lang="fi-FI" sz="2800" dirty="0">
              <a:solidFill>
                <a:srgbClr val="1E1E1E"/>
              </a:solidFill>
            </a:endParaRPr>
          </a:p>
          <a:p>
            <a:r>
              <a:rPr lang="fi-FI" sz="2800" dirty="0">
                <a:solidFill>
                  <a:srgbClr val="1E1E1E"/>
                </a:solidFill>
              </a:rPr>
              <a:t>Ruoan jalostamisesta käytetään usein puhekielessä termiä </a:t>
            </a:r>
            <a:r>
              <a:rPr lang="fi-FI" sz="2800" b="1" dirty="0">
                <a:solidFill>
                  <a:srgbClr val="1E1E1E"/>
                </a:solidFill>
              </a:rPr>
              <a:t>prosessointi</a:t>
            </a:r>
          </a:p>
          <a:p>
            <a:endParaRPr lang="fi-FI" sz="2800" b="1" dirty="0">
              <a:solidFill>
                <a:srgbClr val="1E1E1E"/>
              </a:solidFill>
            </a:endParaRPr>
          </a:p>
          <a:p>
            <a:r>
              <a:rPr lang="fi-FI" sz="2800" dirty="0">
                <a:solidFill>
                  <a:srgbClr val="1E1E1E"/>
                </a:solidFill>
              </a:rPr>
              <a:t>Jalostettu eli prosessoitu ruoka ei automaattisesti ole terveellistä tai epäterveellistä – terveellisyyttä arvioidaan </a:t>
            </a:r>
            <a:r>
              <a:rPr lang="fi-FI" sz="2800" b="1" dirty="0">
                <a:solidFill>
                  <a:srgbClr val="1E1E1E"/>
                </a:solidFill>
              </a:rPr>
              <a:t>ruoan ravintoarvojen </a:t>
            </a:r>
            <a:r>
              <a:rPr lang="fi-FI" sz="2800" dirty="0">
                <a:solidFill>
                  <a:srgbClr val="1E1E1E"/>
                </a:solidFill>
              </a:rPr>
              <a:t>perusteella</a:t>
            </a:r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BC35963B-5141-814C-C906-3D2A0A1A22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75951">
            <a:off x="41962" y="2776533"/>
            <a:ext cx="6096000" cy="2200212"/>
          </a:xfrm>
          <a:prstGeom prst="rect">
            <a:avLst/>
          </a:prstGeom>
        </p:spPr>
      </p:pic>
      <p:sp>
        <p:nvSpPr>
          <p:cNvPr id="9" name="Nuoli: Kaareva ylös 8">
            <a:extLst>
              <a:ext uri="{FF2B5EF4-FFF2-40B4-BE49-F238E27FC236}">
                <a16:creationId xmlns:a16="http://schemas.microsoft.com/office/drawing/2014/main" id="{6D105886-9284-AE94-A1E6-B0D5BE0A1A2B}"/>
              </a:ext>
            </a:extLst>
          </p:cNvPr>
          <p:cNvSpPr/>
          <p:nvPr/>
        </p:nvSpPr>
        <p:spPr>
          <a:xfrm rot="21145043">
            <a:off x="1738459" y="5063702"/>
            <a:ext cx="1112109" cy="494270"/>
          </a:xfrm>
          <a:prstGeom prst="curvedUpArrow">
            <a:avLst/>
          </a:prstGeom>
          <a:solidFill>
            <a:srgbClr val="0D1E6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10" name="Nuoli: Kaareva alas 9">
            <a:extLst>
              <a:ext uri="{FF2B5EF4-FFF2-40B4-BE49-F238E27FC236}">
                <a16:creationId xmlns:a16="http://schemas.microsoft.com/office/drawing/2014/main" id="{C0B414F4-B2EC-7124-0B1A-40CDD9045F7C}"/>
              </a:ext>
            </a:extLst>
          </p:cNvPr>
          <p:cNvSpPr/>
          <p:nvPr/>
        </p:nvSpPr>
        <p:spPr>
          <a:xfrm rot="20172151">
            <a:off x="3135580" y="2285059"/>
            <a:ext cx="1094806" cy="450849"/>
          </a:xfrm>
          <a:prstGeom prst="curvedDownArrow">
            <a:avLst/>
          </a:prstGeom>
          <a:solidFill>
            <a:srgbClr val="0D1E6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pic>
        <p:nvPicPr>
          <p:cNvPr id="5" name="Kuva 4" descr="Kuva, joka sisältää kohteen Grafiikka, Fontti, graafinen suunnittelu, vihreä&#10;&#10;Kuvaus luotu automaattisesti">
            <a:extLst>
              <a:ext uri="{FF2B5EF4-FFF2-40B4-BE49-F238E27FC236}">
                <a16:creationId xmlns:a16="http://schemas.microsoft.com/office/drawing/2014/main" id="{3495DE3F-9465-4F44-0F35-43E5D1D0F7D5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3056" y="5416062"/>
            <a:ext cx="1845888" cy="1175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9249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Kuva 23" descr="Kuva, joka sisältää kohteen sisä-, ruoka, keltainen, näyttö&#10;&#10;Kuvaus luotu automaattisesti">
            <a:extLst>
              <a:ext uri="{FF2B5EF4-FFF2-40B4-BE49-F238E27FC236}">
                <a16:creationId xmlns:a16="http://schemas.microsoft.com/office/drawing/2014/main" id="{18578FCD-E839-E6FB-9B92-D7240F0DA2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1285" y="4157631"/>
            <a:ext cx="3861197" cy="257393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356A7701-4D36-CBE4-94A7-901755B8B6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 err="1">
                <a:solidFill>
                  <a:srgbClr val="0D1E63"/>
                </a:solidFill>
              </a:rPr>
              <a:t>Miksi</a:t>
            </a:r>
            <a:r>
              <a:rPr lang="en-US" sz="4400" dirty="0">
                <a:solidFill>
                  <a:srgbClr val="0D1E63"/>
                </a:solidFill>
              </a:rPr>
              <a:t> ja </a:t>
            </a:r>
            <a:r>
              <a:rPr lang="en-US" sz="4400" dirty="0" err="1">
                <a:solidFill>
                  <a:srgbClr val="0D1E63"/>
                </a:solidFill>
              </a:rPr>
              <a:t>miten</a:t>
            </a:r>
            <a:r>
              <a:rPr lang="en-US" sz="4400" dirty="0">
                <a:solidFill>
                  <a:srgbClr val="0D1E63"/>
                </a:solidFill>
              </a:rPr>
              <a:t> </a:t>
            </a:r>
            <a:r>
              <a:rPr lang="en-US" sz="4400" dirty="0" err="1">
                <a:solidFill>
                  <a:srgbClr val="0D1E63"/>
                </a:solidFill>
              </a:rPr>
              <a:t>ruokaa</a:t>
            </a:r>
            <a:r>
              <a:rPr lang="en-US" sz="4400" dirty="0">
                <a:solidFill>
                  <a:srgbClr val="0D1E63"/>
                </a:solidFill>
              </a:rPr>
              <a:t> </a:t>
            </a:r>
            <a:r>
              <a:rPr lang="en-US" sz="4400" dirty="0" err="1">
                <a:solidFill>
                  <a:srgbClr val="0D1E63"/>
                </a:solidFill>
              </a:rPr>
              <a:t>jalostetaan</a:t>
            </a:r>
            <a:r>
              <a:rPr lang="en-US" sz="4400" dirty="0">
                <a:solidFill>
                  <a:srgbClr val="0D1E63"/>
                </a:solidFill>
              </a:rPr>
              <a:t>? </a:t>
            </a:r>
            <a:endParaRPr lang="fi-FI" dirty="0">
              <a:solidFill>
                <a:srgbClr val="0D1E63"/>
              </a:solidFill>
            </a:endParaRP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09BBF9A3-E423-578A-2C30-5D2B904D940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593370" y="1748945"/>
            <a:ext cx="5181600" cy="4351338"/>
          </a:xfrm>
        </p:spPr>
        <p:txBody>
          <a:bodyPr>
            <a:normAutofit/>
          </a:bodyPr>
          <a:lstStyle/>
          <a:p>
            <a:r>
              <a:rPr lang="fi-FI" sz="1800" b="1" dirty="0">
                <a:solidFill>
                  <a:srgbClr val="1E1E1E"/>
                </a:solidFill>
              </a:rPr>
              <a:t>Jalostamisen tavoitteet</a:t>
            </a:r>
            <a:endParaRPr lang="fi-FI" sz="1800" dirty="0">
              <a:solidFill>
                <a:srgbClr val="1E1E1E"/>
              </a:solidFill>
            </a:endParaRPr>
          </a:p>
          <a:p>
            <a:pPr lvl="1"/>
            <a:r>
              <a:rPr lang="fi-FI" sz="1800" dirty="0">
                <a:solidFill>
                  <a:srgbClr val="1E1E1E"/>
                </a:solidFill>
              </a:rPr>
              <a:t>Turvallista, maukasta, monipuolista ja helposti valmistettavaa ruokaa kuluttajille</a:t>
            </a:r>
          </a:p>
          <a:p>
            <a:r>
              <a:rPr lang="en-US" sz="1800" dirty="0" err="1"/>
              <a:t>Ruokaa</a:t>
            </a:r>
            <a:r>
              <a:rPr lang="en-US" sz="1800" dirty="0"/>
              <a:t> </a:t>
            </a:r>
            <a:r>
              <a:rPr lang="en-US" sz="1800" dirty="0" err="1"/>
              <a:t>jalostetaan</a:t>
            </a:r>
            <a:r>
              <a:rPr lang="en-US" sz="1800" dirty="0"/>
              <a:t> </a:t>
            </a:r>
            <a:r>
              <a:rPr lang="en-US" sz="1800" dirty="0" err="1"/>
              <a:t>elintarviketeollisuudessa</a:t>
            </a:r>
            <a:r>
              <a:rPr lang="en-US" sz="1800" dirty="0"/>
              <a:t> </a:t>
            </a:r>
            <a:r>
              <a:rPr lang="en-US" sz="1800" dirty="0" err="1"/>
              <a:t>osin</a:t>
            </a:r>
            <a:r>
              <a:rPr lang="en-US" sz="1800" dirty="0"/>
              <a:t> </a:t>
            </a:r>
            <a:r>
              <a:rPr lang="en-US" sz="1800" dirty="0" err="1"/>
              <a:t>samoin</a:t>
            </a:r>
            <a:r>
              <a:rPr lang="en-US" sz="1800" dirty="0"/>
              <a:t> </a:t>
            </a:r>
            <a:r>
              <a:rPr lang="en-US" sz="1800" dirty="0" err="1"/>
              <a:t>keinoin</a:t>
            </a:r>
            <a:r>
              <a:rPr lang="en-US" sz="1800" dirty="0"/>
              <a:t>, </a:t>
            </a:r>
            <a:r>
              <a:rPr lang="en-US" sz="1800" dirty="0" err="1"/>
              <a:t>kuin</a:t>
            </a:r>
            <a:r>
              <a:rPr lang="en-US" sz="1800" dirty="0"/>
              <a:t> </a:t>
            </a:r>
            <a:r>
              <a:rPr lang="en-US" sz="1800" dirty="0" err="1"/>
              <a:t>kotikeittiössäkin</a:t>
            </a:r>
            <a:r>
              <a:rPr lang="en-US" sz="1800" dirty="0"/>
              <a:t>, </a:t>
            </a:r>
            <a:r>
              <a:rPr lang="en-US" sz="1800" dirty="0" err="1"/>
              <a:t>esimerkiksi</a:t>
            </a:r>
            <a:endParaRPr lang="en-US" sz="1800" dirty="0"/>
          </a:p>
          <a:p>
            <a:pPr lvl="1"/>
            <a:r>
              <a:rPr lang="en-US" sz="1800" dirty="0" err="1"/>
              <a:t>Viipaloiminen</a:t>
            </a:r>
            <a:endParaRPr lang="en-US" sz="1800" dirty="0"/>
          </a:p>
          <a:p>
            <a:pPr lvl="1"/>
            <a:r>
              <a:rPr lang="en-US" sz="1800" dirty="0" err="1"/>
              <a:t>Kuivattaminen</a:t>
            </a:r>
            <a:endParaRPr lang="en-US" sz="1800" dirty="0"/>
          </a:p>
          <a:p>
            <a:pPr lvl="1"/>
            <a:r>
              <a:rPr lang="en-US" sz="1800" dirty="0" err="1"/>
              <a:t>Kypsentäminen</a:t>
            </a:r>
            <a:endParaRPr lang="en-US" sz="1800" dirty="0"/>
          </a:p>
          <a:p>
            <a:pPr marL="457200" lvl="1" indent="0">
              <a:buNone/>
            </a:pPr>
            <a:endParaRPr lang="fi-FI" sz="1800" dirty="0">
              <a:solidFill>
                <a:srgbClr val="1E1E1E"/>
              </a:solidFill>
            </a:endParaRP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BD3027A7-52F0-67E2-EC8B-366F10B343A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604306" y="1721628"/>
            <a:ext cx="4464382" cy="4351338"/>
          </a:xfrm>
        </p:spPr>
        <p:txBody>
          <a:bodyPr>
            <a:normAutofit/>
          </a:bodyPr>
          <a:lstStyle/>
          <a:p>
            <a:r>
              <a:rPr lang="en-US" sz="1800" dirty="0"/>
              <a:t>Osa </a:t>
            </a:r>
            <a:r>
              <a:rPr lang="en-US" sz="1800" dirty="0" err="1"/>
              <a:t>ruoan</a:t>
            </a:r>
            <a:r>
              <a:rPr lang="en-US" sz="1800" dirty="0"/>
              <a:t> </a:t>
            </a:r>
            <a:r>
              <a:rPr lang="en-US" sz="1800" dirty="0" err="1"/>
              <a:t>jalostustavoista</a:t>
            </a:r>
            <a:r>
              <a:rPr lang="en-US" sz="1800" dirty="0"/>
              <a:t> on </a:t>
            </a:r>
            <a:r>
              <a:rPr lang="en-US" sz="1800" dirty="0" err="1"/>
              <a:t>yksin</a:t>
            </a:r>
            <a:r>
              <a:rPr lang="en-US" sz="1800" dirty="0"/>
              <a:t> </a:t>
            </a:r>
            <a:r>
              <a:rPr lang="en-US" sz="1800" dirty="0" err="1"/>
              <a:t>elintarviketeollisuuden</a:t>
            </a:r>
            <a:r>
              <a:rPr lang="en-US" sz="1800" dirty="0"/>
              <a:t> </a:t>
            </a:r>
            <a:r>
              <a:rPr lang="en-US" sz="1800" dirty="0" err="1"/>
              <a:t>vastuulla</a:t>
            </a:r>
            <a:r>
              <a:rPr lang="en-US" sz="1800" dirty="0"/>
              <a:t>, </a:t>
            </a:r>
            <a:r>
              <a:rPr lang="en-US" sz="1800" dirty="0" err="1"/>
              <a:t>esimerkiksi</a:t>
            </a:r>
            <a:endParaRPr lang="en-US" sz="1800" dirty="0"/>
          </a:p>
          <a:p>
            <a:pPr lvl="1"/>
            <a:r>
              <a:rPr lang="en-US" sz="1800" dirty="0" err="1"/>
              <a:t>Laktoosin</a:t>
            </a:r>
            <a:r>
              <a:rPr lang="en-US" sz="1800" dirty="0"/>
              <a:t> </a:t>
            </a:r>
            <a:r>
              <a:rPr lang="en-US" sz="1800" dirty="0" err="1"/>
              <a:t>pilkkominen</a:t>
            </a:r>
            <a:endParaRPr lang="en-US" sz="1800" dirty="0"/>
          </a:p>
          <a:p>
            <a:pPr lvl="1"/>
            <a:r>
              <a:rPr lang="en-US" sz="1800" dirty="0" err="1"/>
              <a:t>Vitamiinin</a:t>
            </a:r>
            <a:r>
              <a:rPr lang="en-US" sz="1800" dirty="0"/>
              <a:t> </a:t>
            </a:r>
            <a:r>
              <a:rPr lang="en-US" sz="1800" dirty="0" err="1"/>
              <a:t>lisääminen</a:t>
            </a:r>
            <a:endParaRPr lang="en-US" sz="1800" dirty="0"/>
          </a:p>
          <a:p>
            <a:pPr lvl="1"/>
            <a:r>
              <a:rPr lang="en-US" sz="1800" dirty="0" err="1"/>
              <a:t>Lisäaineiden</a:t>
            </a:r>
            <a:r>
              <a:rPr lang="en-US" sz="1800" dirty="0"/>
              <a:t> </a:t>
            </a:r>
            <a:r>
              <a:rPr lang="en-US" sz="1800" dirty="0" err="1"/>
              <a:t>lisääminen</a:t>
            </a:r>
            <a:endParaRPr lang="en-US" sz="1800" dirty="0"/>
          </a:p>
          <a:p>
            <a:pPr lvl="2"/>
            <a:r>
              <a:rPr lang="fi-FI" sz="1400" dirty="0">
                <a:solidFill>
                  <a:srgbClr val="1E1E1E"/>
                </a:solidFill>
              </a:rPr>
              <a:t>Käyttöön hyväksyttyjä aineita, jotka lisätään elintarvikkeisiin perusteltua tarkoitusta varten</a:t>
            </a:r>
          </a:p>
          <a:p>
            <a:pPr lvl="2"/>
            <a:r>
              <a:rPr lang="fi-FI" sz="1400" dirty="0">
                <a:solidFill>
                  <a:srgbClr val="1E1E1E"/>
                </a:solidFill>
              </a:rPr>
              <a:t>Tarkoitus voi olla esim. säilyvyyden </a:t>
            </a:r>
            <a:br>
              <a:rPr lang="fi-FI" sz="1400" dirty="0">
                <a:solidFill>
                  <a:srgbClr val="1E1E1E"/>
                </a:solidFill>
              </a:rPr>
            </a:br>
            <a:r>
              <a:rPr lang="fi-FI" sz="1400" dirty="0">
                <a:solidFill>
                  <a:srgbClr val="1E1E1E"/>
                </a:solidFill>
              </a:rPr>
              <a:t>parantaminen</a:t>
            </a:r>
          </a:p>
          <a:p>
            <a:pPr lvl="1"/>
            <a:endParaRPr lang="en-US" sz="1800" dirty="0"/>
          </a:p>
        </p:txBody>
      </p:sp>
      <p:pic>
        <p:nvPicPr>
          <p:cNvPr id="6" name="Kuva 5" descr="Kuva, joka sisältää kohteen Grafiikka, Fontti, graafinen suunnittelu, vihreä&#10;&#10;Kuvaus luotu automaattisesti">
            <a:extLst>
              <a:ext uri="{FF2B5EF4-FFF2-40B4-BE49-F238E27FC236}">
                <a16:creationId xmlns:a16="http://schemas.microsoft.com/office/drawing/2014/main" id="{F05C9241-4A90-F58E-196B-AC0C41D710C7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3056" y="5410664"/>
            <a:ext cx="1845888" cy="1175828"/>
          </a:xfrm>
          <a:prstGeom prst="rect">
            <a:avLst/>
          </a:prstGeom>
        </p:spPr>
      </p:pic>
      <p:grpSp>
        <p:nvGrpSpPr>
          <p:cNvPr id="5" name="Ryhmä 4">
            <a:extLst>
              <a:ext uri="{FF2B5EF4-FFF2-40B4-BE49-F238E27FC236}">
                <a16:creationId xmlns:a16="http://schemas.microsoft.com/office/drawing/2014/main" id="{58D3013B-9145-3A15-C835-4DBE8E017146}"/>
              </a:ext>
            </a:extLst>
          </p:cNvPr>
          <p:cNvGrpSpPr/>
          <p:nvPr/>
        </p:nvGrpSpPr>
        <p:grpSpPr>
          <a:xfrm>
            <a:off x="239650" y="-318219"/>
            <a:ext cx="11712700" cy="6910109"/>
            <a:chOff x="288140" y="-288236"/>
            <a:chExt cx="11712700" cy="6910109"/>
          </a:xfrm>
        </p:grpSpPr>
        <p:grpSp>
          <p:nvGrpSpPr>
            <p:cNvPr id="7" name="Ryhmä 6">
              <a:extLst>
                <a:ext uri="{FF2B5EF4-FFF2-40B4-BE49-F238E27FC236}">
                  <a16:creationId xmlns:a16="http://schemas.microsoft.com/office/drawing/2014/main" id="{4FA31103-C7B9-19ED-5A7B-F944857B6270}"/>
                </a:ext>
              </a:extLst>
            </p:cNvPr>
            <p:cNvGrpSpPr/>
            <p:nvPr/>
          </p:nvGrpSpPr>
          <p:grpSpPr>
            <a:xfrm>
              <a:off x="10480676" y="-288236"/>
              <a:ext cx="1520164" cy="6899111"/>
              <a:chOff x="10480676" y="-288236"/>
              <a:chExt cx="1520164" cy="6899111"/>
            </a:xfrm>
          </p:grpSpPr>
          <p:pic>
            <p:nvPicPr>
              <p:cNvPr id="13" name="Kuva 12" descr="Kuva, joka sisältää kohteen taide&#10;&#10;Kuvaus luotu automaattisesti, matala luotettavuus">
                <a:extLst>
                  <a:ext uri="{FF2B5EF4-FFF2-40B4-BE49-F238E27FC236}">
                    <a16:creationId xmlns:a16="http://schemas.microsoft.com/office/drawing/2014/main" id="{786D4414-DB7F-6B1D-084B-16DC7A57AFDF}"/>
                  </a:ext>
                </a:extLst>
              </p:cNvPr>
              <p:cNvPicPr/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243610">
                <a:off x="10822691" y="4531691"/>
                <a:ext cx="1169542" cy="2079184"/>
              </a:xfrm>
              <a:prstGeom prst="rect">
                <a:avLst/>
              </a:prstGeom>
            </p:spPr>
          </p:pic>
          <p:pic>
            <p:nvPicPr>
              <p:cNvPr id="14" name="Kuva 13">
                <a:extLst>
                  <a:ext uri="{FF2B5EF4-FFF2-40B4-BE49-F238E27FC236}">
                    <a16:creationId xmlns:a16="http://schemas.microsoft.com/office/drawing/2014/main" id="{8513A156-965C-ADF8-AEE8-D16B47ED687F}"/>
                  </a:ext>
                </a:extLst>
              </p:cNvPr>
              <p:cNvPicPr/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873204" y="3610465"/>
                <a:ext cx="961192" cy="1708786"/>
              </a:xfrm>
              <a:prstGeom prst="rect">
                <a:avLst/>
              </a:prstGeom>
            </p:spPr>
          </p:pic>
          <p:pic>
            <p:nvPicPr>
              <p:cNvPr id="15" name="Kuva 14" descr="Kuva, joka sisältää kohteen taide&#10;&#10;Kuvaus luotu automaattisesti, matala luotettavuus">
                <a:extLst>
                  <a:ext uri="{FF2B5EF4-FFF2-40B4-BE49-F238E27FC236}">
                    <a16:creationId xmlns:a16="http://schemas.microsoft.com/office/drawing/2014/main" id="{2F58DC78-494C-851A-CD35-16898A0F455D}"/>
                  </a:ext>
                </a:extLst>
              </p:cNvPr>
              <p:cNvPicPr/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682439">
                <a:off x="10706759" y="1515381"/>
                <a:ext cx="1294081" cy="2300588"/>
              </a:xfrm>
              <a:prstGeom prst="rect">
                <a:avLst/>
              </a:prstGeom>
            </p:spPr>
          </p:pic>
          <p:pic>
            <p:nvPicPr>
              <p:cNvPr id="16" name="Kuva 15" descr="Kuva, joka sisältää kohteen Grafiikka, musta, kuvakaappaus, pimeys&#10;&#10;Kuvaus luotu automaattisesti">
                <a:extLst>
                  <a:ext uri="{FF2B5EF4-FFF2-40B4-BE49-F238E27FC236}">
                    <a16:creationId xmlns:a16="http://schemas.microsoft.com/office/drawing/2014/main" id="{C9FE8D77-AB81-CBE0-A884-3DC6B6B22CBE}"/>
                  </a:ext>
                </a:extLst>
              </p:cNvPr>
              <p:cNvPicPr/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850509">
                <a:off x="10480676" y="-288236"/>
                <a:ext cx="1205652" cy="2143380"/>
              </a:xfrm>
              <a:prstGeom prst="rect">
                <a:avLst/>
              </a:prstGeom>
            </p:spPr>
          </p:pic>
        </p:grpSp>
        <p:grpSp>
          <p:nvGrpSpPr>
            <p:cNvPr id="8" name="Ryhmä 7">
              <a:extLst>
                <a:ext uri="{FF2B5EF4-FFF2-40B4-BE49-F238E27FC236}">
                  <a16:creationId xmlns:a16="http://schemas.microsoft.com/office/drawing/2014/main" id="{4C2B70AF-FA77-7BE3-1ABA-F447DD8177B2}"/>
                </a:ext>
              </a:extLst>
            </p:cNvPr>
            <p:cNvGrpSpPr/>
            <p:nvPr/>
          </p:nvGrpSpPr>
          <p:grpSpPr>
            <a:xfrm>
              <a:off x="288140" y="-277238"/>
              <a:ext cx="1520164" cy="6899111"/>
              <a:chOff x="10480676" y="-288236"/>
              <a:chExt cx="1520164" cy="6899111"/>
            </a:xfrm>
          </p:grpSpPr>
          <p:pic>
            <p:nvPicPr>
              <p:cNvPr id="9" name="Kuva 8" descr="Kuva, joka sisältää kohteen taide&#10;&#10;Kuvaus luotu automaattisesti, matala luotettavuus">
                <a:extLst>
                  <a:ext uri="{FF2B5EF4-FFF2-40B4-BE49-F238E27FC236}">
                    <a16:creationId xmlns:a16="http://schemas.microsoft.com/office/drawing/2014/main" id="{BC571B95-35B7-6AF2-ADE4-70E6A503D5B7}"/>
                  </a:ext>
                </a:extLst>
              </p:cNvPr>
              <p:cNvPicPr/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243610">
                <a:off x="10822691" y="4531691"/>
                <a:ext cx="1169542" cy="2079184"/>
              </a:xfrm>
              <a:prstGeom prst="rect">
                <a:avLst/>
              </a:prstGeom>
            </p:spPr>
          </p:pic>
          <p:pic>
            <p:nvPicPr>
              <p:cNvPr id="10" name="Kuva 9">
                <a:extLst>
                  <a:ext uri="{FF2B5EF4-FFF2-40B4-BE49-F238E27FC236}">
                    <a16:creationId xmlns:a16="http://schemas.microsoft.com/office/drawing/2014/main" id="{7411E7D7-3465-1F91-69D7-192D2F3BD362}"/>
                  </a:ext>
                </a:extLst>
              </p:cNvPr>
              <p:cNvPicPr/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873204" y="3610465"/>
                <a:ext cx="961192" cy="1708786"/>
              </a:xfrm>
              <a:prstGeom prst="rect">
                <a:avLst/>
              </a:prstGeom>
            </p:spPr>
          </p:pic>
          <p:pic>
            <p:nvPicPr>
              <p:cNvPr id="11" name="Kuva 10" descr="Kuva, joka sisältää kohteen taide&#10;&#10;Kuvaus luotu automaattisesti, matala luotettavuus">
                <a:extLst>
                  <a:ext uri="{FF2B5EF4-FFF2-40B4-BE49-F238E27FC236}">
                    <a16:creationId xmlns:a16="http://schemas.microsoft.com/office/drawing/2014/main" id="{EF787762-E039-2CC7-5F55-D6FDF1D003DF}"/>
                  </a:ext>
                </a:extLst>
              </p:cNvPr>
              <p:cNvPicPr/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682439">
                <a:off x="10706759" y="1515381"/>
                <a:ext cx="1294081" cy="2300588"/>
              </a:xfrm>
              <a:prstGeom prst="rect">
                <a:avLst/>
              </a:prstGeom>
            </p:spPr>
          </p:pic>
          <p:pic>
            <p:nvPicPr>
              <p:cNvPr id="12" name="Kuva 11" descr="Kuva, joka sisältää kohteen Grafiikka, musta, kuvakaappaus, pimeys&#10;&#10;Kuvaus luotu automaattisesti">
                <a:extLst>
                  <a:ext uri="{FF2B5EF4-FFF2-40B4-BE49-F238E27FC236}">
                    <a16:creationId xmlns:a16="http://schemas.microsoft.com/office/drawing/2014/main" id="{13B4A508-9609-03FF-E386-7A3FDA440CCF}"/>
                  </a:ext>
                </a:extLst>
              </p:cNvPr>
              <p:cNvPicPr/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850509">
                <a:off x="10480676" y="-288236"/>
                <a:ext cx="1205652" cy="2143380"/>
              </a:xfrm>
              <a:prstGeom prst="rect">
                <a:avLst/>
              </a:prstGeom>
            </p:spPr>
          </p:pic>
        </p:grpSp>
      </p:grpSp>
      <p:sp>
        <p:nvSpPr>
          <p:cNvPr id="17" name="Ellipsi 16">
            <a:extLst>
              <a:ext uri="{FF2B5EF4-FFF2-40B4-BE49-F238E27FC236}">
                <a16:creationId xmlns:a16="http://schemas.microsoft.com/office/drawing/2014/main" id="{DC313C73-E8A8-2930-C6CC-D8B04E757ECA}"/>
              </a:ext>
            </a:extLst>
          </p:cNvPr>
          <p:cNvSpPr/>
          <p:nvPr/>
        </p:nvSpPr>
        <p:spPr>
          <a:xfrm>
            <a:off x="7807768" y="4755116"/>
            <a:ext cx="3175817" cy="1788884"/>
          </a:xfrm>
          <a:prstGeom prst="ellipse">
            <a:avLst/>
          </a:prstGeom>
          <a:solidFill>
            <a:srgbClr val="A6C9FB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400" b="1" dirty="0">
                <a:solidFill>
                  <a:schemeClr val="tx1"/>
                </a:solidFill>
                <a:latin typeface="Calibri" panose="020F0502020204030204" pitchFamily="34" charset="0"/>
              </a:rPr>
              <a:t>Puolukka:</a:t>
            </a:r>
          </a:p>
          <a:p>
            <a:pPr algn="ctr"/>
            <a:r>
              <a:rPr lang="fi-FI" sz="1400" dirty="0">
                <a:solidFill>
                  <a:schemeClr val="tx1"/>
                </a:solidFill>
                <a:latin typeface="Calibri" panose="020F0502020204030204" pitchFamily="34" charset="0"/>
              </a:rPr>
              <a:t>Vesi, sokeri, ravintokuitu, vitamiinit, kivennäisaineet, hapot (E 200, E 210), hyytelöimisaine (E 440), väriaineet (E 160a, E 163), aromit</a:t>
            </a:r>
          </a:p>
        </p:txBody>
      </p:sp>
      <p:pic>
        <p:nvPicPr>
          <p:cNvPr id="19" name="Kuva 18" descr="Mustikka tasaisella täytöllä">
            <a:extLst>
              <a:ext uri="{FF2B5EF4-FFF2-40B4-BE49-F238E27FC236}">
                <a16:creationId xmlns:a16="http://schemas.microsoft.com/office/drawing/2014/main" id="{EFFD5C91-EF28-D311-BCB3-D2DC0B49A9E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598600" y="5743172"/>
            <a:ext cx="800828" cy="800828"/>
          </a:xfrm>
          <a:prstGeom prst="rect">
            <a:avLst/>
          </a:prstGeom>
        </p:spPr>
      </p:pic>
      <p:sp>
        <p:nvSpPr>
          <p:cNvPr id="18" name="Ellipsi 17">
            <a:extLst>
              <a:ext uri="{FF2B5EF4-FFF2-40B4-BE49-F238E27FC236}">
                <a16:creationId xmlns:a16="http://schemas.microsoft.com/office/drawing/2014/main" id="{D5F63051-92D6-00E3-2940-DDBA998873A3}"/>
              </a:ext>
            </a:extLst>
          </p:cNvPr>
          <p:cNvSpPr/>
          <p:nvPr/>
        </p:nvSpPr>
        <p:spPr>
          <a:xfrm>
            <a:off x="5687786" y="4077708"/>
            <a:ext cx="1829698" cy="1075969"/>
          </a:xfrm>
          <a:prstGeom prst="ellipse">
            <a:avLst/>
          </a:prstGeom>
          <a:solidFill>
            <a:srgbClr val="A6C9FB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15000"/>
              </a:lnSpc>
              <a:spcAft>
                <a:spcPts val="800"/>
              </a:spcAft>
            </a:pPr>
            <a:r>
              <a:rPr lang="fi-FI" sz="900" b="1" kern="1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Jos puolukasta tehtäisiin ainesosaluettelo, näyttäisi se tältä</a:t>
            </a:r>
          </a:p>
        </p:txBody>
      </p:sp>
      <p:sp>
        <p:nvSpPr>
          <p:cNvPr id="20" name="Nuoli: Oikea 19">
            <a:extLst>
              <a:ext uri="{FF2B5EF4-FFF2-40B4-BE49-F238E27FC236}">
                <a16:creationId xmlns:a16="http://schemas.microsoft.com/office/drawing/2014/main" id="{22CB59D3-83DA-3816-77A7-94501B746D25}"/>
              </a:ext>
            </a:extLst>
          </p:cNvPr>
          <p:cNvSpPr/>
          <p:nvPr/>
        </p:nvSpPr>
        <p:spPr>
          <a:xfrm rot="1697907">
            <a:off x="7159627" y="4912416"/>
            <a:ext cx="966811" cy="286184"/>
          </a:xfrm>
          <a:prstGeom prst="rightArrow">
            <a:avLst>
              <a:gd name="adj1" fmla="val 56587"/>
              <a:gd name="adj2" fmla="val 50000"/>
            </a:avLst>
          </a:prstGeom>
          <a:solidFill>
            <a:srgbClr val="0D1E6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04821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2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Ryhmä 5">
            <a:extLst>
              <a:ext uri="{FF2B5EF4-FFF2-40B4-BE49-F238E27FC236}">
                <a16:creationId xmlns:a16="http://schemas.microsoft.com/office/drawing/2014/main" id="{B8AE8CC3-EB9F-F165-FEFD-99DC2372B67D}"/>
              </a:ext>
            </a:extLst>
          </p:cNvPr>
          <p:cNvGrpSpPr/>
          <p:nvPr/>
        </p:nvGrpSpPr>
        <p:grpSpPr>
          <a:xfrm>
            <a:off x="10471173" y="-188861"/>
            <a:ext cx="1568892" cy="6899111"/>
            <a:chOff x="10480679" y="-288236"/>
            <a:chExt cx="1520161" cy="6899111"/>
          </a:xfrm>
        </p:grpSpPr>
        <p:pic>
          <p:nvPicPr>
            <p:cNvPr id="13" name="Kuva 12" descr="Kuva, joka sisältää kohteen taide&#10;&#10;Kuvaus luotu automaattisesti, matala luotettavuus">
              <a:extLst>
                <a:ext uri="{FF2B5EF4-FFF2-40B4-BE49-F238E27FC236}">
                  <a16:creationId xmlns:a16="http://schemas.microsoft.com/office/drawing/2014/main" id="{EA18A899-EEF1-1DA0-FAED-B8FB3BE43D5B}"/>
                </a:ext>
              </a:extLst>
            </p:cNvPr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243610">
              <a:off x="10822691" y="4531691"/>
              <a:ext cx="1169542" cy="2079184"/>
            </a:xfrm>
            <a:prstGeom prst="rect">
              <a:avLst/>
            </a:prstGeom>
          </p:spPr>
        </p:pic>
        <p:pic>
          <p:nvPicPr>
            <p:cNvPr id="14" name="Kuva 13">
              <a:extLst>
                <a:ext uri="{FF2B5EF4-FFF2-40B4-BE49-F238E27FC236}">
                  <a16:creationId xmlns:a16="http://schemas.microsoft.com/office/drawing/2014/main" id="{77F10F68-8B46-F411-39AA-4F087B9615F0}"/>
                </a:ext>
              </a:extLst>
            </p:cNvPr>
            <p:cNvPicPr/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73204" y="3610465"/>
              <a:ext cx="961192" cy="1708786"/>
            </a:xfrm>
            <a:prstGeom prst="rect">
              <a:avLst/>
            </a:prstGeom>
          </p:spPr>
        </p:pic>
        <p:pic>
          <p:nvPicPr>
            <p:cNvPr id="15" name="Kuva 14" descr="Kuva, joka sisältää kohteen taide&#10;&#10;Kuvaus luotu automaattisesti, matala luotettavuus">
              <a:extLst>
                <a:ext uri="{FF2B5EF4-FFF2-40B4-BE49-F238E27FC236}">
                  <a16:creationId xmlns:a16="http://schemas.microsoft.com/office/drawing/2014/main" id="{9F58A618-DAC9-D042-6199-F07965616716}"/>
                </a:ext>
              </a:extLst>
            </p:cNvPr>
            <p:cNvPicPr/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682439">
              <a:off x="10706759" y="1515381"/>
              <a:ext cx="1294081" cy="2300588"/>
            </a:xfrm>
            <a:prstGeom prst="rect">
              <a:avLst/>
            </a:prstGeom>
          </p:spPr>
        </p:pic>
        <p:pic>
          <p:nvPicPr>
            <p:cNvPr id="16" name="Kuva 15" descr="Kuva, joka sisältää kohteen Grafiikka, musta, kuvakaappaus, pimeys&#10;&#10;Kuvaus luotu automaattisesti">
              <a:extLst>
                <a:ext uri="{FF2B5EF4-FFF2-40B4-BE49-F238E27FC236}">
                  <a16:creationId xmlns:a16="http://schemas.microsoft.com/office/drawing/2014/main" id="{F6CC16CA-8595-FDE0-F8EA-383ABD98FDD6}"/>
                </a:ext>
              </a:extLst>
            </p:cNvPr>
            <p:cNvPicPr/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850509">
              <a:off x="10480679" y="-288236"/>
              <a:ext cx="1205652" cy="2143380"/>
            </a:xfrm>
            <a:prstGeom prst="rect">
              <a:avLst/>
            </a:prstGeom>
          </p:spPr>
        </p:pic>
      </p:grpSp>
      <p:sp>
        <p:nvSpPr>
          <p:cNvPr id="18" name="Ellipsi 17">
            <a:extLst>
              <a:ext uri="{FF2B5EF4-FFF2-40B4-BE49-F238E27FC236}">
                <a16:creationId xmlns:a16="http://schemas.microsoft.com/office/drawing/2014/main" id="{D95D9DCE-0194-5371-3EED-77AC922F5587}"/>
              </a:ext>
            </a:extLst>
          </p:cNvPr>
          <p:cNvSpPr/>
          <p:nvPr/>
        </p:nvSpPr>
        <p:spPr>
          <a:xfrm>
            <a:off x="7399941" y="4024449"/>
            <a:ext cx="4251846" cy="2487990"/>
          </a:xfrm>
          <a:prstGeom prst="ellipse">
            <a:avLst/>
          </a:prstGeom>
          <a:solidFill>
            <a:srgbClr val="A6C9FB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>
              <a:buNone/>
            </a:pPr>
            <a:r>
              <a:rPr lang="fi-FI" sz="1600" b="1" dirty="0">
                <a:solidFill>
                  <a:schemeClr val="tx1"/>
                </a:solidFill>
              </a:rPr>
              <a:t>Tuotekehitykseen vaikuttavat:</a:t>
            </a:r>
          </a:p>
          <a:p>
            <a:pPr lvl="1"/>
            <a:r>
              <a:rPr lang="fi-FI" sz="1600" dirty="0">
                <a:solidFill>
                  <a:schemeClr val="tx1"/>
                </a:solidFill>
              </a:rPr>
              <a:t>Kuluttajien toiveet ja tarpeet</a:t>
            </a:r>
          </a:p>
          <a:p>
            <a:pPr lvl="1"/>
            <a:r>
              <a:rPr lang="fi-FI" sz="1600" dirty="0">
                <a:solidFill>
                  <a:schemeClr val="tx1"/>
                </a:solidFill>
              </a:rPr>
              <a:t>Ruokatrendit</a:t>
            </a:r>
          </a:p>
          <a:p>
            <a:pPr lvl="1"/>
            <a:r>
              <a:rPr lang="fi-FI" sz="1600" dirty="0">
                <a:solidFill>
                  <a:schemeClr val="tx1"/>
                </a:solidFill>
              </a:rPr>
              <a:t>Kestävä kehitys</a:t>
            </a:r>
          </a:p>
          <a:p>
            <a:pPr lvl="1"/>
            <a:r>
              <a:rPr lang="fi-FI" sz="1600" dirty="0">
                <a:solidFill>
                  <a:schemeClr val="tx1"/>
                </a:solidFill>
              </a:rPr>
              <a:t>Raaka-aineiden saatavuus</a:t>
            </a:r>
          </a:p>
          <a:p>
            <a:pPr lvl="1"/>
            <a:r>
              <a:rPr lang="fi-FI" sz="1600" dirty="0">
                <a:solidFill>
                  <a:schemeClr val="tx1"/>
                </a:solidFill>
              </a:rPr>
              <a:t>Ravitsemussuositukset</a:t>
            </a:r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9ADBBEA3-2943-39A9-D71F-39D0DEA08A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4258" y="154260"/>
            <a:ext cx="7217742" cy="1325563"/>
          </a:xfrm>
        </p:spPr>
        <p:txBody>
          <a:bodyPr>
            <a:normAutofit/>
          </a:bodyPr>
          <a:lstStyle/>
          <a:p>
            <a:r>
              <a:rPr lang="fi-FI" sz="3700" dirty="0">
                <a:solidFill>
                  <a:srgbClr val="0D1E63"/>
                </a:solidFill>
              </a:rPr>
              <a:t>Elintarvikealalla kehitetään vastuullisia uutuuksia</a:t>
            </a:r>
          </a:p>
        </p:txBody>
      </p:sp>
      <p:sp>
        <p:nvSpPr>
          <p:cNvPr id="7" name="Sisällön paikkamerkki 6">
            <a:extLst>
              <a:ext uri="{FF2B5EF4-FFF2-40B4-BE49-F238E27FC236}">
                <a16:creationId xmlns:a16="http://schemas.microsoft.com/office/drawing/2014/main" id="{703DD53B-FC9F-9CF9-DB00-F0D1E527FF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978895" y="1501547"/>
            <a:ext cx="5393535" cy="3206583"/>
          </a:xfrm>
        </p:spPr>
        <p:txBody>
          <a:bodyPr>
            <a:normAutofit/>
          </a:bodyPr>
          <a:lstStyle/>
          <a:p>
            <a:r>
              <a:rPr lang="fi-FI" sz="2000" dirty="0"/>
              <a:t>Elintarvikealalla </a:t>
            </a:r>
            <a:r>
              <a:rPr lang="fi-FI" sz="2000" b="1" dirty="0"/>
              <a:t>tuotekehitys käy kiivaana</a:t>
            </a:r>
            <a:r>
              <a:rPr lang="fi-FI" sz="2000" dirty="0"/>
              <a:t>. Uusia tuotteita kehitetään kuluttajien toiveiden mukaan, mutta myös vastuullisuus muistaen</a:t>
            </a:r>
          </a:p>
          <a:p>
            <a:r>
              <a:rPr lang="fi-FI" sz="2000" dirty="0"/>
              <a:t>Viime vuosien innovaatioita ovat mm.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fi-FI" sz="2000" dirty="0"/>
              <a:t>uudet kasviproteiinit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fi-FI" sz="2000" dirty="0"/>
              <a:t>uudet kasvisruoka ja vegaaniset vaihtoehdot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fi-FI" sz="2000" dirty="0"/>
              <a:t>kaurajuomat ja –jogurtit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fi-FI" sz="2000" dirty="0"/>
              <a:t>juuresleipä</a:t>
            </a:r>
          </a:p>
        </p:txBody>
      </p:sp>
      <p:pic>
        <p:nvPicPr>
          <p:cNvPr id="4" name="Kuva 3" descr="Kuva, joka sisältää kohteen Grafiikka, Fontti, graafinen suunnittelu, vihreä&#10;&#10;Kuvaus luotu automaattisesti">
            <a:extLst>
              <a:ext uri="{FF2B5EF4-FFF2-40B4-BE49-F238E27FC236}">
                <a16:creationId xmlns:a16="http://schemas.microsoft.com/office/drawing/2014/main" id="{51A45214-9065-7CCC-A727-B07FE9639B27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3056" y="5416062"/>
            <a:ext cx="1845888" cy="1175828"/>
          </a:xfrm>
          <a:prstGeom prst="rect">
            <a:avLst/>
          </a:prstGeom>
        </p:spPr>
      </p:pic>
      <p:pic>
        <p:nvPicPr>
          <p:cNvPr id="17" name="Sisällön paikkamerkki 5">
            <a:extLst>
              <a:ext uri="{FF2B5EF4-FFF2-40B4-BE49-F238E27FC236}">
                <a16:creationId xmlns:a16="http://schemas.microsoft.com/office/drawing/2014/main" id="{658B44E2-F099-012F-D990-B72C70151C2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13" r="25713"/>
          <a:stretch/>
        </p:blipFill>
        <p:spPr>
          <a:xfrm>
            <a:off x="403835" y="434972"/>
            <a:ext cx="4319526" cy="5933482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352383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-teema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-teema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-te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4227</TotalTime>
  <Words>644</Words>
  <Application>Microsoft Office PowerPoint</Application>
  <PresentationFormat>Laajakuva</PresentationFormat>
  <Paragraphs>124</Paragraphs>
  <Slides>13</Slides>
  <Notes>2</Notes>
  <HiddenSlides>0</HiddenSlides>
  <MMClips>1</MMClips>
  <ScaleCrop>false</ScaleCrop>
  <HeadingPairs>
    <vt:vector size="6" baseType="variant">
      <vt:variant>
        <vt:lpstr>Käytetyt fontit</vt:lpstr>
      </vt:variant>
      <vt:variant>
        <vt:i4>4</vt:i4>
      </vt:variant>
      <vt:variant>
        <vt:lpstr>Teema</vt:lpstr>
      </vt:variant>
      <vt:variant>
        <vt:i4>2</vt:i4>
      </vt:variant>
      <vt:variant>
        <vt:lpstr>Dian otsikot</vt:lpstr>
      </vt:variant>
      <vt:variant>
        <vt:i4>13</vt:i4>
      </vt:variant>
    </vt:vector>
  </HeadingPairs>
  <TitlesOfParts>
    <vt:vector size="19" baseType="lpstr">
      <vt:lpstr>Arial</vt:lpstr>
      <vt:lpstr>Calibri</vt:lpstr>
      <vt:lpstr>Cambria</vt:lpstr>
      <vt:lpstr>Courier New</vt:lpstr>
      <vt:lpstr>Office-teema</vt:lpstr>
      <vt:lpstr>Office Theme</vt:lpstr>
      <vt:lpstr>PowerPoint-esitys</vt:lpstr>
      <vt:lpstr>Jos elintarviketeollisuutta ei olisi, mitä sinun lautaseltasi löytyisi?   Mistä saisit ruokaa? </vt:lpstr>
      <vt:lpstr>Päivän teemat ja tavoitteet</vt:lpstr>
      <vt:lpstr>Elintarviketeollisuuden tehtävät</vt:lpstr>
      <vt:lpstr>Sokerista kauramaitoon – Elintarviketeollisuuden historiaa</vt:lpstr>
      <vt:lpstr>Ruokatehtaalta lautaselle</vt:lpstr>
      <vt:lpstr>Mitä tarkoittaa ruoan jalostaminen?</vt:lpstr>
      <vt:lpstr>Miksi ja miten ruokaa jalostetaan? </vt:lpstr>
      <vt:lpstr>Elintarvikealalla kehitetään vastuullisia uutuuksia</vt:lpstr>
      <vt:lpstr>Hygienia elintarviketeollisuudessa</vt:lpstr>
      <vt:lpstr>Hävikin hallinta ja elintarvikkeiden pakkaaminen</vt:lpstr>
      <vt:lpstr>Elintarviketeollisuus vaalii ja kehittää ruokakulttuuria</vt:lpstr>
      <vt:lpstr>Kuvat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Sanna Elomaa</dc:creator>
  <cp:lastModifiedBy>Hanna Larjavaara</cp:lastModifiedBy>
  <cp:revision>134</cp:revision>
  <dcterms:created xsi:type="dcterms:W3CDTF">2024-06-14T05:06:07Z</dcterms:created>
  <dcterms:modified xsi:type="dcterms:W3CDTF">2024-12-04T15:08:26Z</dcterms:modified>
</cp:coreProperties>
</file>