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58" r:id="rId5"/>
    <p:sldId id="268" r:id="rId6"/>
    <p:sldId id="266" r:id="rId7"/>
    <p:sldId id="267" r:id="rId8"/>
    <p:sldId id="259" r:id="rId9"/>
    <p:sldId id="260" r:id="rId10"/>
    <p:sldId id="262" r:id="rId11"/>
    <p:sldId id="263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B0111C-A417-6571-9510-81588673F6DA}" name="Sanna Elomaa" initials="SE" userId="S::sanna.elomaa@ruokatieto.fi::df13b40f-af57-4f57-b796-57fb39399608" providerId="AD"/>
  <p188:author id="{41A26C22-032E-3DFB-4EEC-9C5DB552C2E3}" name="Hanna Larjavaara" initials="HL" userId="S::hanna.larjavaara@ruokatieto.fi::8b140a7f-f066-4984-927c-8b260c7c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0CC"/>
    <a:srgbClr val="7F9ED5"/>
    <a:srgbClr val="0D1E63"/>
    <a:srgbClr val="A6C9FB"/>
    <a:srgbClr val="1D4FCF"/>
    <a:srgbClr val="D2F4FF"/>
    <a:srgbClr val="E6F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CCC75A7-90E1-440B-A5D4-4DD88E7313F2}" type="datetimeFigureOut">
              <a:rPr lang="fi-FI" smtClean="0"/>
              <a:pPr/>
              <a:t>13.12.2024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3B4CFF1-4A86-49C3-8FB2-A4A6223DFA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874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CFF1-4A86-49C3-8FB2-A4A6223DFA0C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981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2FC078-F1FB-A42B-C97D-9993B5DFD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8B4D1F-5F5D-A652-37C6-6489F781D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3E8EE6-24D2-0D9E-6981-59EEACDA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E083-8787-41C5-99EC-37532750CE26}" type="datetimeFigureOut">
              <a:rPr lang="fi-FI" smtClean="0"/>
              <a:t>13.12.2024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730E2C-A788-24D9-CA39-C8D46C759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3CABF6-B1DC-5625-BB54-C4E36922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D86-D59F-42D3-87E5-345530107B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78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98023E-C0C2-A12E-9FA6-699C568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34BC093-C49A-F9BC-A734-8A7188ACF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ACDE63-AC21-0B3A-50CF-D4528E82F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E083-8787-41C5-99EC-37532750CE26}" type="datetimeFigureOut">
              <a:rPr lang="fi-FI" smtClean="0"/>
              <a:t>13.12.2024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CA9AE03-8F2B-3089-B334-2D146CD72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B612E0-01A0-1762-8546-55FA4686C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D86-D59F-42D3-87E5-345530107B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047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5917B4E-33E6-1833-7B96-69BD19881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1ADC95-28BC-17B4-97BB-D362B3ECB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FB8E99-D467-1C35-B8AF-A0C865927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E083-8787-41C5-99EC-37532750CE26}" type="datetimeFigureOut">
              <a:rPr lang="fi-FI" smtClean="0"/>
              <a:t>13.12.2024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BEA7E3-8727-6A30-3E07-CD4B10A5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CAF390-0D64-57AF-63AB-09A7357C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D86-D59F-42D3-87E5-345530107B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318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C7241-3869-5295-EDCA-0A0EB048A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0C07F2-A972-6684-CD23-87017EDC9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A4AA30-3886-09C3-D44C-E377198F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E083-8787-41C5-99EC-37532750CE26}" type="datetimeFigureOut">
              <a:rPr lang="fi-FI" smtClean="0"/>
              <a:t>13.12.2024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573FF9-F59C-63FC-0D19-DEE6A3516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0BEE18-0D3E-4CBC-2CDA-12A887ED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D86-D59F-42D3-87E5-345530107B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472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3D54FF-CBD2-7679-BA83-4A01D4B0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890570-B993-09A0-6CB2-DDE646D32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F8F0FE-B2F5-EE69-EC19-6179CA510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E083-8787-41C5-99EC-37532750CE26}" type="datetimeFigureOut">
              <a:rPr lang="fi-FI" smtClean="0"/>
              <a:t>13.12.2024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9EDA83-A338-A776-6B1D-55AF00D6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42A6C8-FADA-40F5-BAF3-6D66D9FAB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D86-D59F-42D3-87E5-345530107B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699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036D1E-DB48-66BA-5B4B-02DF6840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1B7C11-F902-092D-23EC-9C10F8F2B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1A28E7B-66D7-9ACC-315F-26B6BAA83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3B611B6-A282-5201-5C5D-AF7358B3A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E083-8787-41C5-99EC-37532750CE26}" type="datetimeFigureOut">
              <a:rPr lang="fi-FI" smtClean="0"/>
              <a:t>13.12.2024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31CB844-9696-E829-A96D-CB164CF7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B6668AE-6AC2-C728-2FDF-AFED04F0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D86-D59F-42D3-87E5-345530107B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258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51040F-C3CF-06E6-B735-8AF8A375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9D0D300-4453-20BD-8EC0-15E588629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3E9B6A-935D-B81A-1280-E1321655C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1C0C946-E7CA-1C69-5A45-389746A71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6B3EBA6-FFEC-49E6-FB24-91C2CF932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428887E-D14B-48F1-8C93-CF6DBEDA0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E083-8787-41C5-99EC-37532750CE26}" type="datetimeFigureOut">
              <a:rPr lang="fi-FI" smtClean="0"/>
              <a:t>13.12.2024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680FC80-C235-7094-B47B-473E4D9D1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6D61BF6-7B61-7F8E-C7F8-78D0C436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D86-D59F-42D3-87E5-345530107B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575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89874B-1DF8-7E60-BDCC-69F75A04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2341238-6FAF-856B-8BFB-914C59C4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E083-8787-41C5-99EC-37532750CE26}" type="datetimeFigureOut">
              <a:rPr lang="fi-FI" smtClean="0"/>
              <a:t>13.12.2024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2B2D8F0-C189-6EB5-9768-333600B4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740BF5C-CE19-F144-C89E-C3B374EC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D86-D59F-42D3-87E5-345530107B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044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2C455E5-5A3D-082D-9D90-A7D9C98F0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E083-8787-41C5-99EC-37532750CE26}" type="datetimeFigureOut">
              <a:rPr lang="fi-FI" smtClean="0"/>
              <a:t>13.12.2024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34C1849-04B2-5AA9-EADB-33208229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F72F906-FBD0-DB31-E723-730AE113F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D86-D59F-42D3-87E5-345530107B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783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DC451-2D01-207D-227D-C81F8E109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409AB7-4F93-B63E-629F-5DEFA618A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701E695-F153-7F12-3883-1E022E767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41BBA4E-C101-AEE2-E62A-0812BB1A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E083-8787-41C5-99EC-37532750CE26}" type="datetimeFigureOut">
              <a:rPr lang="fi-FI" smtClean="0"/>
              <a:t>13.12.2024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4D38FB-771F-97A0-8107-981E7905D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3520E0-3AB5-AA7B-63C9-B0E1C7B9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D86-D59F-42D3-87E5-345530107B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21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EED0A1-4D17-2725-4382-26E24CEB9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F8FA50D-98C4-337B-E746-65B9A9F19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6151B3F-CF1A-D1E6-188D-E3640FF70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BF241F6-7A66-6A67-A53C-74327BF97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E083-8787-41C5-99EC-37532750CE26}" type="datetimeFigureOut">
              <a:rPr lang="fi-FI" smtClean="0"/>
              <a:t>13.12.2024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FE0048B-EEF1-FBE6-24C2-866265672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37E1ED9-216C-6746-2612-F68EA73F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D86-D59F-42D3-87E5-345530107B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437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5DC097-EF70-141E-E0CC-1896A89F9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A5D9EA7-3DAA-62AB-373D-9B8A4D051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DE6C05-E4BA-3CF3-F4AD-3517335DF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23EBE083-8787-41C5-99EC-37532750CE26}" type="datetimeFigureOut">
              <a:rPr lang="fi-FI" smtClean="0"/>
              <a:pPr/>
              <a:t>13.12.2024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94AC97-AF06-FADA-BA3E-7529DA0CC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3FCAED-5947-ED0B-9375-143CBFC2A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0EB0D86-D59F-42D3-87E5-345530107BC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409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pUa1EllMhQ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hyperlink" Target="https://ruokatieto.fi/wp-content/uploads/2023/03/Alkuperamerkit_haltuun_09_2022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YcwB5lZJ-o?feature=oembed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youtu.be/WYcwB5lZJ-o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1DC8A6-D2AD-7F70-5596-2BD53CA53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456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i-FI" sz="3600" spc="300" dirty="0">
                <a:latin typeface="Cambria" panose="02040503050406030204" pitchFamily="18" charset="0"/>
              </a:rPr>
              <a:t>RUOKAVISA 2025 </a:t>
            </a:r>
            <a:br>
              <a:rPr lang="fi-FI" sz="3100" dirty="0"/>
            </a:br>
            <a:r>
              <a:rPr lang="fi-FI" sz="6000" dirty="0">
                <a:solidFill>
                  <a:srgbClr val="0D1E63"/>
                </a:solidFill>
                <a:latin typeface="Cambria" panose="02040503050406030204" pitchFamily="18" charset="0"/>
              </a:rPr>
              <a:t>Ruoan valinta</a:t>
            </a:r>
            <a:br>
              <a:rPr lang="fi-FI" sz="6000" dirty="0">
                <a:solidFill>
                  <a:srgbClr val="0D1E63"/>
                </a:solidFill>
                <a:latin typeface="Cambria" panose="02040503050406030204" pitchFamily="18" charset="0"/>
              </a:rPr>
            </a:br>
            <a:r>
              <a:rPr lang="fi-FI" sz="3600" dirty="0">
                <a:latin typeface="Cambria" panose="02040503050406030204" pitchFamily="18" charset="0"/>
              </a:rPr>
              <a:t>Ohjausta, tuuppausta ja vaikuttamista – kohti tietoisia ruokavalintoja</a:t>
            </a:r>
            <a:endParaRPr lang="fi-FI" dirty="0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349BA47B-6387-B03A-FBE7-63D958E21A0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04539" y="319827"/>
            <a:ext cx="6910602" cy="6185955"/>
            <a:chOff x="304539" y="319827"/>
            <a:chExt cx="6910602" cy="6185955"/>
          </a:xfrm>
        </p:grpSpPr>
        <p:pic>
          <p:nvPicPr>
            <p:cNvPr id="9" name="Kuva 8" descr="Kuva, joka sisältää kohteen Fontti, Grafiikka, graafinen suunnittelu, teksti&#10;&#10;Kuvaus luotu automaattisesti">
              <a:extLst>
                <a:ext uri="{FF2B5EF4-FFF2-40B4-BE49-F238E27FC236}">
                  <a16:creationId xmlns:a16="http://schemas.microsoft.com/office/drawing/2014/main" id="{7412300C-0E74-145D-C066-6C2A0D6853D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39" y="319827"/>
              <a:ext cx="2168843" cy="316019"/>
            </a:xfrm>
            <a:prstGeom prst="rect">
              <a:avLst/>
            </a:prstGeom>
          </p:spPr>
        </p:pic>
        <p:pic>
          <p:nvPicPr>
            <p:cNvPr id="11" name="Kuva 10" descr="Kuva, joka sisältää kohteen Grafiikka, Fontti, graafinen suunnittelu, vihreä&#10;&#10;Kuvaus luotu automaattisesti">
              <a:extLst>
                <a:ext uri="{FF2B5EF4-FFF2-40B4-BE49-F238E27FC236}">
                  <a16:creationId xmlns:a16="http://schemas.microsoft.com/office/drawing/2014/main" id="{9F497A6D-A300-EED9-FC0F-B3E047A5768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859" y="5080000"/>
              <a:ext cx="2238282" cy="1425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1764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50EC28-327C-AC51-6EAA-312C6B1D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rgbClr val="0D1E63"/>
                </a:solidFill>
              </a:rPr>
              <a:t>Mitä alkuperämerkit kertovat?</a:t>
            </a:r>
          </a:p>
        </p:txBody>
      </p:sp>
      <p:pic>
        <p:nvPicPr>
          <p:cNvPr id="12" name="Sisällön paikkamerkki 11" descr="Kuva, joka sisältää kohteen teksti, kasvi, logo, muotoilu&#10;&#10;Kuvaus luotu automaattisesti">
            <a:extLst>
              <a:ext uri="{FF2B5EF4-FFF2-40B4-BE49-F238E27FC236}">
                <a16:creationId xmlns:a16="http://schemas.microsoft.com/office/drawing/2014/main" id="{6F7C2F5F-2D67-595F-51A6-D2996A11EA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22" y="1586706"/>
            <a:ext cx="5211581" cy="3684588"/>
          </a:xfrm>
          <a:effectLst>
            <a:softEdge rad="165100"/>
          </a:effectLst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F0F8BFF-3428-BBA0-3A8E-1D59360B7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1275" y="1805781"/>
            <a:ext cx="5183188" cy="368458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3200" dirty="0"/>
              <a:t>Ruokapakkauksissa on tuotetietojen lisäksi usein paljon erilaisia merkkejä, tiedätkö mitä ne tarkoittavat? </a:t>
            </a:r>
          </a:p>
          <a:p>
            <a:pPr marL="180000" indent="-180000">
              <a:spcBef>
                <a:spcPts val="1800"/>
              </a:spcBef>
            </a:pPr>
            <a:r>
              <a:rPr lang="fi-FI" sz="2400" dirty="0"/>
              <a:t>Katsokaa video alkuperämerkit haltuun: </a:t>
            </a:r>
            <a:r>
              <a:rPr lang="fi-FI" sz="2400" dirty="0">
                <a:hlinkClick r:id="rId3"/>
              </a:rPr>
              <a:t>https://youtu.be/RpUa1EllMhQ</a:t>
            </a:r>
            <a:endParaRPr lang="fi-FI" sz="2400" dirty="0"/>
          </a:p>
          <a:p>
            <a:pPr marL="0" indent="0">
              <a:spcBef>
                <a:spcPts val="1800"/>
              </a:spcBef>
              <a:buNone/>
            </a:pPr>
            <a:endParaRPr lang="fi-FI" sz="2400" dirty="0"/>
          </a:p>
          <a:p>
            <a:pPr marL="180000" indent="-180000"/>
            <a:r>
              <a:rPr lang="fi-FI" sz="2400" dirty="0"/>
              <a:t>Tehkää tehtävä: </a:t>
            </a:r>
            <a:r>
              <a:rPr lang="fi-FI" sz="2400" dirty="0">
                <a:hlinkClick r:id="rId4"/>
              </a:rPr>
              <a:t>Alkuperämerkit haltuun</a:t>
            </a:r>
            <a:endParaRPr lang="fi-FI" sz="2400" dirty="0"/>
          </a:p>
        </p:txBody>
      </p:sp>
      <p:pic>
        <p:nvPicPr>
          <p:cNvPr id="4" name="Kuva 3" descr="Kuva, joka sisältää kohteen Grafiikka, Fontti, graafinen suunnittelu, vihreä&#10;&#10;Kuvaus luotu automaattisesti">
            <a:extLst>
              <a:ext uri="{FF2B5EF4-FFF2-40B4-BE49-F238E27FC236}">
                <a16:creationId xmlns:a16="http://schemas.microsoft.com/office/drawing/2014/main" id="{4845F332-D283-4B46-C99D-98D181ACC18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28" y="5230030"/>
            <a:ext cx="2238282" cy="142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61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26B379-37F0-0FA7-F9BF-27FD7E22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D1E63"/>
                </a:solidFill>
              </a:rPr>
              <a:t>Kuvat ja videot: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7F2026A1-0068-EEFB-A9FC-34B76DCD9A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Dia 2: Ruokatieto Yhdistys ry</a:t>
            </a:r>
          </a:p>
          <a:p>
            <a:r>
              <a:rPr lang="fi-FI" sz="1800" dirty="0"/>
              <a:t>Dia 3: Scandinavian </a:t>
            </a:r>
            <a:r>
              <a:rPr lang="fi-FI" sz="1800" dirty="0" err="1"/>
              <a:t>Stockphoto</a:t>
            </a:r>
            <a:endParaRPr lang="fi-FI" sz="1800" dirty="0"/>
          </a:p>
          <a:p>
            <a:r>
              <a:rPr lang="fi-FI" sz="1800" dirty="0"/>
              <a:t>Dia 4: Ruokatieto Yhdistys ry</a:t>
            </a:r>
          </a:p>
          <a:p>
            <a:r>
              <a:rPr lang="fi-FI" sz="1800" dirty="0"/>
              <a:t>Dia 5: Fazer, Ruokatieto Yhdistys ry</a:t>
            </a:r>
          </a:p>
          <a:p>
            <a:r>
              <a:rPr lang="fi-FI" sz="1800" dirty="0"/>
              <a:t>Dia 7: Ruokatieto Yhdistys ry, Valtion ravitsemusneuvottelukunta</a:t>
            </a:r>
          </a:p>
          <a:p>
            <a:r>
              <a:rPr lang="fi-FI" sz="1800" dirty="0"/>
              <a:t>Dia 8: Scandinavian </a:t>
            </a:r>
            <a:r>
              <a:rPr lang="fi-FI" sz="1800" dirty="0" err="1"/>
              <a:t>Stockphoto</a:t>
            </a:r>
            <a:endParaRPr lang="fi-FI" sz="1800" dirty="0"/>
          </a:p>
          <a:p>
            <a:r>
              <a:rPr lang="fi-FI" sz="1800" dirty="0"/>
              <a:t>Dia 9: Ruokatieto Yhdistys ry</a:t>
            </a:r>
          </a:p>
          <a:p>
            <a:r>
              <a:rPr lang="fi-FI" sz="1800" dirty="0"/>
              <a:t>Dia 10: Ruokatieto Yhdistys ry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FF26D1A0-289C-6618-575A-6EC01C9F64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2000" dirty="0">
                <a:ea typeface="+mn-lt"/>
                <a:cs typeface="Calibri" panose="020F0502020204030204" pitchFamily="34" charset="0"/>
              </a:rPr>
              <a:t>Kuvien käyttäminen muussa kuin tämän kalvosarjan yhteydessä on kielletty. Kalvosarjaa saa vapaasti muokata opetuskäyttöön sopivaksi (lyhentää, lisätä omia kalvoja jne.) ja se on tarkoitettu vain opetuskäyttöön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7" name="Kuva 6" descr="Kuva, joka sisältää kohteen Grafiikka, Fontti, graafinen suunnittelu, vihreä&#10;&#10;Kuvaus luotu automaattisesti">
            <a:extLst>
              <a:ext uri="{FF2B5EF4-FFF2-40B4-BE49-F238E27FC236}">
                <a16:creationId xmlns:a16="http://schemas.microsoft.com/office/drawing/2014/main" id="{9A007483-19FC-14D4-80F4-333C46F26EB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256" y="5317047"/>
            <a:ext cx="1845888" cy="117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2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0E5302-73F6-DED6-4A81-AF8374B0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rgbClr val="0D1E63"/>
                </a:solidFill>
              </a:rPr>
              <a:t>Päivän teemat ja tavoitteet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0E2AE92F-562F-8044-4603-8AB854045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1330" y="1971162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Teemat</a:t>
            </a:r>
          </a:p>
          <a:p>
            <a:r>
              <a:rPr lang="fi-FI" sz="2000" dirty="0"/>
              <a:t>Ravitsemussuositukset</a:t>
            </a:r>
          </a:p>
          <a:p>
            <a:r>
              <a:rPr lang="fi-FI" sz="2000" dirty="0"/>
              <a:t>Ruoan markkinointi ja mainonta</a:t>
            </a:r>
          </a:p>
          <a:p>
            <a:r>
              <a:rPr lang="fi-FI" sz="2000" dirty="0"/>
              <a:t>Elintarvikkeiden pakkausmerkinnät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465E7B4-C8E8-D442-EB6F-9E8A5FE29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28300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Tavoitteet</a:t>
            </a:r>
          </a:p>
          <a:p>
            <a:r>
              <a:rPr lang="fi-FI" sz="2000" dirty="0"/>
              <a:t>Ymmärtää erilaisia tapoja, joilla ruokavalintoihimme ja ruokailutottumuksiimme vaikutetaan</a:t>
            </a:r>
          </a:p>
          <a:p>
            <a:r>
              <a:rPr lang="fi-FI" sz="2000" dirty="0"/>
              <a:t>Ymmärtää miksi ravitsemussuositukset laaditaan ja miten niitä voidaan hyödyntää</a:t>
            </a:r>
          </a:p>
          <a:p>
            <a:r>
              <a:rPr lang="fi-FI" sz="2000" dirty="0"/>
              <a:t>Tunnistaa ja osata tulkita erilaisia pakkausmerkintöjä</a:t>
            </a:r>
          </a:p>
        </p:txBody>
      </p:sp>
      <p:pic>
        <p:nvPicPr>
          <p:cNvPr id="2" name="Kuva 1" descr="Kuva, joka sisältää kohteen Grafiikka, Fontti, graafinen suunnittelu, vihreä&#10;&#10;Kuvaus luotu automaattisesti">
            <a:extLst>
              <a:ext uri="{FF2B5EF4-FFF2-40B4-BE49-F238E27FC236}">
                <a16:creationId xmlns:a16="http://schemas.microsoft.com/office/drawing/2014/main" id="{DA395B5C-7215-B075-BACA-C326B75A58C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54" y="5319251"/>
            <a:ext cx="2238282" cy="1425782"/>
          </a:xfrm>
          <a:prstGeom prst="rect">
            <a:avLst/>
          </a:prstGeom>
        </p:spPr>
      </p:pic>
      <p:grpSp>
        <p:nvGrpSpPr>
          <p:cNvPr id="3" name="Ryhmä 2">
            <a:extLst>
              <a:ext uri="{FF2B5EF4-FFF2-40B4-BE49-F238E27FC236}">
                <a16:creationId xmlns:a16="http://schemas.microsoft.com/office/drawing/2014/main" id="{58D3013B-9145-3A15-C835-4DBE8E017146}"/>
              </a:ext>
            </a:extLst>
          </p:cNvPr>
          <p:cNvGrpSpPr/>
          <p:nvPr/>
        </p:nvGrpSpPr>
        <p:grpSpPr>
          <a:xfrm>
            <a:off x="288140" y="-288236"/>
            <a:ext cx="11712700" cy="6910109"/>
            <a:chOff x="288140" y="-288236"/>
            <a:chExt cx="11712700" cy="6910109"/>
          </a:xfrm>
        </p:grpSpPr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4FA31103-C7B9-19ED-5A7B-F944857B6270}"/>
                </a:ext>
              </a:extLst>
            </p:cNvPr>
            <p:cNvGrpSpPr/>
            <p:nvPr/>
          </p:nvGrpSpPr>
          <p:grpSpPr>
            <a:xfrm>
              <a:off x="10480676" y="-288236"/>
              <a:ext cx="1520164" cy="6899111"/>
              <a:chOff x="10480676" y="-288236"/>
              <a:chExt cx="1520164" cy="6899111"/>
            </a:xfrm>
          </p:grpSpPr>
          <p:pic>
            <p:nvPicPr>
              <p:cNvPr id="14" name="Kuva 13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786D4414-DB7F-6B1D-084B-16DC7A57AFDF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43610">
                <a:off x="10822691" y="4531691"/>
                <a:ext cx="1169542" cy="2079184"/>
              </a:xfrm>
              <a:prstGeom prst="rect">
                <a:avLst/>
              </a:prstGeom>
            </p:spPr>
          </p:pic>
          <p:pic>
            <p:nvPicPr>
              <p:cNvPr id="15" name="Kuva 14">
                <a:extLst>
                  <a:ext uri="{FF2B5EF4-FFF2-40B4-BE49-F238E27FC236}">
                    <a16:creationId xmlns:a16="http://schemas.microsoft.com/office/drawing/2014/main" id="{8513A156-965C-ADF8-AEE8-D16B47ED687F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3204" y="3610465"/>
                <a:ext cx="961192" cy="1708786"/>
              </a:xfrm>
              <a:prstGeom prst="rect">
                <a:avLst/>
              </a:prstGeom>
            </p:spPr>
          </p:pic>
          <p:pic>
            <p:nvPicPr>
              <p:cNvPr id="16" name="Kuva 15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2F58DC78-494C-851A-CD35-16898A0F455D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2439">
                <a:off x="10706759" y="1515381"/>
                <a:ext cx="1294081" cy="2300588"/>
              </a:xfrm>
              <a:prstGeom prst="rect">
                <a:avLst/>
              </a:prstGeom>
            </p:spPr>
          </p:pic>
          <p:pic>
            <p:nvPicPr>
              <p:cNvPr id="17" name="Kuva 16" descr="Kuva, joka sisältää kohteen Grafiikka, musta, kuvakaappaus, pimeys&#10;&#10;Kuvaus luotu automaattisesti">
                <a:extLst>
                  <a:ext uri="{FF2B5EF4-FFF2-40B4-BE49-F238E27FC236}">
                    <a16:creationId xmlns:a16="http://schemas.microsoft.com/office/drawing/2014/main" id="{C9FE8D77-AB81-CBE0-A884-3DC6B6B22CBE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50509">
                <a:off x="10480676" y="-288236"/>
                <a:ext cx="1205652" cy="2143380"/>
              </a:xfrm>
              <a:prstGeom prst="rect">
                <a:avLst/>
              </a:prstGeom>
            </p:spPr>
          </p:pic>
        </p:grpSp>
        <p:grpSp>
          <p:nvGrpSpPr>
            <p:cNvPr id="8" name="Ryhmä 7">
              <a:extLst>
                <a:ext uri="{FF2B5EF4-FFF2-40B4-BE49-F238E27FC236}">
                  <a16:creationId xmlns:a16="http://schemas.microsoft.com/office/drawing/2014/main" id="{4C2B70AF-FA77-7BE3-1ABA-F447DD8177B2}"/>
                </a:ext>
              </a:extLst>
            </p:cNvPr>
            <p:cNvGrpSpPr/>
            <p:nvPr/>
          </p:nvGrpSpPr>
          <p:grpSpPr>
            <a:xfrm>
              <a:off x="288140" y="-277238"/>
              <a:ext cx="1520164" cy="6899111"/>
              <a:chOff x="10480676" y="-288236"/>
              <a:chExt cx="1520164" cy="6899111"/>
            </a:xfrm>
          </p:grpSpPr>
          <p:pic>
            <p:nvPicPr>
              <p:cNvPr id="9" name="Kuva 8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BC571B95-35B7-6AF2-ADE4-70E6A503D5B7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43610">
                <a:off x="10822691" y="4531691"/>
                <a:ext cx="1169542" cy="2079184"/>
              </a:xfrm>
              <a:prstGeom prst="rect">
                <a:avLst/>
              </a:prstGeom>
            </p:spPr>
          </p:pic>
          <p:pic>
            <p:nvPicPr>
              <p:cNvPr id="10" name="Kuva 9">
                <a:extLst>
                  <a:ext uri="{FF2B5EF4-FFF2-40B4-BE49-F238E27FC236}">
                    <a16:creationId xmlns:a16="http://schemas.microsoft.com/office/drawing/2014/main" id="{7411E7D7-3465-1F91-69D7-192D2F3BD362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3204" y="3610465"/>
                <a:ext cx="961192" cy="1708786"/>
              </a:xfrm>
              <a:prstGeom prst="rect">
                <a:avLst/>
              </a:prstGeom>
            </p:spPr>
          </p:pic>
          <p:pic>
            <p:nvPicPr>
              <p:cNvPr id="11" name="Kuva 10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EF787762-E039-2CC7-5F55-D6FDF1D003DF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2439">
                <a:off x="10706759" y="1515381"/>
                <a:ext cx="1294081" cy="2300588"/>
              </a:xfrm>
              <a:prstGeom prst="rect">
                <a:avLst/>
              </a:prstGeom>
            </p:spPr>
          </p:pic>
          <p:pic>
            <p:nvPicPr>
              <p:cNvPr id="12" name="Kuva 11" descr="Kuva, joka sisältää kohteen Grafiikka, musta, kuvakaappaus, pimeys&#10;&#10;Kuvaus luotu automaattisesti">
                <a:extLst>
                  <a:ext uri="{FF2B5EF4-FFF2-40B4-BE49-F238E27FC236}">
                    <a16:creationId xmlns:a16="http://schemas.microsoft.com/office/drawing/2014/main" id="{13B4A508-9609-03FF-E386-7A3FDA440CCF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50509">
                <a:off x="10480676" y="-288236"/>
                <a:ext cx="1205652" cy="21433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934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pöytähopeat, Ruoanlaittoväline, astiat, lautanen&#10;&#10;Kuvaus luotu automaattisesti">
            <a:extLst>
              <a:ext uri="{FF2B5EF4-FFF2-40B4-BE49-F238E27FC236}">
                <a16:creationId xmlns:a16="http://schemas.microsoft.com/office/drawing/2014/main" id="{8CB6478B-1F51-645E-E396-49F6B8A0093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3" y="-938480"/>
            <a:ext cx="11800856" cy="873495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AC710E8-FE16-4BC7-1D44-797581F1F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solidFill>
                  <a:srgbClr val="0D1E63"/>
                </a:solidFill>
              </a:rPr>
              <a:t>Miksi</a:t>
            </a:r>
            <a:r>
              <a:rPr lang="en-US" dirty="0">
                <a:solidFill>
                  <a:srgbClr val="0D1E63"/>
                </a:solidFill>
              </a:rPr>
              <a:t> </a:t>
            </a:r>
            <a:r>
              <a:rPr lang="en-US" dirty="0" err="1">
                <a:solidFill>
                  <a:srgbClr val="0D1E63"/>
                </a:solidFill>
              </a:rPr>
              <a:t>ruokavalintoihimme</a:t>
            </a:r>
            <a:r>
              <a:rPr lang="en-US" dirty="0">
                <a:solidFill>
                  <a:srgbClr val="0D1E63"/>
                </a:solidFill>
              </a:rPr>
              <a:t> </a:t>
            </a:r>
            <a:r>
              <a:rPr lang="en-US" dirty="0" err="1">
                <a:solidFill>
                  <a:srgbClr val="0D1E63"/>
                </a:solidFill>
              </a:rPr>
              <a:t>pyritään</a:t>
            </a:r>
            <a:r>
              <a:rPr lang="en-US" dirty="0">
                <a:solidFill>
                  <a:srgbClr val="0D1E63"/>
                </a:solidFill>
              </a:rPr>
              <a:t> </a:t>
            </a:r>
            <a:r>
              <a:rPr lang="en-US" dirty="0" err="1">
                <a:solidFill>
                  <a:srgbClr val="0D1E63"/>
                </a:solidFill>
              </a:rPr>
              <a:t>vaikuttamaan</a:t>
            </a:r>
            <a:r>
              <a:rPr lang="en-US" dirty="0">
                <a:solidFill>
                  <a:srgbClr val="0D1E63"/>
                </a:solidFill>
              </a:rPr>
              <a:t>?</a:t>
            </a:r>
          </a:p>
        </p:txBody>
      </p:sp>
      <p:pic>
        <p:nvPicPr>
          <p:cNvPr id="6" name="Kuva 5" descr="Kuva, joka sisältää kohteen Grafiikka, Fontti, graafinen suunnittelu, vihreä&#10;&#10;Kuvaus luotu automaattisesti">
            <a:extLst>
              <a:ext uri="{FF2B5EF4-FFF2-40B4-BE49-F238E27FC236}">
                <a16:creationId xmlns:a16="http://schemas.microsoft.com/office/drawing/2014/main" id="{39D4F5A2-DEF7-3788-8F33-AC4956D30ED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" y="138704"/>
            <a:ext cx="1610463" cy="112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80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CB9AA4-2A31-1197-B37C-7B35FBE3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2188"/>
            <a:ext cx="10515600" cy="1325563"/>
          </a:xfrm>
        </p:spPr>
        <p:txBody>
          <a:bodyPr/>
          <a:lstStyle/>
          <a:p>
            <a:pPr algn="ctr"/>
            <a:r>
              <a:rPr lang="fi-FI" dirty="0">
                <a:solidFill>
                  <a:srgbClr val="0D1E63"/>
                </a:solidFill>
              </a:rPr>
              <a:t>Mitä ovat ravitsemussuositukset?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E8E5A3-D8A0-3127-918A-DE34A9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1324" y="1471454"/>
            <a:ext cx="9039735" cy="4351338"/>
          </a:xfrm>
        </p:spPr>
        <p:txBody>
          <a:bodyPr>
            <a:normAutofit/>
          </a:bodyPr>
          <a:lstStyle/>
          <a:p>
            <a:r>
              <a:rPr lang="fi-FI" sz="2400" dirty="0"/>
              <a:t>Tavoitteena tuupata koko väestöä terveyttä edistävän ruokavalion toteuttamiseen</a:t>
            </a:r>
          </a:p>
          <a:p>
            <a:pPr lvl="1"/>
            <a:r>
              <a:rPr lang="fi-FI" sz="2000" dirty="0"/>
              <a:t>Erilaisille väestöryhmille, kuten lapsille ja vanhuksille on omat suositukset</a:t>
            </a:r>
          </a:p>
          <a:p>
            <a:r>
              <a:rPr lang="fi-FI" sz="2400" dirty="0"/>
              <a:t>Suosituksia hyödynnetään </a:t>
            </a:r>
          </a:p>
          <a:p>
            <a:pPr lvl="1"/>
            <a:r>
              <a:rPr lang="fi-FI" sz="2000" dirty="0"/>
              <a:t>Kun halutaan viestiä terveyttä ja hyvinvointia edistävästä ruokavaliosta</a:t>
            </a:r>
          </a:p>
          <a:p>
            <a:pPr lvl="1"/>
            <a:r>
              <a:rPr lang="fi-FI" sz="2000" dirty="0"/>
              <a:t>Kun suunnitellaan ruokalistoja joukkoruokailuun tai uusia tuotteita elintarviketeollisuudessa</a:t>
            </a:r>
          </a:p>
          <a:p>
            <a:pPr lvl="1"/>
            <a:r>
              <a:rPr lang="fi-FI" sz="2000" dirty="0"/>
              <a:t>Kun havaitaan puutteita ravintoaineen saannissa, esim. jodin puutetta hoidetaan lisäämällä sitä suolaan</a:t>
            </a:r>
          </a:p>
          <a:p>
            <a:pPr lvl="1"/>
            <a:r>
              <a:rPr lang="fi-FI" sz="2000" dirty="0"/>
              <a:t>Kun </a:t>
            </a:r>
            <a:r>
              <a:rPr lang="fi-FI" sz="2000"/>
              <a:t>halutaan tutkia, </a:t>
            </a:r>
            <a:r>
              <a:rPr lang="fi-FI" sz="2000" dirty="0"/>
              <a:t>miten ihmiset syövät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727EA05D-B7B9-54BA-F62C-E569EDAF29D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88140" y="-288236"/>
            <a:ext cx="11712700" cy="6910109"/>
            <a:chOff x="288140" y="-288236"/>
            <a:chExt cx="11712700" cy="6910109"/>
          </a:xfrm>
        </p:grpSpPr>
        <p:grpSp>
          <p:nvGrpSpPr>
            <p:cNvPr id="4" name="Ryhmä 3">
              <a:extLst>
                <a:ext uri="{FF2B5EF4-FFF2-40B4-BE49-F238E27FC236}">
                  <a16:creationId xmlns:a16="http://schemas.microsoft.com/office/drawing/2014/main" id="{8AB0AE55-8934-51B6-8C13-841C857EA9A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0480676" y="-288236"/>
              <a:ext cx="1520164" cy="6899111"/>
              <a:chOff x="10480676" y="-288236"/>
              <a:chExt cx="1520164" cy="6899111"/>
            </a:xfrm>
          </p:grpSpPr>
          <p:pic>
            <p:nvPicPr>
              <p:cNvPr id="5" name="Kuva 4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E34FE27D-AF61-4E50-3D0F-A07BE4FBA83C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43610">
                <a:off x="10822691" y="4531691"/>
                <a:ext cx="1169542" cy="2079184"/>
              </a:xfrm>
              <a:prstGeom prst="rect">
                <a:avLst/>
              </a:prstGeom>
            </p:spPr>
          </p:pic>
          <p:pic>
            <p:nvPicPr>
              <p:cNvPr id="6" name="Kuva 5">
                <a:extLst>
                  <a:ext uri="{FF2B5EF4-FFF2-40B4-BE49-F238E27FC236}">
                    <a16:creationId xmlns:a16="http://schemas.microsoft.com/office/drawing/2014/main" id="{A43865AE-1152-F579-E0B8-4EA45AA35BF5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3204" y="3610465"/>
                <a:ext cx="961192" cy="1708786"/>
              </a:xfrm>
              <a:prstGeom prst="rect">
                <a:avLst/>
              </a:prstGeom>
            </p:spPr>
          </p:pic>
          <p:pic>
            <p:nvPicPr>
              <p:cNvPr id="7" name="Kuva 6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77A01869-D4FF-6DEA-B0DB-A6C162D7829D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2439">
                <a:off x="10706759" y="1515381"/>
                <a:ext cx="1294081" cy="2300588"/>
              </a:xfrm>
              <a:prstGeom prst="rect">
                <a:avLst/>
              </a:prstGeom>
            </p:spPr>
          </p:pic>
          <p:pic>
            <p:nvPicPr>
              <p:cNvPr id="8" name="Kuva 7" descr="Kuva, joka sisältää kohteen Grafiikka, musta, kuvakaappaus, pimeys&#10;&#10;Kuvaus luotu automaattisesti">
                <a:extLst>
                  <a:ext uri="{FF2B5EF4-FFF2-40B4-BE49-F238E27FC236}">
                    <a16:creationId xmlns:a16="http://schemas.microsoft.com/office/drawing/2014/main" id="{4BFFD803-278D-3573-01C5-51B321EFB94E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50509">
                <a:off x="10480676" y="-288236"/>
                <a:ext cx="1205652" cy="2143380"/>
              </a:xfrm>
              <a:prstGeom prst="rect">
                <a:avLst/>
              </a:prstGeom>
            </p:spPr>
          </p:pic>
        </p:grpSp>
        <p:grpSp>
          <p:nvGrpSpPr>
            <p:cNvPr id="9" name="Ryhmä 8">
              <a:extLst>
                <a:ext uri="{FF2B5EF4-FFF2-40B4-BE49-F238E27FC236}">
                  <a16:creationId xmlns:a16="http://schemas.microsoft.com/office/drawing/2014/main" id="{6AC69D4E-C66A-5F67-1F2B-4D74F9B36EF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88140" y="-277238"/>
              <a:ext cx="1520164" cy="6899111"/>
              <a:chOff x="10480676" y="-288236"/>
              <a:chExt cx="1520164" cy="6899111"/>
            </a:xfrm>
          </p:grpSpPr>
          <p:pic>
            <p:nvPicPr>
              <p:cNvPr id="10" name="Kuva 9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AAB649C5-4DB2-4FD2-5021-72AD75C39AFC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43610">
                <a:off x="10822691" y="4531691"/>
                <a:ext cx="1169542" cy="2079184"/>
              </a:xfrm>
              <a:prstGeom prst="rect">
                <a:avLst/>
              </a:prstGeom>
            </p:spPr>
          </p:pic>
          <p:pic>
            <p:nvPicPr>
              <p:cNvPr id="11" name="Kuva 10">
                <a:extLst>
                  <a:ext uri="{FF2B5EF4-FFF2-40B4-BE49-F238E27FC236}">
                    <a16:creationId xmlns:a16="http://schemas.microsoft.com/office/drawing/2014/main" id="{11F22DC5-C7B1-4D0E-6641-D0B7B12F4AB2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3204" y="3610465"/>
                <a:ext cx="961192" cy="1708786"/>
              </a:xfrm>
              <a:prstGeom prst="rect">
                <a:avLst/>
              </a:prstGeom>
            </p:spPr>
          </p:pic>
          <p:pic>
            <p:nvPicPr>
              <p:cNvPr id="12" name="Kuva 11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3CEA84B5-C7A7-E76B-2892-8BD1074D25AB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2439">
                <a:off x="10706759" y="1515381"/>
                <a:ext cx="1294081" cy="2300588"/>
              </a:xfrm>
              <a:prstGeom prst="rect">
                <a:avLst/>
              </a:prstGeom>
            </p:spPr>
          </p:pic>
          <p:pic>
            <p:nvPicPr>
              <p:cNvPr id="13" name="Kuva 12" descr="Kuva, joka sisältää kohteen Grafiikka, musta, kuvakaappaus, pimeys&#10;&#10;Kuvaus luotu automaattisesti">
                <a:extLst>
                  <a:ext uri="{FF2B5EF4-FFF2-40B4-BE49-F238E27FC236}">
                    <a16:creationId xmlns:a16="http://schemas.microsoft.com/office/drawing/2014/main" id="{E1AFF51D-9A9C-8EEA-21CA-381E67465925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50509">
                <a:off x="10480676" y="-288236"/>
                <a:ext cx="1205652" cy="2143380"/>
              </a:xfrm>
              <a:prstGeom prst="rect">
                <a:avLst/>
              </a:prstGeom>
            </p:spPr>
          </p:pic>
        </p:grpSp>
      </p:grpSp>
      <p:pic>
        <p:nvPicPr>
          <p:cNvPr id="15" name="Kuva 14" descr="Kuva, joka sisältää kohteen Grafiikka, Fontti, graafinen suunnittelu, vihreä&#10;&#10;Kuvaus luotu automaattisesti">
            <a:extLst>
              <a:ext uri="{FF2B5EF4-FFF2-40B4-BE49-F238E27FC236}">
                <a16:creationId xmlns:a16="http://schemas.microsoft.com/office/drawing/2014/main" id="{CA15848E-158B-98FF-F0BD-02A32ABA2B0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28" y="5230030"/>
            <a:ext cx="2238282" cy="142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4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nline-media 15" title="Mikä ihmeen täysjyvä?">
            <a:hlinkClick r:id="" action="ppaction://media"/>
            <a:extLst>
              <a:ext uri="{FF2B5EF4-FFF2-40B4-BE49-F238E27FC236}">
                <a16:creationId xmlns:a16="http://schemas.microsoft.com/office/drawing/2014/main" id="{62B3E5DD-E101-592F-6CC7-9644841F5CE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1605" y="1626120"/>
            <a:ext cx="6642067" cy="374992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D0B6A82-CEF7-C7F7-CF0E-5A1E8FE48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792" y="150350"/>
            <a:ext cx="10515600" cy="1325563"/>
          </a:xfrm>
        </p:spPr>
        <p:txBody>
          <a:bodyPr/>
          <a:lstStyle/>
          <a:p>
            <a:r>
              <a:rPr lang="fi-FI" dirty="0"/>
              <a:t>Mikä ihmeen täysjyvä?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DADEAE26-3F62-8E95-FE92-64BCAAF02650}"/>
              </a:ext>
            </a:extLst>
          </p:cNvPr>
          <p:cNvGrpSpPr/>
          <p:nvPr/>
        </p:nvGrpSpPr>
        <p:grpSpPr>
          <a:xfrm>
            <a:off x="70608" y="-254689"/>
            <a:ext cx="11964076" cy="6999941"/>
            <a:chOff x="288140" y="-288236"/>
            <a:chExt cx="11712700" cy="6910109"/>
          </a:xfrm>
        </p:grpSpPr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BC3F5B42-AF2C-39A2-3754-62609FE12777}"/>
                </a:ext>
              </a:extLst>
            </p:cNvPr>
            <p:cNvGrpSpPr/>
            <p:nvPr/>
          </p:nvGrpSpPr>
          <p:grpSpPr>
            <a:xfrm>
              <a:off x="10480676" y="-288236"/>
              <a:ext cx="1520164" cy="6899111"/>
              <a:chOff x="10480676" y="-288236"/>
              <a:chExt cx="1520164" cy="6899111"/>
            </a:xfrm>
          </p:grpSpPr>
          <p:pic>
            <p:nvPicPr>
              <p:cNvPr id="12" name="Kuva 11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A8DD58B8-0687-41AE-2CFD-A674A6354211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43610">
                <a:off x="10822691" y="4531691"/>
                <a:ext cx="1169542" cy="2079184"/>
              </a:xfrm>
              <a:prstGeom prst="rect">
                <a:avLst/>
              </a:prstGeom>
            </p:spPr>
          </p:pic>
          <p:pic>
            <p:nvPicPr>
              <p:cNvPr id="13" name="Kuva 12">
                <a:extLst>
                  <a:ext uri="{FF2B5EF4-FFF2-40B4-BE49-F238E27FC236}">
                    <a16:creationId xmlns:a16="http://schemas.microsoft.com/office/drawing/2014/main" id="{61D2E4D8-4525-0739-4DAD-C41732A3F36E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3204" y="3610465"/>
                <a:ext cx="961192" cy="1708786"/>
              </a:xfrm>
              <a:prstGeom prst="rect">
                <a:avLst/>
              </a:prstGeom>
            </p:spPr>
          </p:pic>
          <p:pic>
            <p:nvPicPr>
              <p:cNvPr id="14" name="Kuva 13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E9B00D9A-B7AA-FA54-54BD-8F04705A60EE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2439">
                <a:off x="10706759" y="1515381"/>
                <a:ext cx="1294081" cy="2300588"/>
              </a:xfrm>
              <a:prstGeom prst="rect">
                <a:avLst/>
              </a:prstGeom>
            </p:spPr>
          </p:pic>
          <p:pic>
            <p:nvPicPr>
              <p:cNvPr id="15" name="Kuva 14" descr="Kuva, joka sisältää kohteen Grafiikka, musta, kuvakaappaus, pimeys&#10;&#10;Kuvaus luotu automaattisesti">
                <a:extLst>
                  <a:ext uri="{FF2B5EF4-FFF2-40B4-BE49-F238E27FC236}">
                    <a16:creationId xmlns:a16="http://schemas.microsoft.com/office/drawing/2014/main" id="{513F32D2-B25A-40CA-DC2D-2457DB56A2F4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50509">
                <a:off x="10480676" y="-288236"/>
                <a:ext cx="1205652" cy="2143380"/>
              </a:xfrm>
              <a:prstGeom prst="rect">
                <a:avLst/>
              </a:prstGeom>
            </p:spPr>
          </p:pic>
        </p:grpSp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0785FD30-5126-25A5-7B61-EB118D78C6CD}"/>
                </a:ext>
              </a:extLst>
            </p:cNvPr>
            <p:cNvGrpSpPr/>
            <p:nvPr/>
          </p:nvGrpSpPr>
          <p:grpSpPr>
            <a:xfrm>
              <a:off x="288140" y="-277238"/>
              <a:ext cx="1520164" cy="6899111"/>
              <a:chOff x="10480676" y="-288236"/>
              <a:chExt cx="1520164" cy="6899111"/>
            </a:xfrm>
          </p:grpSpPr>
          <p:pic>
            <p:nvPicPr>
              <p:cNvPr id="8" name="Kuva 7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83B47CD5-7247-EC34-6D61-3EE4D4AD88C0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43610">
                <a:off x="10822691" y="4531691"/>
                <a:ext cx="1169542" cy="2079184"/>
              </a:xfrm>
              <a:prstGeom prst="rect">
                <a:avLst/>
              </a:prstGeom>
            </p:spPr>
          </p:pic>
          <p:pic>
            <p:nvPicPr>
              <p:cNvPr id="9" name="Kuva 8">
                <a:extLst>
                  <a:ext uri="{FF2B5EF4-FFF2-40B4-BE49-F238E27FC236}">
                    <a16:creationId xmlns:a16="http://schemas.microsoft.com/office/drawing/2014/main" id="{B6283F4E-E9B6-4031-C636-0B163F901D9F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3204" y="3610465"/>
                <a:ext cx="961192" cy="1708786"/>
              </a:xfrm>
              <a:prstGeom prst="rect">
                <a:avLst/>
              </a:prstGeom>
            </p:spPr>
          </p:pic>
          <p:pic>
            <p:nvPicPr>
              <p:cNvPr id="10" name="Kuva 9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A456294A-C8DB-AC99-2C4D-4C0E81371A11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2439">
                <a:off x="10706759" y="1515381"/>
                <a:ext cx="1294081" cy="2300588"/>
              </a:xfrm>
              <a:prstGeom prst="rect">
                <a:avLst/>
              </a:prstGeom>
            </p:spPr>
          </p:pic>
          <p:pic>
            <p:nvPicPr>
              <p:cNvPr id="11" name="Kuva 10" descr="Kuva, joka sisältää kohteen Grafiikka, musta, kuvakaappaus, pimeys&#10;&#10;Kuvaus luotu automaattisesti">
                <a:extLst>
                  <a:ext uri="{FF2B5EF4-FFF2-40B4-BE49-F238E27FC236}">
                    <a16:creationId xmlns:a16="http://schemas.microsoft.com/office/drawing/2014/main" id="{AE7B89A2-DF72-E8DE-3AAD-8FD19AD6D768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50509">
                <a:off x="10480676" y="-288236"/>
                <a:ext cx="1205652" cy="2143380"/>
              </a:xfrm>
              <a:prstGeom prst="rect">
                <a:avLst/>
              </a:prstGeom>
            </p:spPr>
          </p:pic>
        </p:grpSp>
      </p:grpSp>
      <p:pic>
        <p:nvPicPr>
          <p:cNvPr id="17" name="Kuva 16" descr="Kuva, joka sisältää kohteen Grafiikka, Fontti, graafinen suunnittelu, vihreä&#10;&#10;Kuvaus luotu automaattisesti">
            <a:extLst>
              <a:ext uri="{FF2B5EF4-FFF2-40B4-BE49-F238E27FC236}">
                <a16:creationId xmlns:a16="http://schemas.microsoft.com/office/drawing/2014/main" id="{1B049C99-20C4-C2E7-A76F-8B706DD0F7E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28" y="5230030"/>
            <a:ext cx="2238282" cy="1425782"/>
          </a:xfrm>
          <a:prstGeom prst="rect">
            <a:avLst/>
          </a:prstGeom>
        </p:spPr>
      </p:pic>
      <p:sp>
        <p:nvSpPr>
          <p:cNvPr id="20" name="Puhekupla: Soikea 19">
            <a:extLst>
              <a:ext uri="{FF2B5EF4-FFF2-40B4-BE49-F238E27FC236}">
                <a16:creationId xmlns:a16="http://schemas.microsoft.com/office/drawing/2014/main" id="{4B72AB59-5050-8F58-5A7E-BBF00B09542A}"/>
              </a:ext>
            </a:extLst>
          </p:cNvPr>
          <p:cNvSpPr/>
          <p:nvPr/>
        </p:nvSpPr>
        <p:spPr>
          <a:xfrm>
            <a:off x="8377447" y="258823"/>
            <a:ext cx="3729832" cy="3079786"/>
          </a:xfrm>
          <a:prstGeom prst="wedgeEllipseCallout">
            <a:avLst>
              <a:gd name="adj1" fmla="val -58663"/>
              <a:gd name="adj2" fmla="val 17138"/>
            </a:avLst>
          </a:prstGeom>
          <a:solidFill>
            <a:srgbClr val="E8E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Poimi vastaukset videolta!</a:t>
            </a:r>
          </a:p>
          <a:p>
            <a:pPr algn="ctr"/>
            <a:endParaRPr lang="fi-FI" sz="1400" b="1" dirty="0">
              <a:solidFill>
                <a:schemeClr val="tx1"/>
              </a:solidFill>
            </a:endParaRP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Kuinka paljon täysjyvää tulisi syödä vuorokaudessa? </a:t>
            </a:r>
          </a:p>
          <a:p>
            <a:pPr algn="ctr"/>
            <a:endParaRPr lang="fi-FI" sz="1400" dirty="0">
              <a:solidFill>
                <a:schemeClr val="tx1"/>
              </a:solidFill>
            </a:endParaRP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Mistä tietää paljonko tuote sisältää täysjyvää?</a:t>
            </a: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Miksi täysjyvävilja on parempi ympäristön kannalta?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081A13A6-54E3-D68F-8BBE-D2427BDE78F1}"/>
              </a:ext>
            </a:extLst>
          </p:cNvPr>
          <p:cNvSpPr txBox="1"/>
          <p:nvPr/>
        </p:nvSpPr>
        <p:spPr>
          <a:xfrm>
            <a:off x="1582637" y="5522068"/>
            <a:ext cx="3400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9"/>
              </a:rPr>
              <a:t>https://youtu.be/WYcwB5lZJ-o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096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34D410-161E-D962-FC87-18FC0988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rgbClr val="0D1E63"/>
                </a:solidFill>
              </a:rPr>
              <a:t>Mitä ravitsemussuositukset kertovat?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5F1D4C-0B79-F53D-3768-F2A85C3A0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3541" y="1690688"/>
            <a:ext cx="5181600" cy="4351338"/>
          </a:xfrm>
        </p:spPr>
        <p:txBody>
          <a:bodyPr/>
          <a:lstStyle/>
          <a:p>
            <a:r>
              <a:rPr lang="fi-FI" dirty="0"/>
              <a:t>Ravintoaineiden saantisuositukset</a:t>
            </a:r>
          </a:p>
          <a:p>
            <a:pPr lvl="1"/>
            <a:r>
              <a:rPr lang="fi-FI" dirty="0"/>
              <a:t>Energiaravintoaineet</a:t>
            </a:r>
          </a:p>
          <a:p>
            <a:pPr lvl="1"/>
            <a:r>
              <a:rPr lang="fi-FI" dirty="0"/>
              <a:t>Suojaravintoaineet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B9EDFA0-AC37-A9BF-F024-6043FE3E5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581127"/>
            <a:ext cx="5181600" cy="4351338"/>
          </a:xfrm>
        </p:spPr>
        <p:txBody>
          <a:bodyPr/>
          <a:lstStyle/>
          <a:p>
            <a:r>
              <a:rPr lang="fi-FI" dirty="0"/>
              <a:t>Ympäristönäkökulma</a:t>
            </a:r>
          </a:p>
          <a:p>
            <a:pPr lvl="1"/>
            <a:r>
              <a:rPr lang="fi-FI" dirty="0"/>
              <a:t>Ruokajärjestelmän ympäristövaikutusten vähentäminen</a:t>
            </a:r>
          </a:p>
          <a:p>
            <a:pPr lvl="1"/>
            <a:r>
              <a:rPr lang="fi-FI" dirty="0"/>
              <a:t>Hävikin pienentäminen</a:t>
            </a:r>
          </a:p>
          <a:p>
            <a:pPr marL="0" indent="0">
              <a:buNone/>
            </a:pPr>
            <a:endParaRPr lang="fi-FI" dirty="0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C80885A3-F83B-B024-33D9-67DF8CAF9E3A}"/>
              </a:ext>
            </a:extLst>
          </p:cNvPr>
          <p:cNvGrpSpPr/>
          <p:nvPr/>
        </p:nvGrpSpPr>
        <p:grpSpPr>
          <a:xfrm>
            <a:off x="288140" y="-288236"/>
            <a:ext cx="11712700" cy="6910109"/>
            <a:chOff x="288140" y="-288236"/>
            <a:chExt cx="11712700" cy="6910109"/>
          </a:xfrm>
        </p:grpSpPr>
        <p:grpSp>
          <p:nvGrpSpPr>
            <p:cNvPr id="13" name="Ryhmä 12">
              <a:extLst>
                <a:ext uri="{FF2B5EF4-FFF2-40B4-BE49-F238E27FC236}">
                  <a16:creationId xmlns:a16="http://schemas.microsoft.com/office/drawing/2014/main" id="{4F5F21EA-982B-A986-81EE-2E2B49F66783}"/>
                </a:ext>
              </a:extLst>
            </p:cNvPr>
            <p:cNvGrpSpPr/>
            <p:nvPr/>
          </p:nvGrpSpPr>
          <p:grpSpPr>
            <a:xfrm>
              <a:off x="10480676" y="-288236"/>
              <a:ext cx="1520164" cy="6899111"/>
              <a:chOff x="10480676" y="-288236"/>
              <a:chExt cx="1520164" cy="6899111"/>
            </a:xfrm>
          </p:grpSpPr>
          <p:pic>
            <p:nvPicPr>
              <p:cNvPr id="22" name="Kuva 21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5952E915-A2E0-27DF-92B5-D0D31F3BA254}"/>
                  </a:ext>
                </a:extLst>
              </p:cNvPr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43610">
                <a:off x="10822691" y="4531691"/>
                <a:ext cx="1169542" cy="2079184"/>
              </a:xfrm>
              <a:prstGeom prst="rect">
                <a:avLst/>
              </a:prstGeom>
            </p:spPr>
          </p:pic>
          <p:pic>
            <p:nvPicPr>
              <p:cNvPr id="24" name="Kuva 23">
                <a:extLst>
                  <a:ext uri="{FF2B5EF4-FFF2-40B4-BE49-F238E27FC236}">
                    <a16:creationId xmlns:a16="http://schemas.microsoft.com/office/drawing/2014/main" id="{B58F45BF-2213-D7AF-8B26-C8D81D4E4C68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3204" y="3610465"/>
                <a:ext cx="961192" cy="1708786"/>
              </a:xfrm>
              <a:prstGeom prst="rect">
                <a:avLst/>
              </a:prstGeom>
            </p:spPr>
          </p:pic>
          <p:pic>
            <p:nvPicPr>
              <p:cNvPr id="26" name="Kuva 25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F74E81F9-F43C-F032-7882-848C56E167C8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2439">
                <a:off x="10706759" y="1515381"/>
                <a:ext cx="1294081" cy="2300588"/>
              </a:xfrm>
              <a:prstGeom prst="rect">
                <a:avLst/>
              </a:prstGeom>
            </p:spPr>
          </p:pic>
          <p:pic>
            <p:nvPicPr>
              <p:cNvPr id="28" name="Kuva 27" descr="Kuva, joka sisältää kohteen Grafiikka, musta, kuvakaappaus, pimeys&#10;&#10;Kuvaus luotu automaattisesti">
                <a:extLst>
                  <a:ext uri="{FF2B5EF4-FFF2-40B4-BE49-F238E27FC236}">
                    <a16:creationId xmlns:a16="http://schemas.microsoft.com/office/drawing/2014/main" id="{8CF9008B-631F-3275-4A73-05265EF7E60D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50509">
                <a:off x="10480676" y="-288236"/>
                <a:ext cx="1205652" cy="2143380"/>
              </a:xfrm>
              <a:prstGeom prst="rect">
                <a:avLst/>
              </a:prstGeom>
            </p:spPr>
          </p:pic>
        </p:grp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E0EE9F19-C380-7CFF-4433-CDA38C6771F1}"/>
                </a:ext>
              </a:extLst>
            </p:cNvPr>
            <p:cNvGrpSpPr/>
            <p:nvPr/>
          </p:nvGrpSpPr>
          <p:grpSpPr>
            <a:xfrm>
              <a:off x="288140" y="-277238"/>
              <a:ext cx="1520164" cy="6899111"/>
              <a:chOff x="10480676" y="-288236"/>
              <a:chExt cx="1520164" cy="6899111"/>
            </a:xfrm>
          </p:grpSpPr>
          <p:pic>
            <p:nvPicPr>
              <p:cNvPr id="15" name="Kuva 14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F3C54E06-D642-5222-CDBE-603DFBF98A16}"/>
                  </a:ext>
                </a:extLst>
              </p:cNvPr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43610">
                <a:off x="10822691" y="4531691"/>
                <a:ext cx="1169542" cy="2079184"/>
              </a:xfrm>
              <a:prstGeom prst="rect">
                <a:avLst/>
              </a:prstGeom>
            </p:spPr>
          </p:pic>
          <p:pic>
            <p:nvPicPr>
              <p:cNvPr id="16" name="Kuva 15">
                <a:extLst>
                  <a:ext uri="{FF2B5EF4-FFF2-40B4-BE49-F238E27FC236}">
                    <a16:creationId xmlns:a16="http://schemas.microsoft.com/office/drawing/2014/main" id="{0E9AA1AD-FBBA-064C-A715-11D38C19AD2C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3204" y="3610465"/>
                <a:ext cx="961192" cy="1708786"/>
              </a:xfrm>
              <a:prstGeom prst="rect">
                <a:avLst/>
              </a:prstGeom>
            </p:spPr>
          </p:pic>
          <p:pic>
            <p:nvPicPr>
              <p:cNvPr id="18" name="Kuva 17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47ADD9CF-7184-9F27-DB22-A380CBE1A642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2439">
                <a:off x="10706759" y="1515381"/>
                <a:ext cx="1294081" cy="2300588"/>
              </a:xfrm>
              <a:prstGeom prst="rect">
                <a:avLst/>
              </a:prstGeom>
            </p:spPr>
          </p:pic>
          <p:pic>
            <p:nvPicPr>
              <p:cNvPr id="20" name="Kuva 19" descr="Kuva, joka sisältää kohteen Grafiikka, musta, kuvakaappaus, pimeys&#10;&#10;Kuvaus luotu automaattisesti">
                <a:extLst>
                  <a:ext uri="{FF2B5EF4-FFF2-40B4-BE49-F238E27FC236}">
                    <a16:creationId xmlns:a16="http://schemas.microsoft.com/office/drawing/2014/main" id="{18261C0C-4DAC-8B6A-7CBA-60BECDBF3534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50509">
                <a:off x="10480676" y="-288236"/>
                <a:ext cx="1205652" cy="2143380"/>
              </a:xfrm>
              <a:prstGeom prst="rect">
                <a:avLst/>
              </a:prstGeom>
            </p:spPr>
          </p:pic>
        </p:grpSp>
      </p:grpSp>
      <p:sp>
        <p:nvSpPr>
          <p:cNvPr id="30" name="Ellipsi 29">
            <a:extLst>
              <a:ext uri="{FF2B5EF4-FFF2-40B4-BE49-F238E27FC236}">
                <a16:creationId xmlns:a16="http://schemas.microsoft.com/office/drawing/2014/main" id="{23D306E0-9333-0ED0-0218-998A8891E5B8}"/>
              </a:ext>
            </a:extLst>
          </p:cNvPr>
          <p:cNvSpPr/>
          <p:nvPr/>
        </p:nvSpPr>
        <p:spPr>
          <a:xfrm>
            <a:off x="7794977" y="1875474"/>
            <a:ext cx="2546840" cy="1494943"/>
          </a:xfrm>
          <a:prstGeom prst="ellipse">
            <a:avLst/>
          </a:prstGeom>
          <a:solidFill>
            <a:srgbClr val="1D4FCF">
              <a:alpha val="6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</a:rPr>
              <a:t>Kivennäisaineet</a:t>
            </a:r>
          </a:p>
          <a:p>
            <a:pPr algn="ctr"/>
            <a:r>
              <a:rPr lang="fi-FI" dirty="0">
                <a:latin typeface="Calibri" panose="020F0502020204030204" pitchFamily="34" charset="0"/>
              </a:rPr>
              <a:t>Vitamiinit</a:t>
            </a:r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5A0082C8-A4E8-99BC-5F87-91A10B3E6D1D}"/>
              </a:ext>
            </a:extLst>
          </p:cNvPr>
          <p:cNvSpPr/>
          <p:nvPr/>
        </p:nvSpPr>
        <p:spPr>
          <a:xfrm>
            <a:off x="5825765" y="1429759"/>
            <a:ext cx="2372413" cy="1435395"/>
          </a:xfrm>
          <a:prstGeom prst="ellipse">
            <a:avLst/>
          </a:prstGeom>
          <a:solidFill>
            <a:srgbClr val="1D4FC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</a:rPr>
              <a:t>Proteiinit</a:t>
            </a:r>
          </a:p>
          <a:p>
            <a:pPr algn="ctr"/>
            <a:r>
              <a:rPr lang="fi-FI" dirty="0">
                <a:latin typeface="Calibri" panose="020F0502020204030204" pitchFamily="34" charset="0"/>
              </a:rPr>
              <a:t>Hiilihydraatit</a:t>
            </a:r>
          </a:p>
          <a:p>
            <a:pPr algn="ctr"/>
            <a:r>
              <a:rPr lang="fi-FI" dirty="0">
                <a:latin typeface="Calibri" panose="020F0502020204030204" pitchFamily="34" charset="0"/>
              </a:rPr>
              <a:t>Rasvat</a:t>
            </a:r>
          </a:p>
        </p:txBody>
      </p:sp>
      <p:sp>
        <p:nvSpPr>
          <p:cNvPr id="31" name="Nuoli: Oikea 30">
            <a:extLst>
              <a:ext uri="{FF2B5EF4-FFF2-40B4-BE49-F238E27FC236}">
                <a16:creationId xmlns:a16="http://schemas.microsoft.com/office/drawing/2014/main" id="{4292F0F0-0B82-7534-A95F-DDBEFED2C582}"/>
              </a:ext>
            </a:extLst>
          </p:cNvPr>
          <p:cNvSpPr/>
          <p:nvPr/>
        </p:nvSpPr>
        <p:spPr>
          <a:xfrm>
            <a:off x="5559671" y="1971162"/>
            <a:ext cx="348792" cy="285499"/>
          </a:xfrm>
          <a:prstGeom prst="rightArrow">
            <a:avLst/>
          </a:prstGeom>
          <a:solidFill>
            <a:srgbClr val="E8E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32" name="Nuoli: Oikea 31">
            <a:extLst>
              <a:ext uri="{FF2B5EF4-FFF2-40B4-BE49-F238E27FC236}">
                <a16:creationId xmlns:a16="http://schemas.microsoft.com/office/drawing/2014/main" id="{086BDEA9-E825-981B-778E-2188694CAEAF}"/>
              </a:ext>
            </a:extLst>
          </p:cNvPr>
          <p:cNvSpPr/>
          <p:nvPr/>
        </p:nvSpPr>
        <p:spPr>
          <a:xfrm rot="7386161">
            <a:off x="9723126" y="1817415"/>
            <a:ext cx="348792" cy="285499"/>
          </a:xfrm>
          <a:prstGeom prst="rightArrow">
            <a:avLst/>
          </a:prstGeom>
          <a:solidFill>
            <a:srgbClr val="E8E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Calibri" panose="020F0502020204030204" pitchFamily="34" charset="0"/>
            </a:endParaRPr>
          </a:p>
        </p:txBody>
      </p:sp>
      <p:grpSp>
        <p:nvGrpSpPr>
          <p:cNvPr id="43" name="Ryhmä 42">
            <a:extLst>
              <a:ext uri="{FF2B5EF4-FFF2-40B4-BE49-F238E27FC236}">
                <a16:creationId xmlns:a16="http://schemas.microsoft.com/office/drawing/2014/main" id="{2B915890-65D6-20D7-06E1-BCDE6B1C4331}"/>
              </a:ext>
            </a:extLst>
          </p:cNvPr>
          <p:cNvGrpSpPr/>
          <p:nvPr/>
        </p:nvGrpSpPr>
        <p:grpSpPr>
          <a:xfrm>
            <a:off x="2617301" y="3857732"/>
            <a:ext cx="2625541" cy="1461519"/>
            <a:chOff x="2617301" y="3857732"/>
            <a:chExt cx="2625541" cy="1461519"/>
          </a:xfrm>
        </p:grpSpPr>
        <p:pic>
          <p:nvPicPr>
            <p:cNvPr id="36" name="Kuva 35" descr="Haarukka ja veitsi ääriviiva">
              <a:extLst>
                <a:ext uri="{FF2B5EF4-FFF2-40B4-BE49-F238E27FC236}">
                  <a16:creationId xmlns:a16="http://schemas.microsoft.com/office/drawing/2014/main" id="{61984DC9-AD10-29D7-0A4F-F058F7828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617301" y="3857732"/>
              <a:ext cx="1461519" cy="1461519"/>
            </a:xfrm>
            <a:prstGeom prst="rect">
              <a:avLst/>
            </a:prstGeom>
          </p:spPr>
        </p:pic>
        <p:pic>
          <p:nvPicPr>
            <p:cNvPr id="42" name="Kuva 41" descr="Avoin käsi ja kasvi ääriviiva">
              <a:extLst>
                <a:ext uri="{FF2B5EF4-FFF2-40B4-BE49-F238E27FC236}">
                  <a16:creationId xmlns:a16="http://schemas.microsoft.com/office/drawing/2014/main" id="{D0C6EC74-9C7D-210A-C662-5A2EFF46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912824" y="3857732"/>
              <a:ext cx="1330018" cy="1330018"/>
            </a:xfrm>
            <a:prstGeom prst="rect">
              <a:avLst/>
            </a:prstGeom>
          </p:spPr>
        </p:pic>
      </p:grpSp>
      <p:pic>
        <p:nvPicPr>
          <p:cNvPr id="21" name="Kuva 20" descr="Kuva, joka sisältää kohteen Grafiikka, Fontti, graafinen suunnittelu, vihreä&#10;&#10;Kuvaus luotu automaattisesti">
            <a:extLst>
              <a:ext uri="{FF2B5EF4-FFF2-40B4-BE49-F238E27FC236}">
                <a16:creationId xmlns:a16="http://schemas.microsoft.com/office/drawing/2014/main" id="{0EB09CD4-F90B-9FCE-4319-959C6762EE9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28" y="5230030"/>
            <a:ext cx="2238282" cy="142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6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0" grpId="0" animBg="1"/>
      <p:bldP spid="29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ka, pöytäastiasto, ateria, Ruokakulttuuri&#10;&#10;Kuvaus luotu automaattisesti">
            <a:extLst>
              <a:ext uri="{FF2B5EF4-FFF2-40B4-BE49-F238E27FC236}">
                <a16:creationId xmlns:a16="http://schemas.microsoft.com/office/drawing/2014/main" id="{ECBDDFD0-FADF-9EA4-5573-1D2EA8705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59">
            <a:off x="3299428" y="4605258"/>
            <a:ext cx="2441772" cy="1592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E61BE58-51BA-BE3C-B073-8ED5A1E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fi-FI" sz="4000" dirty="0">
                <a:latin typeface="Cambria" panose="02040503050406030204" pitchFamily="18" charset="0"/>
                <a:ea typeface="Cambria" panose="02040503050406030204" pitchFamily="18" charset="0"/>
              </a:rPr>
              <a:t>Ruokavalion ja aterian koostaminen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4DCA39-1935-4211-FD2F-7B88D062B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Lautasmalli ja ruokapyramidi </a:t>
            </a:r>
          </a:p>
          <a:p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Keskeistä ruokavalion koostamisessa</a:t>
            </a:r>
          </a:p>
          <a:p>
            <a:pPr lvl="1"/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Monipuolisuus</a:t>
            </a:r>
          </a:p>
          <a:p>
            <a:pPr lvl="1"/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Nautittavuus</a:t>
            </a:r>
          </a:p>
          <a:p>
            <a:pPr lvl="1"/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Kohtuus</a:t>
            </a:r>
          </a:p>
          <a:p>
            <a:pPr marL="0" indent="0">
              <a:buNone/>
            </a:pP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962D72C6-8B9E-F470-2F68-A63CEB3EF7D8}"/>
              </a:ext>
            </a:extLst>
          </p:cNvPr>
          <p:cNvSpPr/>
          <p:nvPr/>
        </p:nvSpPr>
        <p:spPr>
          <a:xfrm>
            <a:off x="7352905" y="4835950"/>
            <a:ext cx="3648175" cy="1131218"/>
          </a:xfrm>
          <a:prstGeom prst="roundRect">
            <a:avLst/>
          </a:prstGeom>
          <a:solidFill>
            <a:srgbClr val="E8E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Kokonaisuus ratkaisee!</a:t>
            </a:r>
          </a:p>
        </p:txBody>
      </p:sp>
      <p:pic>
        <p:nvPicPr>
          <p:cNvPr id="8" name="Kuva 7" descr="Kuva, joka sisältää kohteen teksti, joulu, joulukuusi, animaatio&#10;&#10;Kuvaus luotu automaattisesti">
            <a:extLst>
              <a:ext uri="{FF2B5EF4-FFF2-40B4-BE49-F238E27FC236}">
                <a16:creationId xmlns:a16="http://schemas.microsoft.com/office/drawing/2014/main" id="{CCE81188-9937-FB04-FA15-AA1FCAD23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3" y="381297"/>
            <a:ext cx="4877500" cy="4181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Kuva 19" descr="Kuva, joka sisältää kohteen Grafiikka, Fontti, graafinen suunnittelu, vihreä&#10;&#10;Kuvaus luotu automaattisesti">
            <a:extLst>
              <a:ext uri="{FF2B5EF4-FFF2-40B4-BE49-F238E27FC236}">
                <a16:creationId xmlns:a16="http://schemas.microsoft.com/office/drawing/2014/main" id="{A4F32B74-F5CE-EF27-BB2E-08C85F1B087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28" y="5230030"/>
            <a:ext cx="2238282" cy="1425782"/>
          </a:xfrm>
          <a:prstGeom prst="rect">
            <a:avLst/>
          </a:prstGeom>
        </p:spPr>
      </p:pic>
      <p:pic>
        <p:nvPicPr>
          <p:cNvPr id="5" name="Kuva 4" descr="Kuva, joka sisältää kohteen ruoka, pöytäastiasto, ateria, Ruoanlaittoväline&#10;&#10;Kuvaus luotu automaattisesti">
            <a:extLst>
              <a:ext uri="{FF2B5EF4-FFF2-40B4-BE49-F238E27FC236}">
                <a16:creationId xmlns:a16="http://schemas.microsoft.com/office/drawing/2014/main" id="{0B27F03B-4AD0-F9A5-5E45-102F96C4C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83" y="4605351"/>
            <a:ext cx="2712400" cy="1808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6107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79B68A15-1792-3A4A-F16B-1A4793EE9A03}"/>
              </a:ext>
            </a:extLst>
          </p:cNvPr>
          <p:cNvSpPr/>
          <p:nvPr/>
        </p:nvSpPr>
        <p:spPr>
          <a:xfrm>
            <a:off x="171377" y="2045617"/>
            <a:ext cx="5886422" cy="3525624"/>
          </a:xfrm>
          <a:prstGeom prst="roundRect">
            <a:avLst/>
          </a:prstGeom>
          <a:solidFill>
            <a:srgbClr val="A6C9F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C5DB4CD-7D5D-7C46-1EAA-ED6AD08D5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71" y="0"/>
            <a:ext cx="5713428" cy="1807305"/>
          </a:xfrm>
        </p:spPr>
        <p:txBody>
          <a:bodyPr>
            <a:normAutofit/>
          </a:bodyPr>
          <a:lstStyle/>
          <a:p>
            <a:pPr>
              <a:tabLst>
                <a:tab pos="5203825" algn="l"/>
              </a:tabLst>
            </a:pPr>
            <a:r>
              <a:rPr lang="fi-FI" dirty="0">
                <a:solidFill>
                  <a:srgbClr val="0D1E63"/>
                </a:solidFill>
              </a:rPr>
              <a:t>Mainontaa kaikkialla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6F45B93-61D8-74A0-A11B-CF1D3C991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3" r="20983"/>
          <a:stretch/>
        </p:blipFill>
        <p:spPr>
          <a:xfrm>
            <a:off x="6203158" y="10"/>
            <a:ext cx="5962785" cy="685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uva 3" descr="Kuva, joka sisältää kohteen Grafiikka, Fontti, graafinen suunnittelu, vihreä&#10;&#10;Kuvaus luotu automaattisesti">
            <a:extLst>
              <a:ext uri="{FF2B5EF4-FFF2-40B4-BE49-F238E27FC236}">
                <a16:creationId xmlns:a16="http://schemas.microsoft.com/office/drawing/2014/main" id="{F7007C1A-6BE5-7363-0295-D653D505C0E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59" y="5158059"/>
            <a:ext cx="2238282" cy="1425782"/>
          </a:xfrm>
          <a:prstGeom prst="rect">
            <a:avLst/>
          </a:prstGeom>
        </p:spPr>
      </p:pic>
      <p:sp>
        <p:nvSpPr>
          <p:cNvPr id="6" name="Puhekupla: Soikea 5">
            <a:extLst>
              <a:ext uri="{FF2B5EF4-FFF2-40B4-BE49-F238E27FC236}">
                <a16:creationId xmlns:a16="http://schemas.microsoft.com/office/drawing/2014/main" id="{8AC3A1C2-759B-D119-D2AA-6062931DF5FE}"/>
              </a:ext>
            </a:extLst>
          </p:cNvPr>
          <p:cNvSpPr/>
          <p:nvPr/>
        </p:nvSpPr>
        <p:spPr>
          <a:xfrm>
            <a:off x="3528722" y="1229624"/>
            <a:ext cx="2915897" cy="1429522"/>
          </a:xfrm>
          <a:prstGeom prst="wedgeEllipseCallout">
            <a:avLst>
              <a:gd name="adj1" fmla="val -50303"/>
              <a:gd name="adj2" fmla="val -41341"/>
            </a:avLst>
          </a:prstGeom>
          <a:solidFill>
            <a:srgbClr val="E8E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fi-FI" sz="1800" dirty="0">
                <a:solidFill>
                  <a:schemeClr val="tx1"/>
                </a:solidFill>
                <a:latin typeface="Calibri" panose="020F0502020204030204" pitchFamily="34" charset="0"/>
              </a:rPr>
              <a:t>Missä olet törmännyt ruokamainontaan?</a:t>
            </a:r>
          </a:p>
        </p:txBody>
      </p:sp>
      <p:sp>
        <p:nvSpPr>
          <p:cNvPr id="7" name="Puhekupla: Soikea 6">
            <a:extLst>
              <a:ext uri="{FF2B5EF4-FFF2-40B4-BE49-F238E27FC236}">
                <a16:creationId xmlns:a16="http://schemas.microsoft.com/office/drawing/2014/main" id="{FB874533-DF24-0330-627D-CFF5ABB3522C}"/>
              </a:ext>
            </a:extLst>
          </p:cNvPr>
          <p:cNvSpPr/>
          <p:nvPr/>
        </p:nvSpPr>
        <p:spPr>
          <a:xfrm>
            <a:off x="8703784" y="3785863"/>
            <a:ext cx="3075340" cy="1874435"/>
          </a:xfrm>
          <a:prstGeom prst="wedgeEllipseCallout">
            <a:avLst>
              <a:gd name="adj1" fmla="val -55471"/>
              <a:gd name="adj2" fmla="val -29534"/>
            </a:avLst>
          </a:prstGeom>
          <a:solidFill>
            <a:srgbClr val="E8E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fi-FI" sz="1800" dirty="0">
                <a:solidFill>
                  <a:schemeClr val="tx1"/>
                </a:solidFill>
                <a:latin typeface="Calibri" panose="020F0502020204030204" pitchFamily="34" charset="0"/>
              </a:rPr>
              <a:t>Miten erotat mainonnan esimerkiksi sosiaalisen median vaikuttajan mielipiteestä?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AAB428B-72B7-EE12-0BB4-E96012834430}"/>
              </a:ext>
            </a:extLst>
          </p:cNvPr>
          <p:cNvSpPr txBox="1"/>
          <p:nvPr/>
        </p:nvSpPr>
        <p:spPr>
          <a:xfrm>
            <a:off x="209578" y="2834989"/>
            <a:ext cx="5606761" cy="17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libri" panose="020F0502020204030204" pitchFamily="34" charset="0"/>
              </a:rPr>
              <a:t>Mainonnalla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pyritään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edistämään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tuotteiden</a:t>
            </a:r>
            <a:r>
              <a:rPr lang="en-US" sz="1800" dirty="0">
                <a:latin typeface="Calibri" panose="020F0502020204030204" pitchFamily="34" charset="0"/>
              </a:rPr>
              <a:t> ja </a:t>
            </a:r>
            <a:r>
              <a:rPr lang="en-US" sz="1800" dirty="0" err="1">
                <a:latin typeface="Calibri" panose="020F0502020204030204" pitchFamily="34" charset="0"/>
              </a:rPr>
              <a:t>palveluiden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myyntiä</a:t>
            </a:r>
            <a:endParaRPr lang="en-US" sz="1800" dirty="0">
              <a:latin typeface="Calibri" panose="020F050202020403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libri" panose="020F0502020204030204" pitchFamily="34" charset="0"/>
              </a:rPr>
              <a:t>Elintarviketta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mainostettaessa</a:t>
            </a:r>
            <a:r>
              <a:rPr lang="en-US" sz="1800" dirty="0">
                <a:latin typeface="Calibri" panose="020F0502020204030204" pitchFamily="34" charset="0"/>
              </a:rPr>
              <a:t> on </a:t>
            </a:r>
            <a:r>
              <a:rPr lang="en-US" sz="1800" dirty="0" err="1">
                <a:latin typeface="Calibri" panose="020F0502020204030204" pitchFamily="34" charset="0"/>
              </a:rPr>
              <a:t>tuotteesta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annettava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totuudenmukaiset</a:t>
            </a:r>
            <a:r>
              <a:rPr lang="en-US" sz="1800" dirty="0">
                <a:latin typeface="Calibri" panose="020F0502020204030204" pitchFamily="34" charset="0"/>
              </a:rPr>
              <a:t> ja </a:t>
            </a:r>
            <a:r>
              <a:rPr lang="en-US" sz="1800" dirty="0" err="1">
                <a:latin typeface="Calibri" panose="020F0502020204030204" pitchFamily="34" charset="0"/>
              </a:rPr>
              <a:t>riittävät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tiedot</a:t>
            </a:r>
            <a:endParaRPr lang="en-US" sz="1800" dirty="0">
              <a:latin typeface="Calibri" panose="020F050202020403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Calibri" panose="020F0502020204030204" pitchFamily="34" charset="0"/>
              </a:rPr>
              <a:t>Mainonnan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tulee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aina</a:t>
            </a:r>
            <a:r>
              <a:rPr lang="en-US" sz="1800" b="1" dirty="0">
                <a:latin typeface="Calibri" panose="020F0502020204030204" pitchFamily="34" charset="0"/>
              </a:rPr>
              <a:t> olla </a:t>
            </a:r>
            <a:r>
              <a:rPr lang="en-US" sz="1800" b="1" dirty="0" err="1">
                <a:latin typeface="Calibri" panose="020F0502020204030204" pitchFamily="34" charset="0"/>
              </a:rPr>
              <a:t>tunnistettavissa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mainonnaksi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" name="Puhekupla: Soikea 10">
            <a:extLst>
              <a:ext uri="{FF2B5EF4-FFF2-40B4-BE49-F238E27FC236}">
                <a16:creationId xmlns:a16="http://schemas.microsoft.com/office/drawing/2014/main" id="{034E2B5B-4C62-CB5E-BF9A-BCC231282E8F}"/>
              </a:ext>
            </a:extLst>
          </p:cNvPr>
          <p:cNvSpPr/>
          <p:nvPr/>
        </p:nvSpPr>
        <p:spPr>
          <a:xfrm>
            <a:off x="683119" y="4861407"/>
            <a:ext cx="2956522" cy="1722434"/>
          </a:xfrm>
          <a:prstGeom prst="wedgeEllipseCallout">
            <a:avLst>
              <a:gd name="adj1" fmla="val 39429"/>
              <a:gd name="adj2" fmla="val -59000"/>
            </a:avLst>
          </a:prstGeom>
          <a:solidFill>
            <a:srgbClr val="E8E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Mitä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voi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tehdä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jos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huomaa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harhaanjohtavaa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mainontaa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tai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markkinointia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023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C1B3F4-EBAE-7CD8-2E1A-16896DD02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rgbClr val="0D1E63"/>
                </a:solidFill>
              </a:rPr>
              <a:t>Pakkausmerkinnät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B6054198-4962-4216-8FBF-7709E1928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3382" y="1146101"/>
            <a:ext cx="4091780" cy="5606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</a:rPr>
              <a:t>Tutkikaa pakkauksia, mitä tietoa pakkauksista löytyy?</a:t>
            </a:r>
            <a:endParaRPr lang="fi-FI" sz="1900" dirty="0">
              <a:latin typeface="Calibri" panose="020F0502020204030204" pitchFamily="34" charset="0"/>
            </a:endParaRPr>
          </a:p>
          <a:p>
            <a:pPr marL="180000" lvl="2" indent="-180000">
              <a:lnSpc>
                <a:spcPct val="100000"/>
              </a:lnSpc>
              <a:spcBef>
                <a:spcPts val="1200"/>
              </a:spcBef>
            </a:pPr>
            <a:r>
              <a:rPr lang="fi-FI" sz="1600" dirty="0">
                <a:solidFill>
                  <a:srgbClr val="2A2A2A"/>
                </a:solidFill>
                <a:latin typeface="brandon-grotesque"/>
              </a:rPr>
              <a:t>Elintarvikkeen nimi</a:t>
            </a:r>
          </a:p>
          <a:p>
            <a:pPr marL="180000" lvl="2" indent="-180000">
              <a:lnSpc>
                <a:spcPct val="100000"/>
              </a:lnSpc>
            </a:pPr>
            <a:r>
              <a:rPr lang="fi-FI" sz="1600" dirty="0">
                <a:solidFill>
                  <a:srgbClr val="2A2A2A"/>
                </a:solidFill>
                <a:latin typeface="brandon-grotesque"/>
              </a:rPr>
              <a:t>Ainesosaluettelo, allergeeni</a:t>
            </a:r>
            <a:br>
              <a:rPr lang="fi-FI" sz="1600" dirty="0">
                <a:solidFill>
                  <a:srgbClr val="2A2A2A"/>
                </a:solidFill>
                <a:latin typeface="brandon-grotesque"/>
              </a:rPr>
            </a:br>
            <a:r>
              <a:rPr lang="fi-FI" sz="1600" dirty="0">
                <a:solidFill>
                  <a:srgbClr val="2A2A2A"/>
                </a:solidFill>
                <a:latin typeface="brandon-grotesque"/>
              </a:rPr>
              <a:t>korotetusti merkittynä</a:t>
            </a:r>
          </a:p>
          <a:p>
            <a:pPr marL="180000" lvl="2" indent="-180000">
              <a:lnSpc>
                <a:spcPct val="100000"/>
              </a:lnSpc>
            </a:pPr>
            <a:r>
              <a:rPr lang="fi-FI" sz="1600" dirty="0">
                <a:solidFill>
                  <a:srgbClr val="2A2A2A"/>
                </a:solidFill>
                <a:latin typeface="brandon-grotesque"/>
              </a:rPr>
              <a:t>Ravintoarvomerkintä</a:t>
            </a:r>
          </a:p>
          <a:p>
            <a:pPr marL="180000" lvl="2" indent="-180000">
              <a:lnSpc>
                <a:spcPct val="100000"/>
              </a:lnSpc>
            </a:pPr>
            <a:r>
              <a:rPr lang="fi-FI" sz="1600" dirty="0">
                <a:solidFill>
                  <a:srgbClr val="2A2A2A"/>
                </a:solidFill>
                <a:latin typeface="brandon-grotesque"/>
              </a:rPr>
              <a:t>Parasta ennen- tai Viimeinen käyttöpäivä -merkintä</a:t>
            </a:r>
          </a:p>
          <a:p>
            <a:pPr marL="180000" lvl="2" indent="-180000">
              <a:lnSpc>
                <a:spcPct val="100000"/>
              </a:lnSpc>
            </a:pPr>
            <a:r>
              <a:rPr lang="fi-FI" sz="1600" dirty="0">
                <a:solidFill>
                  <a:srgbClr val="2A2A2A"/>
                </a:solidFill>
                <a:latin typeface="brandon-grotesque"/>
              </a:rPr>
              <a:t>Alkuperämaa</a:t>
            </a:r>
          </a:p>
          <a:p>
            <a:pPr marL="180000" lvl="2" indent="-180000">
              <a:lnSpc>
                <a:spcPct val="100000"/>
              </a:lnSpc>
            </a:pPr>
            <a:r>
              <a:rPr lang="fi-FI" sz="1600" dirty="0">
                <a:solidFill>
                  <a:srgbClr val="2A2A2A"/>
                </a:solidFill>
                <a:latin typeface="brandon-grotesque"/>
              </a:rPr>
              <a:t>Sisällön määrä</a:t>
            </a:r>
          </a:p>
          <a:p>
            <a:pPr marL="180000" lvl="2" indent="-180000">
              <a:lnSpc>
                <a:spcPct val="100000"/>
              </a:lnSpc>
            </a:pPr>
            <a:r>
              <a:rPr lang="fi-FI" sz="1600" dirty="0">
                <a:solidFill>
                  <a:srgbClr val="2A2A2A"/>
                </a:solidFill>
                <a:latin typeface="brandon-grotesque"/>
              </a:rPr>
              <a:t>Valmistajan, pakkaajan tai toimijan nimi ja osoite</a:t>
            </a:r>
          </a:p>
          <a:p>
            <a:pPr marL="180000" lvl="2" indent="-180000">
              <a:lnSpc>
                <a:spcPct val="100000"/>
              </a:lnSpc>
            </a:pPr>
            <a:r>
              <a:rPr lang="fi-FI" sz="1600" dirty="0">
                <a:solidFill>
                  <a:srgbClr val="2A2A2A"/>
                </a:solidFill>
                <a:latin typeface="brandon-grotesque"/>
              </a:rPr>
              <a:t>Tarvittaessa säilytys- ja käyttöohje</a:t>
            </a:r>
            <a:endParaRPr lang="fi-FI" sz="1600" dirty="0">
              <a:latin typeface="Calibri" panose="020F0502020204030204" pitchFamily="34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D17ED-AF58-D480-FB4F-631F5138B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5" r="1351" b="2635"/>
          <a:stretch/>
        </p:blipFill>
        <p:spPr>
          <a:xfrm>
            <a:off x="296790" y="3701647"/>
            <a:ext cx="3471357" cy="3156353"/>
          </a:xfrm>
          <a:prstGeom prst="rect">
            <a:avLst/>
          </a:prstGeom>
        </p:spPr>
      </p:pic>
      <p:sp>
        <p:nvSpPr>
          <p:cNvPr id="11" name="Aalto 10">
            <a:extLst>
              <a:ext uri="{FF2B5EF4-FFF2-40B4-BE49-F238E27FC236}">
                <a16:creationId xmlns:a16="http://schemas.microsoft.com/office/drawing/2014/main" id="{40D25A8D-0663-DA18-C886-318C2CD59CC1}"/>
              </a:ext>
            </a:extLst>
          </p:cNvPr>
          <p:cNvSpPr/>
          <p:nvPr/>
        </p:nvSpPr>
        <p:spPr>
          <a:xfrm>
            <a:off x="839788" y="1533016"/>
            <a:ext cx="5256212" cy="2179782"/>
          </a:xfrm>
          <a:prstGeom prst="wave">
            <a:avLst/>
          </a:prstGeom>
          <a:solidFill>
            <a:srgbClr val="D2F4FF">
              <a:alpha val="8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  <a:latin typeface="Calibri" panose="020F0502020204030204" pitchFamily="34" charset="0"/>
              </a:rPr>
              <a:t>Pakkausmerkinnät kertovat mistä ruokasi tulee ja mitä se sisältää, sekä auttavat tekemään ruokavalioosi ja arvoihisi sopivia valintoja </a:t>
            </a:r>
          </a:p>
        </p:txBody>
      </p:sp>
      <p:pic>
        <p:nvPicPr>
          <p:cNvPr id="4" name="Kuva 3" descr="Kuva, joka sisältää kohteen Grafiikka, Fontti, graafinen suunnittelu, vihreä&#10;&#10;Kuvaus luotu automaattisesti">
            <a:extLst>
              <a:ext uri="{FF2B5EF4-FFF2-40B4-BE49-F238E27FC236}">
                <a16:creationId xmlns:a16="http://schemas.microsoft.com/office/drawing/2014/main" id="{12F62680-B7D7-49E4-D718-360FF6F4E3B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23" y="5067093"/>
            <a:ext cx="2238282" cy="1425782"/>
          </a:xfrm>
          <a:prstGeom prst="rect">
            <a:avLst/>
          </a:prstGeom>
        </p:spPr>
      </p:pic>
      <p:sp>
        <p:nvSpPr>
          <p:cNvPr id="3" name="Puhekupla: Soikea 2">
            <a:extLst>
              <a:ext uri="{FF2B5EF4-FFF2-40B4-BE49-F238E27FC236}">
                <a16:creationId xmlns:a16="http://schemas.microsoft.com/office/drawing/2014/main" id="{988D8B0F-E413-4F2A-FFDF-AC9E503858E3}"/>
              </a:ext>
            </a:extLst>
          </p:cNvPr>
          <p:cNvSpPr/>
          <p:nvPr/>
        </p:nvSpPr>
        <p:spPr>
          <a:xfrm>
            <a:off x="3790370" y="3454907"/>
            <a:ext cx="2729107" cy="1451689"/>
          </a:xfrm>
          <a:prstGeom prst="wedgeEllipseCallout">
            <a:avLst>
              <a:gd name="adj1" fmla="val 60321"/>
              <a:gd name="adj2" fmla="val -1646"/>
            </a:avLst>
          </a:prstGeom>
          <a:solidFill>
            <a:srgbClr val="E8E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Mitä eroa on Parasta ennen- ja Viimeinen käyttöpäivä –merkinnöillä?</a:t>
            </a:r>
          </a:p>
        </p:txBody>
      </p:sp>
    </p:spTree>
    <p:extLst>
      <p:ext uri="{BB962C8B-B14F-4D97-AF65-F5344CB8AC3E}">
        <p14:creationId xmlns:p14="http://schemas.microsoft.com/office/powerpoint/2010/main" val="148546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3596</TotalTime>
  <Words>428</Words>
  <Application>Microsoft Office PowerPoint</Application>
  <PresentationFormat>Laajakuva</PresentationFormat>
  <Paragraphs>82</Paragraphs>
  <Slides>11</Slides>
  <Notes>1</Notes>
  <HiddenSlides>0</HiddenSlides>
  <MMClips>1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brandon-grotesque</vt:lpstr>
      <vt:lpstr>Calibri</vt:lpstr>
      <vt:lpstr>Cambria</vt:lpstr>
      <vt:lpstr>Office-teema</vt:lpstr>
      <vt:lpstr>RUOKAVISA 2025  Ruoan valinta Ohjausta, tuuppausta ja vaikuttamista – kohti tietoisia ruokavalintoja</vt:lpstr>
      <vt:lpstr>Päivän teemat ja tavoitteet</vt:lpstr>
      <vt:lpstr>Miksi ruokavalintoihimme pyritään vaikuttamaan?</vt:lpstr>
      <vt:lpstr>Mitä ovat ravitsemussuositukset?</vt:lpstr>
      <vt:lpstr>Mikä ihmeen täysjyvä?</vt:lpstr>
      <vt:lpstr>Mitä ravitsemussuositukset kertovat?</vt:lpstr>
      <vt:lpstr>Ruokavalion ja aterian koostaminen</vt:lpstr>
      <vt:lpstr>Mainontaa kaikkialla</vt:lpstr>
      <vt:lpstr>Pakkausmerkinnät</vt:lpstr>
      <vt:lpstr>Mitä alkuperämerkit kertovat?</vt:lpstr>
      <vt:lpstr>Kuvat ja videot: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Sanna Elomaa</dc:creator>
  <cp:lastModifiedBy>Hanna Larjavaara</cp:lastModifiedBy>
  <cp:revision>90</cp:revision>
  <dcterms:created xsi:type="dcterms:W3CDTF">2024-06-13T07:19:54Z</dcterms:created>
  <dcterms:modified xsi:type="dcterms:W3CDTF">2024-12-13T09:14:58Z</dcterms:modified>
</cp:coreProperties>
</file>