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6" r:id="rId6"/>
    <p:sldId id="259" r:id="rId7"/>
    <p:sldId id="260" r:id="rId8"/>
    <p:sldId id="261" r:id="rId9"/>
    <p:sldId id="264" r:id="rId10"/>
    <p:sldId id="26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B0111C-A417-6571-9510-81588673F6DA}" name="Sanna Elomaa" initials="SE" userId="S::sanna.elomaa@ruokatieto.fi::df13b40f-af57-4f57-b796-57fb39399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E63"/>
    <a:srgbClr val="D0F1AC"/>
    <a:srgbClr val="E8E0CC"/>
    <a:srgbClr val="E6F0BE"/>
    <a:srgbClr val="FFD3C4"/>
    <a:srgbClr val="FFFAD7"/>
    <a:srgbClr val="D7D7CD"/>
    <a:srgbClr val="BEA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9F4758D-656D-4509-9B39-49AB0C616682}" type="datetimeFigureOut">
              <a:rPr lang="fi-FI" smtClean="0"/>
              <a:pPr/>
              <a:t>20.11.2024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4A77901-FA41-4E9B-A338-90FE99CA90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47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77901-FA41-4E9B-A338-90FE99CA901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25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0CF7F-7E61-9435-31F4-F5DCD465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491DDE-353E-7F83-E8E6-6D6A3BD34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78E4E3-282E-73DC-0B4F-509D1081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530147-4F55-434B-F1D6-9C3F9519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EC541D-D861-EC98-A200-B7632368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6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E8A6F0-3D84-71E8-1F32-94DD0923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08374DF-94FB-673C-FBBC-CDBA836EC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9921E6-76D8-8BCA-92C6-A075EAEF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AEB344-5390-ECCA-340B-0E8BABCB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72C45-35FD-8689-A798-024E23CE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04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1E095C-4878-41E4-0775-C6CE50DF4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6CCA4BA-18D2-EA15-52A3-EA536DCAC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72C1A1-0E21-5598-3322-E083BC16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0B44CC-2FAD-8573-B708-2B046499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B10E6F-379A-7409-0724-978FA792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7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056E7-DE0E-E7F8-F6C7-3EBCD72C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46FA01-6493-19B2-7230-509B4978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3358C6-854F-5EBD-9F40-9F351943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B6F517-89B9-2C62-C584-9A20979C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17F3FB-3B03-D44E-B946-A6A74EB2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71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85D72-331F-D62C-33BD-43091B68B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E3B98C-4F9D-3324-9B20-DDBDA7C5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4F8425-AC18-68BD-B00E-63EBE119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4CB0B0-26C6-F593-E0DE-43F6E061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4DDCC2-FD43-973D-D3A9-D5CF556A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8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F81D34-AFA7-E1D9-7EC7-DD827CE0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0D9405-7271-AA26-0FCF-3180998B1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A5AC52-9C30-C835-E724-9B4822BFF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829E61-0239-A2C8-6248-B5DE5F61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EF090D-3CB5-455E-3627-9611F83E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5E1CF3-38AE-38AC-C097-E50729A3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10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988549-0550-426A-EB08-267916C1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1694D-0EF5-A327-5108-9E354617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3740CE4-BAD0-8392-5008-6A388D8E3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9836B6-6450-0790-A05A-70E655BB7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C47771-FF79-7755-F9A6-DB39D3867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12A4234-F5A4-25AC-B7D1-69AF5EFA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8A1AC91-28F2-E6DC-5C32-37C8D308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3076708-48A3-EC6D-1D0D-B518B064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4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3959D-78B0-6F50-9C6D-3908B9D0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6F5040-6989-F5C4-4949-14752C75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65A87C-59F8-D744-ED06-F2D71A74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B21D30-0E4E-CF01-2050-397459D4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9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F4CC787-5DFA-E351-0E5E-F090D4D2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E843D16-A439-8567-6A1F-48DF18C3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DD4444-2187-C82D-BE09-5D982754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2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353B3-BF26-3B8F-019C-7324388E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886EAC-8886-7D43-DC2D-CF60FD2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499ADC-AA3D-89DC-A7F9-1A96F6AC0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5FA217-B87E-C9EE-99B6-003020CF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FABB0A-5A8D-619E-1B6D-8FAD50CD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603E97-17A8-1BC4-955C-46BF4F10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60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BF3E02-5FB2-0398-E40E-8AE8CB1D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29BA4C5-244E-DAAA-9A99-2C98C7091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B2A306-622F-4EFF-7535-0F6F5C9B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4D6E7D-F1FD-DB3A-525C-99F23AE0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9CD-A810-4920-98B9-DEAB55224094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B5553D-0CD7-7DA4-56BC-F4330A97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7DF6A9-07C0-8843-6AB8-58B7BA77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584-46BD-4740-81D3-0A1B74830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08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B1E246E-BC1A-64BE-A201-F1229C9D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21E994-32E5-887C-A80E-D41A664C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7347E6-5A58-EB0C-D1FF-7098E5E98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1CFF9CD-A810-4920-98B9-DEAB55224094}" type="datetimeFigureOut">
              <a:rPr lang="fi-FI" smtClean="0"/>
              <a:pPr/>
              <a:t>20.11.2024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2693C-BD0D-F0FF-D25F-5D266599B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D0A931-08EA-93E8-D4B8-B33DCA5AB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6E12584-46BD-4740-81D3-0A1B74830C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5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914A3-4629-85EB-D486-F2C5D19E0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0009"/>
            <a:ext cx="9144000" cy="2387600"/>
          </a:xfrm>
        </p:spPr>
        <p:txBody>
          <a:bodyPr>
            <a:normAutofit/>
          </a:bodyPr>
          <a:lstStyle/>
          <a:p>
            <a:r>
              <a:rPr lang="fi-FI" sz="3600" spc="300" dirty="0">
                <a:latin typeface="Cambria" panose="02040503050406030204" pitchFamily="18" charset="0"/>
                <a:ea typeface="Cambria" panose="02040503050406030204" pitchFamily="18" charset="0"/>
              </a:rPr>
              <a:t>RUOKAVISA 2025 </a:t>
            </a:r>
            <a:br>
              <a:rPr lang="fi-FI" sz="31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6000" dirty="0">
                <a:solidFill>
                  <a:srgbClr val="0D1E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Ruoan valinta</a:t>
            </a:r>
            <a:br>
              <a:rPr lang="fi-FI" sz="6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3600" dirty="0">
                <a:latin typeface="Cambria" panose="02040503050406030204" pitchFamily="18" charset="0"/>
                <a:ea typeface="Cambria" panose="02040503050406030204" pitchFamily="18" charset="0"/>
              </a:rPr>
              <a:t>Minun ruokavalintani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7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161B9E-AE99-24C3-DD3F-6C7723F5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D1E63"/>
                </a:solidFill>
              </a:rPr>
              <a:t>Kuvat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031360-424A-233E-0CBE-54E4B9245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Dia 2: Ruokatieto Yhdistys ry</a:t>
            </a:r>
          </a:p>
          <a:p>
            <a:r>
              <a:rPr lang="fi-FI" sz="2000" dirty="0"/>
              <a:t>Dia 3: Scandinavian </a:t>
            </a:r>
            <a:r>
              <a:rPr lang="fi-FI" sz="2000" dirty="0" err="1"/>
              <a:t>Stockphoto</a:t>
            </a:r>
            <a:endParaRPr lang="fi-FI" sz="2000" dirty="0"/>
          </a:p>
          <a:p>
            <a:r>
              <a:rPr lang="fi-FI" sz="2000" dirty="0"/>
              <a:t>Dia 4: </a:t>
            </a:r>
            <a:r>
              <a:rPr lang="fi-FI" sz="2000" dirty="0" err="1"/>
              <a:t>Canva</a:t>
            </a:r>
            <a:endParaRPr lang="fi-FI" sz="2000" dirty="0"/>
          </a:p>
          <a:p>
            <a:r>
              <a:rPr lang="fi-FI" sz="2000" dirty="0"/>
              <a:t>Dia 5: </a:t>
            </a:r>
            <a:r>
              <a:rPr lang="fi-FI" sz="2000" dirty="0" err="1"/>
              <a:t>Canva</a:t>
            </a:r>
            <a:r>
              <a:rPr lang="fi-FI" sz="2000" dirty="0"/>
              <a:t>, Ruokatieto Yhdistys ry</a:t>
            </a:r>
          </a:p>
          <a:p>
            <a:r>
              <a:rPr lang="fi-FI" sz="2000" dirty="0"/>
              <a:t>Dia 6: </a:t>
            </a:r>
            <a:r>
              <a:rPr lang="fi-FI" sz="2000" dirty="0" err="1"/>
              <a:t>Canva</a:t>
            </a:r>
            <a:endParaRPr lang="fi-FI" sz="2000" dirty="0"/>
          </a:p>
          <a:p>
            <a:r>
              <a:rPr lang="fi-FI" sz="2000" dirty="0"/>
              <a:t>Dia 7: </a:t>
            </a:r>
            <a:r>
              <a:rPr lang="fi-FI" sz="2000" dirty="0">
                <a:cs typeface="Calibri"/>
              </a:rPr>
              <a:t>Microsoft PowerPoint </a:t>
            </a:r>
            <a:r>
              <a:rPr lang="fi-FI" sz="2000" dirty="0" err="1">
                <a:cs typeface="Calibri"/>
              </a:rPr>
              <a:t>Stock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Images</a:t>
            </a:r>
            <a:endParaRPr lang="fi-FI" sz="2000" dirty="0"/>
          </a:p>
          <a:p>
            <a:r>
              <a:rPr lang="fi-FI" sz="2000" dirty="0"/>
              <a:t>Dia 8: </a:t>
            </a:r>
            <a:r>
              <a:rPr lang="fi-FI" sz="2000" dirty="0" err="1"/>
              <a:t>Canva</a:t>
            </a:r>
            <a:r>
              <a:rPr lang="fi-FI" sz="2000" dirty="0"/>
              <a:t>, Ruokatieto Yhdistys ry</a:t>
            </a:r>
          </a:p>
          <a:p>
            <a:r>
              <a:rPr lang="fi-FI" sz="2000" dirty="0"/>
              <a:t>Dia 9: Ruokatieto Yhdistys 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E81BAC-D2D1-1590-A5C3-3CF68769F4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>
                <a:ea typeface="+mn-lt"/>
                <a:cs typeface="Calibri" panose="020F0502020204030204" pitchFamily="34" charset="0"/>
              </a:rPr>
              <a:t>Kuvien käyttäminen muussa kuin tämän kalvosarjan yhteydessä on kielletty. Kalvosarjaa saa vapaasti muokata opetuskäyttöön sopivaksi (lyhentää, lisätä omia kalvoja jne.) ja se on tarkoitettu </a:t>
            </a:r>
            <a:r>
              <a:rPr lang="fi-FI" sz="2000">
                <a:ea typeface="+mn-lt"/>
                <a:cs typeface="Calibri" panose="020F0502020204030204" pitchFamily="34" charset="0"/>
              </a:rPr>
              <a:t>vain opetuskäyttöön</a:t>
            </a:r>
            <a:endParaRPr lang="fi-FI" sz="2000" dirty="0">
              <a:ea typeface="+mn-lt"/>
              <a:cs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180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A29DC-C0E4-1AE4-1DBF-14FC2594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370" y="243169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rgbClr val="0D1E63"/>
                </a:solidFill>
              </a:rPr>
              <a:t>Päivän teemat ja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BCCFD6-62AB-F11F-81C3-2D0A4CFB2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252" y="158441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Teemat</a:t>
            </a:r>
          </a:p>
          <a:p>
            <a:r>
              <a:rPr lang="fi-FI" sz="2400" dirty="0"/>
              <a:t>Erilaiset ruoan valintaan ja ruokatottumuksiin vaikuttavat tekijät</a:t>
            </a:r>
          </a:p>
          <a:p>
            <a:r>
              <a:rPr lang="fi-FI" sz="2400" dirty="0"/>
              <a:t>Syömisen sosiaalisuus ja yhdessä syömisen merkitys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15B618A-1C1B-96F0-6FF7-22EE65003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8513" y="156873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Tavoitteet</a:t>
            </a:r>
          </a:p>
          <a:p>
            <a:r>
              <a:rPr lang="fi-FI" sz="2400" dirty="0"/>
              <a:t>Tiedostat ja tunnistat omiin ruokatottumuksiisi vaikuttavia tekijöitä</a:t>
            </a:r>
          </a:p>
          <a:p>
            <a:endParaRPr lang="fi-FI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559E77CF-DDF8-E3C4-92C7-367B0DD4C517}"/>
              </a:ext>
            </a:extLst>
          </p:cNvPr>
          <p:cNvGrpSpPr/>
          <p:nvPr/>
        </p:nvGrpSpPr>
        <p:grpSpPr>
          <a:xfrm>
            <a:off x="239650" y="-318219"/>
            <a:ext cx="11712700" cy="6910109"/>
            <a:chOff x="288140" y="-288236"/>
            <a:chExt cx="11712700" cy="6910109"/>
          </a:xfrm>
        </p:grpSpPr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3931AE1D-7190-E0A5-855E-3A236B797A59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28" name="Kuva 27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1C11EAE7-2333-FB27-DE53-3D4457AD0FC5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29" name="Kuva 28">
                <a:extLst>
                  <a:ext uri="{FF2B5EF4-FFF2-40B4-BE49-F238E27FC236}">
                    <a16:creationId xmlns:a16="http://schemas.microsoft.com/office/drawing/2014/main" id="{8926E78C-3002-7F84-7380-EB016F316D7C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30" name="Kuva 29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33726E61-A039-D388-619E-8CA0FFCAAB7E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31" name="Kuva 30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65D0E5E6-C47D-6796-F243-63C1AF5BDE16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23" name="Ryhmä 22">
              <a:extLst>
                <a:ext uri="{FF2B5EF4-FFF2-40B4-BE49-F238E27FC236}">
                  <a16:creationId xmlns:a16="http://schemas.microsoft.com/office/drawing/2014/main" id="{0C5BE97F-7CD0-397D-8620-24D0CC1192F5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24" name="Kuva 23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B65D96AA-4FCB-49C8-C2FB-96904C6B3F3C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25" name="Kuva 24">
                <a:extLst>
                  <a:ext uri="{FF2B5EF4-FFF2-40B4-BE49-F238E27FC236}">
                    <a16:creationId xmlns:a16="http://schemas.microsoft.com/office/drawing/2014/main" id="{6C3D1BFB-2559-A806-E321-1FDB6F966065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26" name="Kuva 25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515B8820-5E69-F377-E19E-4B2D6369C6B7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27" name="Kuva 26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C5B0608C-68FD-E6A5-AA4A-9076136928D5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61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pöytähopeat, Ruoanlaittoväline, astiat, lautanen&#10;&#10;Kuvaus luotu automaattisesti">
            <a:extLst>
              <a:ext uri="{FF2B5EF4-FFF2-40B4-BE49-F238E27FC236}">
                <a16:creationId xmlns:a16="http://schemas.microsoft.com/office/drawing/2014/main" id="{28FFD2FD-61C5-D56A-2346-21738FE23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9" y="-795410"/>
            <a:ext cx="11626022" cy="84488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B33F41C-0A27-255B-9BD7-50AF0E3B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902" y="1527663"/>
            <a:ext cx="5950194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rgbClr val="0D1E63"/>
                </a:solidFill>
              </a:rPr>
              <a:t>Mitkä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asiat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vaikuttavat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siihen</a:t>
            </a:r>
            <a:r>
              <a:rPr lang="en-US" sz="4000" dirty="0">
                <a:solidFill>
                  <a:srgbClr val="0D1E63"/>
                </a:solidFill>
              </a:rPr>
              <a:t>, </a:t>
            </a:r>
            <a:r>
              <a:rPr lang="en-US" sz="4000" dirty="0" err="1">
                <a:solidFill>
                  <a:srgbClr val="0D1E63"/>
                </a:solidFill>
              </a:rPr>
              <a:t>mitä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valitset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lautasellesi</a:t>
            </a:r>
            <a:r>
              <a:rPr lang="en-US" sz="4000" dirty="0">
                <a:solidFill>
                  <a:srgbClr val="0D1E6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6863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33A12-5991-23DB-7D48-21947000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0D1E63"/>
                </a:solidFill>
              </a:rPr>
              <a:t>Ruoan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valintaan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vaikuttavia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tekijöitä</a:t>
            </a:r>
            <a:endParaRPr lang="en-US" sz="4000" dirty="0">
              <a:solidFill>
                <a:srgbClr val="0D1E63"/>
              </a:solidFill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A9514D8-FD90-F263-CE35-94A410FE9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2400" dirty="0" err="1"/>
              <a:t>Ruoan</a:t>
            </a:r>
            <a:r>
              <a:rPr lang="en-US" sz="2400" dirty="0"/>
              <a:t> </a:t>
            </a:r>
            <a:r>
              <a:rPr lang="en-US" sz="2400" dirty="0" err="1"/>
              <a:t>valintaan</a:t>
            </a:r>
            <a:r>
              <a:rPr lang="en-US" sz="2400" dirty="0"/>
              <a:t> </a:t>
            </a:r>
            <a:r>
              <a:rPr lang="en-US" sz="2400" dirty="0" err="1"/>
              <a:t>vaikuttavat</a:t>
            </a:r>
            <a:r>
              <a:rPr lang="en-US" sz="2400" dirty="0"/>
              <a:t> </a:t>
            </a:r>
            <a:r>
              <a:rPr lang="en-US" sz="2400" dirty="0" err="1"/>
              <a:t>monet</a:t>
            </a:r>
            <a:r>
              <a:rPr lang="en-US" sz="2400" dirty="0"/>
              <a:t> </a:t>
            </a:r>
            <a:r>
              <a:rPr lang="en-US" sz="2400" dirty="0" err="1"/>
              <a:t>tekijät</a:t>
            </a:r>
            <a:r>
              <a:rPr lang="en-US" sz="2400" dirty="0"/>
              <a:t> – </a:t>
            </a:r>
            <a:r>
              <a:rPr lang="en-US" sz="2400" dirty="0" err="1"/>
              <a:t>osa</a:t>
            </a:r>
            <a:r>
              <a:rPr lang="en-US" sz="2400" dirty="0"/>
              <a:t> </a:t>
            </a:r>
            <a:r>
              <a:rPr lang="en-US" sz="2400" dirty="0" err="1"/>
              <a:t>tiedostettuja</a:t>
            </a:r>
            <a:r>
              <a:rPr lang="en-US" sz="2400" dirty="0"/>
              <a:t>, </a:t>
            </a:r>
            <a:r>
              <a:rPr lang="en-US" sz="2400" dirty="0" err="1"/>
              <a:t>osa</a:t>
            </a:r>
            <a:r>
              <a:rPr lang="en-US" sz="2400" dirty="0"/>
              <a:t> </a:t>
            </a:r>
            <a:r>
              <a:rPr lang="en-US" sz="2400" dirty="0" err="1"/>
              <a:t>tiedostamattomia</a:t>
            </a:r>
            <a:endParaRPr lang="en-US" sz="2400" dirty="0"/>
          </a:p>
          <a:p>
            <a:pPr marL="285750"/>
            <a:r>
              <a:rPr lang="en-US" sz="2400" dirty="0" err="1"/>
              <a:t>Arvot</a:t>
            </a:r>
            <a:r>
              <a:rPr lang="en-US" sz="2400" dirty="0"/>
              <a:t>, </a:t>
            </a:r>
            <a:r>
              <a:rPr lang="en-US" sz="2400" dirty="0" err="1"/>
              <a:t>asenteet</a:t>
            </a:r>
            <a:r>
              <a:rPr lang="en-US" sz="2400" dirty="0"/>
              <a:t>, </a:t>
            </a:r>
            <a:r>
              <a:rPr lang="en-US" sz="2400" dirty="0" err="1"/>
              <a:t>resurssit</a:t>
            </a:r>
            <a:r>
              <a:rPr lang="en-US" sz="2400" dirty="0"/>
              <a:t>, </a:t>
            </a:r>
            <a:r>
              <a:rPr lang="en-US" sz="2400" dirty="0" err="1"/>
              <a:t>hinta</a:t>
            </a:r>
            <a:r>
              <a:rPr lang="en-US" sz="2400" dirty="0"/>
              <a:t>, </a:t>
            </a:r>
            <a:r>
              <a:rPr lang="en-US" sz="2400" dirty="0" err="1"/>
              <a:t>tottumukset</a:t>
            </a:r>
            <a:r>
              <a:rPr lang="en-US" sz="2400" dirty="0"/>
              <a:t>, </a:t>
            </a:r>
            <a:r>
              <a:rPr lang="en-US" sz="2400" dirty="0" err="1"/>
              <a:t>tuttuus</a:t>
            </a:r>
            <a:r>
              <a:rPr lang="en-US" sz="2400" dirty="0"/>
              <a:t>, </a:t>
            </a:r>
            <a:r>
              <a:rPr lang="en-US" sz="2400" dirty="0" err="1"/>
              <a:t>tunteet</a:t>
            </a:r>
            <a:r>
              <a:rPr lang="en-US" sz="2400" dirty="0"/>
              <a:t>, </a:t>
            </a:r>
            <a:r>
              <a:rPr lang="en-US" sz="2400" dirty="0" err="1"/>
              <a:t>normit</a:t>
            </a:r>
            <a:r>
              <a:rPr lang="en-US" sz="2400" dirty="0"/>
              <a:t>, </a:t>
            </a:r>
            <a:r>
              <a:rPr lang="en-US" sz="2400" dirty="0" err="1"/>
              <a:t>aistit</a:t>
            </a:r>
            <a:r>
              <a:rPr lang="en-US" sz="2400" dirty="0"/>
              <a:t>, </a:t>
            </a:r>
            <a:r>
              <a:rPr lang="en-US" sz="2400" dirty="0" err="1"/>
              <a:t>ystävät</a:t>
            </a:r>
            <a:r>
              <a:rPr lang="en-US" sz="2400" dirty="0"/>
              <a:t> ja </a:t>
            </a:r>
            <a:r>
              <a:rPr lang="en-US" sz="2400" dirty="0" err="1"/>
              <a:t>perhe</a:t>
            </a:r>
            <a:r>
              <a:rPr lang="en-US" sz="2400" dirty="0"/>
              <a:t>, some, </a:t>
            </a:r>
            <a:r>
              <a:rPr lang="en-US" sz="2400" dirty="0" err="1"/>
              <a:t>uskonto</a:t>
            </a:r>
            <a:r>
              <a:rPr lang="en-US" sz="2400" dirty="0"/>
              <a:t>, </a:t>
            </a:r>
            <a:r>
              <a:rPr lang="en-US" sz="2400" dirty="0" err="1"/>
              <a:t>sairaudet</a:t>
            </a:r>
            <a:r>
              <a:rPr lang="en-US" sz="2400" dirty="0"/>
              <a:t> ja </a:t>
            </a:r>
            <a:r>
              <a:rPr lang="en-US" sz="2400" dirty="0" err="1"/>
              <a:t>ruoka-allergiat</a:t>
            </a:r>
            <a:r>
              <a:rPr lang="en-US" sz="2400" dirty="0"/>
              <a:t>…</a:t>
            </a:r>
          </a:p>
        </p:txBody>
      </p:sp>
      <p:pic>
        <p:nvPicPr>
          <p:cNvPr id="7" name="Sisällön paikkamerkki 6" descr="Kuva, joka sisältää kohteen animaatio, clipart, kuvitus, piirros&#10;&#10;Kuvaus luotu automaattisesti">
            <a:extLst>
              <a:ext uri="{FF2B5EF4-FFF2-40B4-BE49-F238E27FC236}">
                <a16:creationId xmlns:a16="http://schemas.microsoft.com/office/drawing/2014/main" id="{CD81DF64-E684-1ACC-C51A-8DA0789A5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14" y="1489898"/>
            <a:ext cx="5153186" cy="5368102"/>
          </a:xfrm>
        </p:spPr>
      </p:pic>
    </p:spTree>
    <p:extLst>
      <p:ext uri="{BB962C8B-B14F-4D97-AF65-F5344CB8AC3E}">
        <p14:creationId xmlns:p14="http://schemas.microsoft.com/office/powerpoint/2010/main" val="35151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13CAD8-F83C-9A29-99C4-76B6B3B4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09" y="331987"/>
            <a:ext cx="5265824" cy="14540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 err="1">
                <a:solidFill>
                  <a:srgbClr val="0D1E63"/>
                </a:solidFill>
              </a:rPr>
              <a:t>Ruoan</a:t>
            </a:r>
            <a:r>
              <a:rPr lang="en-US" sz="3600" dirty="0">
                <a:solidFill>
                  <a:srgbClr val="0D1E63"/>
                </a:solidFill>
              </a:rPr>
              <a:t> </a:t>
            </a:r>
            <a:r>
              <a:rPr lang="en-US" sz="3600" dirty="0" err="1">
                <a:solidFill>
                  <a:srgbClr val="0D1E63"/>
                </a:solidFill>
              </a:rPr>
              <a:t>hinta</a:t>
            </a:r>
            <a:r>
              <a:rPr lang="en-US" sz="3600" dirty="0">
                <a:solidFill>
                  <a:srgbClr val="0D1E63"/>
                </a:solidFill>
              </a:rPr>
              <a:t> ja </a:t>
            </a:r>
            <a:r>
              <a:rPr lang="en-US" sz="3600" dirty="0" err="1">
                <a:solidFill>
                  <a:srgbClr val="0D1E63"/>
                </a:solidFill>
              </a:rPr>
              <a:t>käytettävissä</a:t>
            </a:r>
            <a:r>
              <a:rPr lang="en-US" sz="3600" dirty="0">
                <a:solidFill>
                  <a:srgbClr val="0D1E63"/>
                </a:solidFill>
              </a:rPr>
              <a:t> </a:t>
            </a:r>
            <a:r>
              <a:rPr lang="en-US" sz="3600" dirty="0" err="1">
                <a:solidFill>
                  <a:srgbClr val="0D1E63"/>
                </a:solidFill>
              </a:rPr>
              <a:t>olevat</a:t>
            </a:r>
            <a:r>
              <a:rPr lang="en-US" sz="3600" dirty="0">
                <a:solidFill>
                  <a:srgbClr val="0D1E63"/>
                </a:solidFill>
              </a:rPr>
              <a:t> </a:t>
            </a:r>
            <a:r>
              <a:rPr lang="en-US" sz="3600" dirty="0" err="1">
                <a:solidFill>
                  <a:srgbClr val="0D1E63"/>
                </a:solidFill>
              </a:rPr>
              <a:t>resurssit</a:t>
            </a:r>
            <a:endParaRPr lang="en-US" sz="3600" kern="1200" dirty="0">
              <a:solidFill>
                <a:srgbClr val="0D1E63"/>
              </a:solidFill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FDA284-9BEA-8E34-EC7F-5EEFF68B8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059013"/>
            <a:ext cx="5268894" cy="47399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Ruoan</a:t>
            </a:r>
            <a:r>
              <a:rPr lang="en-US" sz="2000" dirty="0"/>
              <a:t> </a:t>
            </a:r>
            <a:r>
              <a:rPr lang="en-US" sz="2000" dirty="0" err="1"/>
              <a:t>hinta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monesta</a:t>
            </a:r>
            <a:r>
              <a:rPr lang="en-US" sz="2000" dirty="0"/>
              <a:t> </a:t>
            </a:r>
            <a:r>
              <a:rPr lang="en-US" sz="2000" dirty="0" err="1"/>
              <a:t>tekijästä</a:t>
            </a:r>
            <a:r>
              <a:rPr lang="en-US" sz="2000" dirty="0"/>
              <a:t> - </a:t>
            </a:r>
            <a:r>
              <a:rPr lang="en-US" sz="2000" dirty="0" err="1"/>
              <a:t>vertailu</a:t>
            </a:r>
            <a:r>
              <a:rPr lang="en-US" sz="2000" dirty="0"/>
              <a:t> </a:t>
            </a:r>
            <a:r>
              <a:rPr lang="en-US" sz="2000" dirty="0" err="1"/>
              <a:t>kannattaa</a:t>
            </a:r>
            <a:r>
              <a:rPr lang="en-US" sz="2000" dirty="0"/>
              <a:t>!</a:t>
            </a:r>
          </a:p>
          <a:p>
            <a:r>
              <a:rPr lang="en-US" sz="2000" dirty="0" err="1"/>
              <a:t>Vertailussa</a:t>
            </a:r>
            <a:r>
              <a:rPr lang="en-US" sz="2000" dirty="0"/>
              <a:t> </a:t>
            </a:r>
            <a:r>
              <a:rPr lang="en-US" sz="2000" dirty="0" err="1"/>
              <a:t>helpottaa</a:t>
            </a:r>
            <a:r>
              <a:rPr lang="en-US" sz="2000" dirty="0"/>
              <a:t> </a:t>
            </a:r>
            <a:r>
              <a:rPr lang="en-US" sz="2000" dirty="0" err="1"/>
              <a:t>yksikköhinta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kilo- tai </a:t>
            </a:r>
            <a:r>
              <a:rPr lang="en-US" sz="2000" dirty="0" err="1"/>
              <a:t>litrahinta</a:t>
            </a:r>
            <a:endParaRPr lang="en-US" sz="2000" dirty="0"/>
          </a:p>
          <a:p>
            <a:r>
              <a:rPr lang="en-US" sz="2000" dirty="0" err="1"/>
              <a:t>Tuotetta</a:t>
            </a:r>
            <a:r>
              <a:rPr lang="en-US" sz="2000" dirty="0"/>
              <a:t> </a:t>
            </a:r>
            <a:r>
              <a:rPr lang="en-US" sz="2000" dirty="0" err="1"/>
              <a:t>valitessa</a:t>
            </a:r>
            <a:r>
              <a:rPr lang="en-US" sz="2000" dirty="0"/>
              <a:t> on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kiinnittää</a:t>
            </a:r>
            <a:r>
              <a:rPr lang="en-US" sz="2000" dirty="0"/>
              <a:t> </a:t>
            </a:r>
            <a:r>
              <a:rPr lang="en-US" sz="2000" dirty="0" err="1"/>
              <a:t>huomiota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alkuperään</a:t>
            </a:r>
            <a:r>
              <a:rPr lang="en-US" sz="2000" dirty="0"/>
              <a:t> ja </a:t>
            </a:r>
            <a:r>
              <a:rPr lang="en-US" sz="2000" dirty="0" err="1"/>
              <a:t>vastuullisuuteen</a:t>
            </a:r>
            <a:endParaRPr lang="en-US" sz="2000" dirty="0"/>
          </a:p>
          <a:p>
            <a:r>
              <a:rPr lang="en-US" sz="2000" dirty="0" err="1"/>
              <a:t>Valintaan</a:t>
            </a:r>
            <a:r>
              <a:rPr lang="en-US" sz="2000" dirty="0"/>
              <a:t> </a:t>
            </a:r>
            <a:r>
              <a:rPr lang="en-US" sz="2000" dirty="0" err="1"/>
              <a:t>vaikuttavat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muut</a:t>
            </a:r>
            <a:r>
              <a:rPr lang="en-US" sz="2000" dirty="0"/>
              <a:t> </a:t>
            </a:r>
            <a:r>
              <a:rPr lang="en-US" sz="2000" dirty="0" err="1"/>
              <a:t>resurssit</a:t>
            </a:r>
            <a:r>
              <a:rPr lang="en-US" sz="2000" dirty="0"/>
              <a:t>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käytettävissä</a:t>
            </a:r>
            <a:r>
              <a:rPr lang="en-US" sz="2000" dirty="0"/>
              <a:t> </a:t>
            </a:r>
            <a:r>
              <a:rPr lang="en-US" sz="2000" dirty="0" err="1"/>
              <a:t>oleva</a:t>
            </a:r>
            <a:r>
              <a:rPr lang="en-US" sz="2000" dirty="0"/>
              <a:t> </a:t>
            </a:r>
            <a:r>
              <a:rPr lang="en-US" sz="2000" dirty="0" err="1"/>
              <a:t>aika</a:t>
            </a:r>
            <a:r>
              <a:rPr lang="en-US" sz="2000" dirty="0"/>
              <a:t> ja </a:t>
            </a:r>
            <a:r>
              <a:rPr lang="en-US" sz="2000" dirty="0" err="1"/>
              <a:t>ruoanvalmistustaidot</a:t>
            </a:r>
            <a:endParaRPr lang="en-US" sz="2000" dirty="0"/>
          </a:p>
        </p:txBody>
      </p:sp>
      <p:pic>
        <p:nvPicPr>
          <p:cNvPr id="14" name="Kuva 13" descr="Kuva, joka sisältää kohteen clipart, taide&#10;&#10;Kuvaus luotu automaattisesti">
            <a:extLst>
              <a:ext uri="{FF2B5EF4-FFF2-40B4-BE49-F238E27FC236}">
                <a16:creationId xmlns:a16="http://schemas.microsoft.com/office/drawing/2014/main" id="{EEBF8FA8-3AF1-1B66-0D95-32308FE71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6" y="2312441"/>
            <a:ext cx="1951996" cy="2809414"/>
          </a:xfrm>
          <a:prstGeom prst="rect">
            <a:avLst/>
          </a:prstGeom>
        </p:spPr>
      </p:pic>
      <p:sp>
        <p:nvSpPr>
          <p:cNvPr id="27" name="Tekstiruutu 5">
            <a:extLst>
              <a:ext uri="{FF2B5EF4-FFF2-40B4-BE49-F238E27FC236}">
                <a16:creationId xmlns:a16="http://schemas.microsoft.com/office/drawing/2014/main" id="{16921598-1BC4-4532-9E45-76282646DAA9}"/>
              </a:ext>
            </a:extLst>
          </p:cNvPr>
          <p:cNvSpPr txBox="1"/>
          <p:nvPr/>
        </p:nvSpPr>
        <p:spPr>
          <a:xfrm>
            <a:off x="556109" y="5396776"/>
            <a:ext cx="21094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sz="1000" dirty="0">
                <a:latin typeface="Calibri" panose="020F0502020204030204" pitchFamily="34" charset="0"/>
              </a:rPr>
              <a:t>Pakkauskoko: 0,24kg</a:t>
            </a:r>
            <a:br>
              <a:rPr lang="fi-FI" sz="1000" dirty="0">
                <a:latin typeface="Calibri" panose="020F0502020204030204" pitchFamily="34" charset="0"/>
              </a:rPr>
            </a:br>
            <a:r>
              <a:rPr lang="fi-FI" sz="1000" dirty="0">
                <a:latin typeface="Calibri" panose="020F0502020204030204" pitchFamily="34" charset="0"/>
              </a:rPr>
              <a:t>Hinta: 1,39e</a:t>
            </a:r>
            <a:br>
              <a:rPr lang="fi-FI" sz="1000" dirty="0">
                <a:latin typeface="Calibri" panose="020F0502020204030204" pitchFamily="34" charset="0"/>
              </a:rPr>
            </a:br>
            <a:r>
              <a:rPr lang="fi-FI" sz="1000" dirty="0">
                <a:latin typeface="Calibri" panose="020F0502020204030204" pitchFamily="34" charset="0"/>
              </a:rPr>
              <a:t>Kilohinta: 5,79e/kg</a:t>
            </a:r>
          </a:p>
          <a:p>
            <a:pPr>
              <a:spcAft>
                <a:spcPts val="600"/>
              </a:spcAft>
            </a:pP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32" name="Tekstiruutu 6">
            <a:extLst>
              <a:ext uri="{FF2B5EF4-FFF2-40B4-BE49-F238E27FC236}">
                <a16:creationId xmlns:a16="http://schemas.microsoft.com/office/drawing/2014/main" id="{7D9444B6-B05C-434D-8F54-A5988BA8C424}"/>
              </a:ext>
            </a:extLst>
          </p:cNvPr>
          <p:cNvSpPr txBox="1"/>
          <p:nvPr/>
        </p:nvSpPr>
        <p:spPr>
          <a:xfrm>
            <a:off x="1858470" y="5406888"/>
            <a:ext cx="2162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sz="1000" dirty="0">
                <a:latin typeface="Calibri" panose="020F0502020204030204" pitchFamily="34" charset="0"/>
              </a:rPr>
              <a:t>Pakkauskoko: 0,48kg</a:t>
            </a:r>
            <a:br>
              <a:rPr lang="fi-FI" sz="1000" dirty="0">
                <a:latin typeface="Calibri" panose="020F0502020204030204" pitchFamily="34" charset="0"/>
              </a:rPr>
            </a:br>
            <a:r>
              <a:rPr lang="fi-FI" sz="1000" dirty="0">
                <a:latin typeface="Calibri" panose="020F0502020204030204" pitchFamily="34" charset="0"/>
              </a:rPr>
              <a:t>Hinta: 2,25e</a:t>
            </a:r>
            <a:br>
              <a:rPr lang="fi-FI" sz="1000" dirty="0">
                <a:latin typeface="Calibri" panose="020F0502020204030204" pitchFamily="34" charset="0"/>
              </a:rPr>
            </a:br>
            <a:r>
              <a:rPr lang="fi-FI" sz="1000" dirty="0">
                <a:latin typeface="Calibri" panose="020F0502020204030204" pitchFamily="34" charset="0"/>
              </a:rPr>
              <a:t>Kilohinta: 4,69e/kg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EBA35AFD-7A96-6BD5-622E-ADCB16DBBBF2}"/>
              </a:ext>
            </a:extLst>
          </p:cNvPr>
          <p:cNvGrpSpPr/>
          <p:nvPr/>
        </p:nvGrpSpPr>
        <p:grpSpPr>
          <a:xfrm>
            <a:off x="2268162" y="3955034"/>
            <a:ext cx="608975" cy="720660"/>
            <a:chOff x="2268162" y="3955034"/>
            <a:chExt cx="608975" cy="720660"/>
          </a:xfrm>
        </p:grpSpPr>
        <p:sp>
          <p:nvSpPr>
            <p:cNvPr id="33" name="Vuokaaviosymboli: Liitin 32">
              <a:extLst>
                <a:ext uri="{FF2B5EF4-FFF2-40B4-BE49-F238E27FC236}">
                  <a16:creationId xmlns:a16="http://schemas.microsoft.com/office/drawing/2014/main" id="{1C098CFB-44A8-6F2A-CFA7-CD94EF26E265}"/>
                </a:ext>
              </a:extLst>
            </p:cNvPr>
            <p:cNvSpPr/>
            <p:nvPr/>
          </p:nvSpPr>
          <p:spPr>
            <a:xfrm>
              <a:off x="2268162" y="4194927"/>
              <a:ext cx="455914" cy="480767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atin typeface="Calibri" panose="020F0502020204030204" pitchFamily="34" charset="0"/>
              </a:endParaRPr>
            </a:p>
          </p:txBody>
        </p:sp>
        <p:sp>
          <p:nvSpPr>
            <p:cNvPr id="4" name="Nuoli: Oikea 3">
              <a:extLst>
                <a:ext uri="{FF2B5EF4-FFF2-40B4-BE49-F238E27FC236}">
                  <a16:creationId xmlns:a16="http://schemas.microsoft.com/office/drawing/2014/main" id="{C550F694-7697-A076-5F80-DC54E4AF1C81}"/>
                </a:ext>
              </a:extLst>
            </p:cNvPr>
            <p:cNvSpPr/>
            <p:nvPr/>
          </p:nvSpPr>
          <p:spPr>
            <a:xfrm rot="8032613">
              <a:off x="2641466" y="3983315"/>
              <a:ext cx="263951" cy="2073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Kuva 6" descr="Kuva, joka sisältää kohteen kello, animaatio, Seinäkello, kuvitus&#10;&#10;Kuvaus luotu automaattisesti">
            <a:extLst>
              <a:ext uri="{FF2B5EF4-FFF2-40B4-BE49-F238E27FC236}">
                <a16:creationId xmlns:a16="http://schemas.microsoft.com/office/drawing/2014/main" id="{21CB5E6E-2328-E326-953F-E7559FB3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94" y="1676400"/>
            <a:ext cx="2093603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DE4AB-DC7F-B593-352E-5BB26539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34" y="207318"/>
            <a:ext cx="4353116" cy="9003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rgbClr val="0D1E63"/>
                </a:solidFill>
                <a:ea typeface="+mj-ea"/>
                <a:cs typeface="+mj-cs"/>
              </a:rPr>
              <a:t>Tunteet</a:t>
            </a:r>
            <a:endParaRPr lang="en-US" sz="3600" kern="1200" dirty="0">
              <a:solidFill>
                <a:srgbClr val="0D1E63"/>
              </a:solidFill>
              <a:ea typeface="+mj-ea"/>
              <a:cs typeface="+mj-cs"/>
            </a:endParaRP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85A87BD-DF66-0EE2-DCC7-AD974D3D50B6}"/>
              </a:ext>
            </a:extLst>
          </p:cNvPr>
          <p:cNvGrpSpPr/>
          <p:nvPr/>
        </p:nvGrpSpPr>
        <p:grpSpPr>
          <a:xfrm>
            <a:off x="7044084" y="909333"/>
            <a:ext cx="2596114" cy="1555423"/>
            <a:chOff x="4694548" y="772998"/>
            <a:chExt cx="2447897" cy="1555423"/>
          </a:xfrm>
        </p:grpSpPr>
        <p:sp>
          <p:nvSpPr>
            <p:cNvPr id="3" name="Puhekupla: Soikea 2">
              <a:extLst>
                <a:ext uri="{FF2B5EF4-FFF2-40B4-BE49-F238E27FC236}">
                  <a16:creationId xmlns:a16="http://schemas.microsoft.com/office/drawing/2014/main" id="{F427E6A8-9D8E-23D0-1709-9C2788498803}"/>
                </a:ext>
              </a:extLst>
            </p:cNvPr>
            <p:cNvSpPr/>
            <p:nvPr/>
          </p:nvSpPr>
          <p:spPr>
            <a:xfrm>
              <a:off x="4694548" y="772998"/>
              <a:ext cx="2447897" cy="1555423"/>
            </a:xfrm>
            <a:prstGeom prst="wedgeEllipseCallout">
              <a:avLst>
                <a:gd name="adj1" fmla="val -28150"/>
                <a:gd name="adj2" fmla="val 60682"/>
              </a:avLst>
            </a:prstGeom>
            <a:solidFill>
              <a:srgbClr val="E8E0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atin typeface="Calibri" panose="020F0502020204030204" pitchFamily="34" charset="0"/>
              </a:endParaRP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9F3361DA-2360-F02B-4948-59F4FB39AD0B}"/>
                </a:ext>
              </a:extLst>
            </p:cNvPr>
            <p:cNvSpPr txBox="1"/>
            <p:nvPr/>
          </p:nvSpPr>
          <p:spPr>
            <a:xfrm>
              <a:off x="5039596" y="950544"/>
              <a:ext cx="189478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err="1">
                  <a:latin typeface="Calibri" panose="020F0502020204030204" pitchFamily="34" charset="0"/>
                </a:rPr>
                <a:t>Millaisia</a:t>
              </a:r>
              <a:r>
                <a:rPr lang="en-US" sz="1800" dirty="0">
                  <a:latin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</a:rPr>
                <a:t>tunteita</a:t>
              </a:r>
              <a:r>
                <a:rPr lang="en-US" sz="1800" dirty="0">
                  <a:latin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</a:rPr>
                <a:t>erilaiset</a:t>
              </a:r>
              <a:r>
                <a:rPr lang="en-US" sz="1800" dirty="0">
                  <a:latin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</a:rPr>
                <a:t>ruoat</a:t>
              </a:r>
              <a:r>
                <a:rPr lang="en-US" sz="1800" dirty="0">
                  <a:latin typeface="Calibri" panose="020F0502020204030204" pitchFamily="34" charset="0"/>
                </a:rPr>
                <a:t> ja </a:t>
              </a:r>
              <a:r>
                <a:rPr lang="en-US" sz="1800" dirty="0" err="1">
                  <a:latin typeface="Calibri" panose="020F0502020204030204" pitchFamily="34" charset="0"/>
                </a:rPr>
                <a:t>ruokailutilanteet</a:t>
              </a:r>
              <a:r>
                <a:rPr lang="en-US" sz="1800" dirty="0">
                  <a:latin typeface="Calibri" panose="020F0502020204030204" pitchFamily="34" charset="0"/>
                </a:rPr>
                <a:t> </a:t>
              </a:r>
              <a:r>
                <a:rPr lang="en-US" sz="1800" dirty="0" err="1">
                  <a:latin typeface="Calibri" panose="020F0502020204030204" pitchFamily="34" charset="0"/>
                </a:rPr>
                <a:t>herättävät</a:t>
              </a:r>
              <a:r>
                <a:rPr lang="en-US" sz="18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Puhekupla: Soikea 7">
            <a:extLst>
              <a:ext uri="{FF2B5EF4-FFF2-40B4-BE49-F238E27FC236}">
                <a16:creationId xmlns:a16="http://schemas.microsoft.com/office/drawing/2014/main" id="{F6D60021-D8B7-288B-577E-7E7B318890CC}"/>
              </a:ext>
            </a:extLst>
          </p:cNvPr>
          <p:cNvSpPr/>
          <p:nvPr/>
        </p:nvSpPr>
        <p:spPr>
          <a:xfrm>
            <a:off x="1839864" y="1399228"/>
            <a:ext cx="2447897" cy="1555423"/>
          </a:xfrm>
          <a:prstGeom prst="wedgeEllipseCallout">
            <a:avLst>
              <a:gd name="adj1" fmla="val 41168"/>
              <a:gd name="adj2" fmla="val 49773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Miten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tunteet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vaikuttavat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syömiseen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0" name="Puhekupla: Soikea 9">
            <a:extLst>
              <a:ext uri="{FF2B5EF4-FFF2-40B4-BE49-F238E27FC236}">
                <a16:creationId xmlns:a16="http://schemas.microsoft.com/office/drawing/2014/main" id="{0DCB96BA-D119-B0A0-0505-925B2AEB85AB}"/>
              </a:ext>
            </a:extLst>
          </p:cNvPr>
          <p:cNvSpPr/>
          <p:nvPr/>
        </p:nvSpPr>
        <p:spPr>
          <a:xfrm>
            <a:off x="2678273" y="3580482"/>
            <a:ext cx="2522832" cy="1697128"/>
          </a:xfrm>
          <a:prstGeom prst="wedgeEllipseCallout">
            <a:avLst>
              <a:gd name="adj1" fmla="val -41120"/>
              <a:gd name="adj2" fmla="val -50663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Millaisia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muistoja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sinulla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tulee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mieleen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ruokaan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liittyen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?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Millaisia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tunteita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muistoihin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liittyy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D682E474-6B41-5A98-DCFF-09B4482FB003}"/>
              </a:ext>
            </a:extLst>
          </p:cNvPr>
          <p:cNvSpPr/>
          <p:nvPr/>
        </p:nvSpPr>
        <p:spPr>
          <a:xfrm>
            <a:off x="6370315" y="3275115"/>
            <a:ext cx="2447897" cy="1555423"/>
          </a:xfrm>
          <a:prstGeom prst="wedgeEllipseCallout">
            <a:avLst>
              <a:gd name="adj1" fmla="val -28535"/>
              <a:gd name="adj2" fmla="val 57652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Ovatko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”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Nälkäkiukku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” ”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lohturuoka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tuttuja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5" name="Kuva 14" descr="Kuva, joka sisältää kohteen keltainen, hymiö, animaatio&#10;&#10;Kuvaus luotu automaattisesti">
            <a:extLst>
              <a:ext uri="{FF2B5EF4-FFF2-40B4-BE49-F238E27FC236}">
                <a16:creationId xmlns:a16="http://schemas.microsoft.com/office/drawing/2014/main" id="{4CBFCD38-47ED-956C-8B38-97A3431DD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2" y="5611035"/>
            <a:ext cx="1988987" cy="675435"/>
          </a:xfrm>
          <a:prstGeom prst="rect">
            <a:avLst/>
          </a:prstGeom>
        </p:spPr>
      </p:pic>
      <p:pic>
        <p:nvPicPr>
          <p:cNvPr id="21" name="Kuva 20" descr="Kuva, joka sisältää kohteen hymiö, hymy, keltainen, animaatio&#10;&#10;Kuvaus luotu automaattisesti">
            <a:extLst>
              <a:ext uri="{FF2B5EF4-FFF2-40B4-BE49-F238E27FC236}">
                <a16:creationId xmlns:a16="http://schemas.microsoft.com/office/drawing/2014/main" id="{5B4B5B62-EFC8-CF52-5CF3-390950A24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36" y="4150197"/>
            <a:ext cx="1407098" cy="1555424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039F030E-1163-68D7-E3DB-B59DA176DB52}"/>
              </a:ext>
            </a:extLst>
          </p:cNvPr>
          <p:cNvGrpSpPr/>
          <p:nvPr/>
        </p:nvGrpSpPr>
        <p:grpSpPr>
          <a:xfrm>
            <a:off x="239650" y="-318219"/>
            <a:ext cx="11712700" cy="6910109"/>
            <a:chOff x="288140" y="-288236"/>
            <a:chExt cx="11712700" cy="6910109"/>
          </a:xfrm>
        </p:grpSpPr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2F743260-FD52-A389-A000-5A41CFC4F2D5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17" name="Kuva 16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213C0610-7F82-B142-D889-3E3A6C45A4F1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9" name="Kuva 18">
                <a:extLst>
                  <a:ext uri="{FF2B5EF4-FFF2-40B4-BE49-F238E27FC236}">
                    <a16:creationId xmlns:a16="http://schemas.microsoft.com/office/drawing/2014/main" id="{66EE1D63-DF4E-95A3-8A65-0291613FB389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20" name="Kuva 19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B97BEE10-4A21-D863-579A-631F8E173123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22" name="Kuva 21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AD63F901-9DEC-3CE8-FD34-7DEAC748FE47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EAFE1346-0EB2-6D74-7607-D82A9A661FBD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9" name="Kuva 8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D8E12A88-6462-8558-1EC5-D633F2281A69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2" name="Kuva 11">
                <a:extLst>
                  <a:ext uri="{FF2B5EF4-FFF2-40B4-BE49-F238E27FC236}">
                    <a16:creationId xmlns:a16="http://schemas.microsoft.com/office/drawing/2014/main" id="{4E5D6D37-AE73-21DC-5657-884C88507C24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4" name="Kuva 13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27B180C3-8A46-EF1B-3BED-BE756FD5E5BA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6" name="Kuva 15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844D06D7-DD0A-DE38-BCBF-185B318028CB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  <p:pic>
        <p:nvPicPr>
          <p:cNvPr id="24" name="Kuva 23" descr="Kuva, joka sisältää kohteen hymiö, animaatio&#10;&#10;Kuvaus luotu automaattisesti">
            <a:extLst>
              <a:ext uri="{FF2B5EF4-FFF2-40B4-BE49-F238E27FC236}">
                <a16:creationId xmlns:a16="http://schemas.microsoft.com/office/drawing/2014/main" id="{4E7E5B13-E135-49D5-4F81-60AE93FBD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7105" y="1380384"/>
            <a:ext cx="618895" cy="15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D9A463-45A6-2227-090C-D5198FCB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42" y="-23814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D1E63"/>
                </a:solidFill>
              </a:rPr>
              <a:t>Arvot, normit ja moraali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220DB9-70E0-1CC8-2139-7AA45412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2" y="1316613"/>
            <a:ext cx="6002110" cy="3729034"/>
          </a:xfrm>
        </p:spPr>
        <p:txBody>
          <a:bodyPr>
            <a:normAutofit/>
          </a:bodyPr>
          <a:lstStyle/>
          <a:p>
            <a:r>
              <a:rPr lang="fi-FI" sz="1700" dirty="0"/>
              <a:t>Suureen osaan maailman uskonnoista sisältyy ruokailuun liittyviä sääntöjä</a:t>
            </a:r>
          </a:p>
          <a:p>
            <a:pPr lvl="1"/>
            <a:r>
              <a:rPr lang="fi-FI" sz="1700" dirty="0"/>
              <a:t>Ruokatabut</a:t>
            </a:r>
          </a:p>
          <a:p>
            <a:pPr lvl="1"/>
            <a:r>
              <a:rPr lang="fi-FI" sz="1700" dirty="0"/>
              <a:t>Uskonnolliset juhlat</a:t>
            </a:r>
          </a:p>
          <a:p>
            <a:pPr lvl="1"/>
            <a:r>
              <a:rPr lang="fi-FI" sz="1700" dirty="0"/>
              <a:t>Tavat</a:t>
            </a:r>
          </a:p>
          <a:p>
            <a:r>
              <a:rPr lang="fi-FI" sz="1700" dirty="0"/>
              <a:t>Kasvisruokailu, </a:t>
            </a:r>
            <a:r>
              <a:rPr lang="fi-FI" sz="1700" dirty="0" err="1"/>
              <a:t>vegaanius</a:t>
            </a:r>
            <a:endParaRPr lang="fi-FI" sz="1700" dirty="0"/>
          </a:p>
          <a:p>
            <a:pPr lvl="1"/>
            <a:r>
              <a:rPr lang="fi-FI" sz="1700" dirty="0"/>
              <a:t>Arvot ohjaavat valintojamme</a:t>
            </a:r>
          </a:p>
          <a:p>
            <a:r>
              <a:rPr lang="fi-FI" sz="1700" dirty="0"/>
              <a:t>Identiteetti</a:t>
            </a:r>
          </a:p>
          <a:p>
            <a:pPr lvl="1"/>
            <a:r>
              <a:rPr lang="fi-FI" sz="1700" dirty="0"/>
              <a:t>Ruokavalinnoilla rakennetaan ja viestitään minäkuvaa muille</a:t>
            </a:r>
          </a:p>
          <a:p>
            <a:r>
              <a:rPr lang="fi-FI" sz="1700" dirty="0"/>
              <a:t>Perheen ja kavereiden odotukset, tottumukset ja tavat</a:t>
            </a:r>
          </a:p>
          <a:p>
            <a:r>
              <a:rPr lang="fi-FI" sz="1700" dirty="0"/>
              <a:t>Ruokakulttuuri</a:t>
            </a:r>
          </a:p>
          <a:p>
            <a:endParaRPr lang="fi-FI" sz="1700" dirty="0"/>
          </a:p>
        </p:txBody>
      </p:sp>
      <p:pic>
        <p:nvPicPr>
          <p:cNvPr id="6" name="Kuva 5" descr="Lähikuva paikasta -asetus">
            <a:extLst>
              <a:ext uri="{FF2B5EF4-FFF2-40B4-BE49-F238E27FC236}">
                <a16:creationId xmlns:a16="http://schemas.microsoft.com/office/drawing/2014/main" id="{B223E5A6-2D6C-818E-C79E-7AE9882CE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" b="780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8" name="Kuva 7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7153B282-FD0A-4FF4-6062-14E0574B4B2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42" y="5231025"/>
            <a:ext cx="2263110" cy="1441597"/>
          </a:xfrm>
          <a:prstGeom prst="rect">
            <a:avLst/>
          </a:prstGeom>
        </p:spPr>
      </p:pic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A5829D52-D028-D075-0324-35D70EBF89C4}"/>
              </a:ext>
            </a:extLst>
          </p:cNvPr>
          <p:cNvSpPr/>
          <p:nvPr/>
        </p:nvSpPr>
        <p:spPr>
          <a:xfrm>
            <a:off x="5406098" y="1888688"/>
            <a:ext cx="3662842" cy="1799071"/>
          </a:xfrm>
          <a:prstGeom prst="wedgeEllipseCallout">
            <a:avLst>
              <a:gd name="adj1" fmla="val -61029"/>
              <a:gd name="adj2" fmla="val -28924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Mitä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uskontoihin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liittyviä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sääntöjä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tiedätte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49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CDA9D-96DC-27E4-2511-378A8B42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74" y="18747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0D1E63"/>
                </a:solidFill>
              </a:rPr>
              <a:t>Keho</a:t>
            </a:r>
            <a:r>
              <a:rPr lang="en-US" sz="4000" dirty="0">
                <a:solidFill>
                  <a:srgbClr val="0D1E63"/>
                </a:solidFill>
              </a:rPr>
              <a:t> ja </a:t>
            </a:r>
            <a:r>
              <a:rPr lang="en-US" sz="4000" dirty="0" err="1">
                <a:solidFill>
                  <a:srgbClr val="0D1E63"/>
                </a:solidFill>
              </a:rPr>
              <a:t>aistit</a:t>
            </a:r>
            <a:endParaRPr lang="en-US" sz="4000" dirty="0">
              <a:solidFill>
                <a:srgbClr val="0D1E63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54EC04-CE66-E064-D3D0-BC1A86E64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574" y="1446063"/>
            <a:ext cx="6002110" cy="372903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dirty="0" err="1"/>
              <a:t>Keho</a:t>
            </a:r>
            <a:r>
              <a:rPr lang="en-US" sz="2200" dirty="0"/>
              <a:t> </a:t>
            </a:r>
            <a:r>
              <a:rPr lang="en-US" sz="2200" dirty="0" err="1"/>
              <a:t>lähettää</a:t>
            </a:r>
            <a:r>
              <a:rPr lang="en-US" sz="2200" dirty="0"/>
              <a:t> </a:t>
            </a:r>
            <a:r>
              <a:rPr lang="en-US" sz="2200" dirty="0" err="1"/>
              <a:t>erilaisia</a:t>
            </a:r>
            <a:r>
              <a:rPr lang="en-US" sz="2200" dirty="0"/>
              <a:t> </a:t>
            </a:r>
            <a:r>
              <a:rPr lang="en-US" sz="2200" dirty="0" err="1"/>
              <a:t>nälkäviestejä</a:t>
            </a:r>
            <a:r>
              <a:rPr lang="en-US" sz="2200" dirty="0"/>
              <a:t>, </a:t>
            </a:r>
            <a:r>
              <a:rPr lang="en-US" sz="2200" dirty="0" err="1"/>
              <a:t>jotka</a:t>
            </a:r>
            <a:r>
              <a:rPr lang="en-US" sz="2200" dirty="0"/>
              <a:t> </a:t>
            </a:r>
            <a:r>
              <a:rPr lang="en-US" sz="2200" dirty="0" err="1"/>
              <a:t>kertovat</a:t>
            </a:r>
            <a:r>
              <a:rPr lang="en-US" sz="2200" dirty="0"/>
              <a:t> </a:t>
            </a:r>
            <a:r>
              <a:rPr lang="en-US" sz="2200" dirty="0" err="1"/>
              <a:t>milloin</a:t>
            </a:r>
            <a:r>
              <a:rPr lang="en-US" sz="2200" dirty="0"/>
              <a:t> </a:t>
            </a:r>
            <a:r>
              <a:rPr lang="en-US" sz="2200" dirty="0" err="1"/>
              <a:t>olemme</a:t>
            </a:r>
            <a:r>
              <a:rPr lang="en-US" sz="2200" dirty="0"/>
              <a:t> </a:t>
            </a:r>
            <a:r>
              <a:rPr lang="en-US" sz="2200" dirty="0" err="1"/>
              <a:t>nälkäisiä</a:t>
            </a:r>
            <a:r>
              <a:rPr lang="en-US" sz="2200" dirty="0"/>
              <a:t> ja </a:t>
            </a:r>
            <a:r>
              <a:rPr lang="en-US" sz="2200" dirty="0" err="1"/>
              <a:t>milloin</a:t>
            </a:r>
            <a:r>
              <a:rPr lang="en-US" sz="2200" dirty="0"/>
              <a:t> </a:t>
            </a:r>
            <a:r>
              <a:rPr lang="en-US" sz="2200" dirty="0" err="1"/>
              <a:t>kylläisiä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Elintarvikkeiden</a:t>
            </a:r>
            <a:r>
              <a:rPr lang="en-US" sz="2200" dirty="0"/>
              <a:t> </a:t>
            </a:r>
            <a:r>
              <a:rPr lang="en-US" sz="2200" dirty="0" err="1"/>
              <a:t>aistittava</a:t>
            </a:r>
            <a:r>
              <a:rPr lang="en-US" sz="2200" dirty="0"/>
              <a:t> </a:t>
            </a:r>
            <a:r>
              <a:rPr lang="en-US" sz="2200" dirty="0" err="1"/>
              <a:t>laatu</a:t>
            </a:r>
            <a:r>
              <a:rPr lang="en-US" sz="2200" dirty="0"/>
              <a:t> </a:t>
            </a:r>
            <a:r>
              <a:rPr lang="en-US" sz="2200" dirty="0" err="1"/>
              <a:t>vaikuttaa</a:t>
            </a:r>
            <a:r>
              <a:rPr lang="en-US" sz="2200" dirty="0"/>
              <a:t> </a:t>
            </a:r>
            <a:r>
              <a:rPr lang="en-US" sz="2200" dirty="0" err="1"/>
              <a:t>valintaamme</a:t>
            </a:r>
            <a:endParaRPr lang="en-US" sz="2200" dirty="0"/>
          </a:p>
          <a:p>
            <a:pPr lvl="1"/>
            <a:r>
              <a:rPr lang="en-US" sz="2200" dirty="0"/>
              <a:t>Maku</a:t>
            </a:r>
          </a:p>
          <a:p>
            <a:pPr lvl="1"/>
            <a:r>
              <a:rPr lang="en-US" sz="2200" dirty="0" err="1"/>
              <a:t>Haju</a:t>
            </a:r>
            <a:endParaRPr lang="en-US" sz="2200" dirty="0"/>
          </a:p>
          <a:p>
            <a:pPr lvl="1"/>
            <a:r>
              <a:rPr lang="en-US" sz="2200" dirty="0" err="1"/>
              <a:t>Rakenne</a:t>
            </a:r>
            <a:endParaRPr lang="en-US" sz="2200" dirty="0"/>
          </a:p>
          <a:p>
            <a:pPr lvl="1"/>
            <a:r>
              <a:rPr lang="en-US" sz="2200" dirty="0" err="1"/>
              <a:t>Värit</a:t>
            </a:r>
            <a:r>
              <a:rPr lang="en-US" sz="2200" dirty="0"/>
              <a:t> ja </a:t>
            </a:r>
            <a:r>
              <a:rPr lang="en-US" sz="2200" dirty="0" err="1"/>
              <a:t>ruoan</a:t>
            </a:r>
            <a:r>
              <a:rPr lang="en-US" sz="2200" dirty="0"/>
              <a:t> </a:t>
            </a:r>
            <a:r>
              <a:rPr lang="en-US" sz="2200" dirty="0" err="1"/>
              <a:t>ulkonäkö</a:t>
            </a:r>
            <a:endParaRPr lang="en-US" sz="2200" dirty="0"/>
          </a:p>
          <a:p>
            <a:r>
              <a:rPr lang="en-US" sz="2200" dirty="0" err="1"/>
              <a:t>Ruoka-aineallergiat</a:t>
            </a:r>
            <a:endParaRPr lang="en-US" sz="2200" dirty="0"/>
          </a:p>
          <a:p>
            <a:pPr lvl="1"/>
            <a:r>
              <a:rPr lang="en-US" sz="2200" dirty="0" err="1"/>
              <a:t>Esim</a:t>
            </a:r>
            <a:r>
              <a:rPr lang="en-US" sz="2200" dirty="0"/>
              <a:t>. </a:t>
            </a:r>
            <a:r>
              <a:rPr lang="en-US" sz="2200" dirty="0" err="1"/>
              <a:t>kananmuna</a:t>
            </a:r>
            <a:r>
              <a:rPr lang="en-US" sz="2200" dirty="0"/>
              <a:t>, kala, </a:t>
            </a:r>
            <a:r>
              <a:rPr lang="en-US" sz="2200" dirty="0" err="1"/>
              <a:t>omena</a:t>
            </a:r>
            <a:endParaRPr lang="en-US" sz="2200" dirty="0"/>
          </a:p>
          <a:p>
            <a:r>
              <a:rPr lang="en-US" sz="2200" dirty="0" err="1"/>
              <a:t>Sairaudet</a:t>
            </a:r>
            <a:endParaRPr lang="en-US" sz="2200" dirty="0"/>
          </a:p>
          <a:p>
            <a:pPr lvl="1"/>
            <a:r>
              <a:rPr lang="en-US" sz="2200" dirty="0" err="1"/>
              <a:t>Esim</a:t>
            </a:r>
            <a:r>
              <a:rPr lang="en-US" sz="2200" dirty="0"/>
              <a:t>. </a:t>
            </a:r>
            <a:r>
              <a:rPr lang="en-US" sz="2200" dirty="0" err="1"/>
              <a:t>keliakia</a:t>
            </a:r>
            <a:r>
              <a:rPr lang="en-US" sz="2200" dirty="0"/>
              <a:t> </a:t>
            </a:r>
          </a:p>
        </p:txBody>
      </p:sp>
      <p:pic>
        <p:nvPicPr>
          <p:cNvPr id="7" name="Sisällön paikkamerkki 6" descr="Kuva, joka sisältää kohteen animaatio, clipart, Animoidut lastenohjelmat, kuvitus&#10;&#10;Kuvaus luotu automaattisesti">
            <a:extLst>
              <a:ext uri="{FF2B5EF4-FFF2-40B4-BE49-F238E27FC236}">
                <a16:creationId xmlns:a16="http://schemas.microsoft.com/office/drawing/2014/main" id="{2AB98489-25A5-6E09-2B6F-54558A455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06" y="1446063"/>
            <a:ext cx="4987244" cy="4664207"/>
          </a:xfrm>
        </p:spPr>
      </p:pic>
    </p:spTree>
    <p:extLst>
      <p:ext uri="{BB962C8B-B14F-4D97-AF65-F5344CB8AC3E}">
        <p14:creationId xmlns:p14="http://schemas.microsoft.com/office/powerpoint/2010/main" val="38275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BD85A0-FFA7-C7D0-C6EE-6F87CF4B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0D1E63"/>
                </a:solidFill>
              </a:rPr>
              <a:t>Syömisen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sosiaalisuus</a:t>
            </a:r>
            <a:r>
              <a:rPr lang="en-US" sz="4000" dirty="0">
                <a:solidFill>
                  <a:srgbClr val="0D1E63"/>
                </a:solidFill>
              </a:rPr>
              <a:t> ja </a:t>
            </a:r>
            <a:r>
              <a:rPr lang="en-US" sz="4000" dirty="0" err="1">
                <a:solidFill>
                  <a:srgbClr val="0D1E63"/>
                </a:solidFill>
              </a:rPr>
              <a:t>yhdessä</a:t>
            </a:r>
            <a:r>
              <a:rPr lang="en-US" sz="4000" dirty="0">
                <a:solidFill>
                  <a:srgbClr val="0D1E63"/>
                </a:solidFill>
              </a:rPr>
              <a:t> </a:t>
            </a:r>
            <a:r>
              <a:rPr lang="en-US" sz="4000" dirty="0" err="1">
                <a:solidFill>
                  <a:srgbClr val="0D1E63"/>
                </a:solidFill>
              </a:rPr>
              <a:t>syöminen</a:t>
            </a:r>
            <a:endParaRPr lang="en-US" sz="4000" dirty="0">
              <a:solidFill>
                <a:srgbClr val="0D1E63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DB55BA-B2A0-5348-0133-52E3C8537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Yhdessä</a:t>
            </a:r>
            <a:r>
              <a:rPr lang="en-US" sz="2400" dirty="0"/>
              <a:t> </a:t>
            </a:r>
            <a:r>
              <a:rPr lang="en-US" sz="2400" dirty="0" err="1"/>
              <a:t>syöminen</a:t>
            </a:r>
            <a:r>
              <a:rPr lang="en-US" sz="2400" dirty="0"/>
              <a:t> </a:t>
            </a:r>
            <a:r>
              <a:rPr lang="en-US" sz="2400" dirty="0" err="1"/>
              <a:t>kannustaa</a:t>
            </a:r>
            <a:r>
              <a:rPr lang="en-US" sz="2400" dirty="0"/>
              <a:t> </a:t>
            </a:r>
            <a:r>
              <a:rPr lang="en-US" sz="2400" dirty="0" err="1"/>
              <a:t>panostamaan</a:t>
            </a:r>
            <a:r>
              <a:rPr lang="en-US" sz="2400" dirty="0"/>
              <a:t> </a:t>
            </a:r>
            <a:r>
              <a:rPr lang="en-US" sz="2400" dirty="0" err="1"/>
              <a:t>ruokaan</a:t>
            </a:r>
            <a:r>
              <a:rPr lang="en-US" sz="2400" dirty="0"/>
              <a:t> </a:t>
            </a:r>
          </a:p>
          <a:p>
            <a:pPr lvl="1"/>
            <a:r>
              <a:rPr lang="en-US" dirty="0" err="1"/>
              <a:t>Monipuolisempaa</a:t>
            </a:r>
            <a:r>
              <a:rPr lang="en-US" dirty="0"/>
              <a:t> </a:t>
            </a:r>
            <a:r>
              <a:rPr lang="en-US" dirty="0" err="1"/>
              <a:t>ruokaa</a:t>
            </a:r>
            <a:endParaRPr lang="en-US" dirty="0"/>
          </a:p>
          <a:p>
            <a:pPr lvl="1"/>
            <a:r>
              <a:rPr lang="en-US" dirty="0" err="1"/>
              <a:t>Ruokailulle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aikaa</a:t>
            </a:r>
            <a:endParaRPr lang="en-US" dirty="0"/>
          </a:p>
          <a:p>
            <a:r>
              <a:rPr lang="en-US" sz="2400" dirty="0" err="1"/>
              <a:t>Lisää</a:t>
            </a:r>
            <a:r>
              <a:rPr lang="en-US" sz="2400" dirty="0"/>
              <a:t> </a:t>
            </a:r>
            <a:r>
              <a:rPr lang="en-US" sz="2400" dirty="0" err="1"/>
              <a:t>fyysistä</a:t>
            </a:r>
            <a:r>
              <a:rPr lang="en-US" sz="2400" dirty="0"/>
              <a:t> ja </a:t>
            </a:r>
            <a:r>
              <a:rPr lang="en-US" sz="2400" dirty="0" err="1"/>
              <a:t>psyykkistä</a:t>
            </a:r>
            <a:r>
              <a:rPr lang="en-US" sz="2400" dirty="0"/>
              <a:t> </a:t>
            </a:r>
            <a:r>
              <a:rPr lang="en-US" sz="2400" dirty="0" err="1"/>
              <a:t>hyvinvointia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5" name="Kuva 4" descr="Kuva, joka sisältää kohteen vaate, henkilö, pöytäastiasto, pöytä&#10;&#10;Kuvaus luotu automaattisesti">
            <a:extLst>
              <a:ext uri="{FF2B5EF4-FFF2-40B4-BE49-F238E27FC236}">
                <a16:creationId xmlns:a16="http://schemas.microsoft.com/office/drawing/2014/main" id="{4832BE65-EDA1-192E-9E3A-C7C801D1C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8" name="Kuva 7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9BE850FE-D33F-FAA8-771A-15D30F77F1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79" y="5057554"/>
            <a:ext cx="2263110" cy="1441597"/>
          </a:xfrm>
          <a:prstGeom prst="rect">
            <a:avLst/>
          </a:prstGeom>
        </p:spPr>
      </p:pic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16F33FBE-85D0-5DE0-1707-82DA5450A1AB}"/>
              </a:ext>
            </a:extLst>
          </p:cNvPr>
          <p:cNvSpPr/>
          <p:nvPr/>
        </p:nvSpPr>
        <p:spPr>
          <a:xfrm>
            <a:off x="6094475" y="1178305"/>
            <a:ext cx="2751352" cy="1350930"/>
          </a:xfrm>
          <a:prstGeom prst="wedgeEllipseCallout">
            <a:avLst>
              <a:gd name="adj1" fmla="val 64939"/>
              <a:gd name="adj2" fmla="val -18506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Kyllä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eurassa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ruoka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maistuu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paremmin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59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386</Words>
  <Application>Microsoft Office PowerPoint</Application>
  <PresentationFormat>Laajakuva</PresentationFormat>
  <Paragraphs>63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Office-teema</vt:lpstr>
      <vt:lpstr>RUOKAVISA 2025  Ruoan valinta Minun ruokavalintani</vt:lpstr>
      <vt:lpstr>Päivän teemat ja tavoitteet</vt:lpstr>
      <vt:lpstr>Mitkä asiat vaikuttavat siihen, mitä valitset lautasellesi?</vt:lpstr>
      <vt:lpstr>Ruoan valintaan vaikuttavia tekijöitä</vt:lpstr>
      <vt:lpstr>Ruoan hinta ja käytettävissä olevat resurssit</vt:lpstr>
      <vt:lpstr>Tunteet</vt:lpstr>
      <vt:lpstr>Arvot, normit ja moraali</vt:lpstr>
      <vt:lpstr>Keho ja aistit</vt:lpstr>
      <vt:lpstr>Syömisen sosiaalisuus ja yhdessä syöminen</vt:lpstr>
      <vt:lpstr>Kuvat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Sanna Elomaa</dc:creator>
  <cp:lastModifiedBy>Sanna Elomaa</cp:lastModifiedBy>
  <cp:revision>84</cp:revision>
  <dcterms:created xsi:type="dcterms:W3CDTF">2024-06-10T10:56:16Z</dcterms:created>
  <dcterms:modified xsi:type="dcterms:W3CDTF">2024-11-20T11:20:36Z</dcterms:modified>
</cp:coreProperties>
</file>