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2" r:id="rId2"/>
    <p:sldId id="269" r:id="rId3"/>
    <p:sldId id="307" r:id="rId4"/>
    <p:sldId id="309" r:id="rId5"/>
    <p:sldId id="305" r:id="rId6"/>
    <p:sldId id="310" r:id="rId7"/>
    <p:sldId id="311" r:id="rId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B8E9AD-61DF-E6C4-3E32-CCAE29B09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F1558-2CD4-6458-9CB8-A2DC9BF14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64978-1D83-3045-B1F4-6F94A106F4BD}" type="datetimeFigureOut">
              <a:rPr lang="fi-FI" smtClean="0"/>
              <a:t>12.12.2023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890B-6005-CDF9-9D0B-351D731E48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4A7FE-799C-7EB2-DA1B-BC4D93C668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6F96-6760-1B4C-BB36-FF4E9459DA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251325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FA1EB-C8A7-FC4C-A3A8-953F53E0EFB6}" type="datetimeFigureOut">
              <a:rPr lang="fi-FI" smtClean="0"/>
              <a:t>12.12.2023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B355E-BDC3-FA41-8221-DD0417279F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6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34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999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6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_logo_tumma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48092-E99E-188E-EE36-77F0BDFAD818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6BD4-E8A6-F95F-19F0-0836FF781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00" y="2451480"/>
            <a:ext cx="5040000" cy="7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3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Title Slide_Left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79" y="1290918"/>
            <a:ext cx="10515600" cy="25222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379" y="3907398"/>
            <a:ext cx="10515600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EF66E-A5AC-2218-BED2-28333E027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Title Slide_Left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66285D-18EE-0B53-1FDD-A6F00053A2B6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290918"/>
            <a:ext cx="10515600" cy="25222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3907398"/>
            <a:ext cx="10515600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A8060-C52C-1637-BE46-3D780AB45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8770" y="280659"/>
            <a:ext cx="1800000" cy="262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FA2E7-AD42-D8AB-29CA-0E9F5C98F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9208BB-BA91-F5E1-B312-ED73752F074A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69" y="0"/>
            <a:ext cx="4924331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CB9F5-A0E6-A35C-119B-C10410697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39C19-5B82-5737-7138-736BB3649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3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798F40-86BC-9B25-3128-8A9DAFFD1753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6796BD-8C20-F963-B4AE-56F15A62C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8770" y="280659"/>
            <a:ext cx="1800000" cy="26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C7E2B-81F6-9D8F-0089-B0D45C627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80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tumman_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612D78-0AFB-C0F9-083E-B262F67CDA63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8E864-FCCE-9824-D2C8-178215245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vaalea_sin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3FA0D-E5EF-90D7-83C6-8BCFA813BF5D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D3762-1A21-EB0F-D724-C425D1A2E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2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vaalea_hiekk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86FFA8-89D8-59B7-BBA0-6B71F1F22C75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66A7E-1F4B-E08A-6299-4D90395F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6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vaalea_hiek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B9C4-0D70-8CDA-230F-E9B8F2E4159F}"/>
              </a:ext>
            </a:extLst>
          </p:cNvPr>
          <p:cNvSpPr/>
          <p:nvPr userDrawn="1"/>
        </p:nvSpPr>
        <p:spPr>
          <a:xfrm>
            <a:off x="-10160" y="8963"/>
            <a:ext cx="2865120" cy="751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3A5A8-89D1-CECA-6340-5254FD350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3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vaalea_hiekk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C4937-A00C-FFC9-69A1-D112D3324691}"/>
              </a:ext>
            </a:extLst>
          </p:cNvPr>
          <p:cNvSpPr/>
          <p:nvPr userDrawn="1"/>
        </p:nvSpPr>
        <p:spPr>
          <a:xfrm>
            <a:off x="-10160" y="0"/>
            <a:ext cx="2905760" cy="7213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8BA4C-31D7-F018-777A-3C17739BF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3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_logo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9048A7-DE46-9414-D53F-973D6DD13438}"/>
              </a:ext>
            </a:extLst>
          </p:cNvPr>
          <p:cNvSpPr/>
          <p:nvPr userDrawn="1"/>
        </p:nvSpPr>
        <p:spPr>
          <a:xfrm>
            <a:off x="11120719" y="0"/>
            <a:ext cx="1071282" cy="584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E285B2-1082-B190-2430-AD9A85199B96}"/>
              </a:ext>
            </a:extLst>
          </p:cNvPr>
          <p:cNvSpPr/>
          <p:nvPr userDrawn="1"/>
        </p:nvSpPr>
        <p:spPr>
          <a:xfrm>
            <a:off x="-10160" y="0"/>
            <a:ext cx="3149600" cy="1050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E7145-8A01-46C5-BCAF-9BDAC176E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00" y="2451480"/>
            <a:ext cx="5040000" cy="7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_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02CB9B-A973-BF74-DE1B-9A32F52F4CD7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160" y="0"/>
            <a:ext cx="12192001" cy="685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675042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675042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DB47B-8B5E-B640-E901-E4E367D27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_ikon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C7598-88B6-5238-617B-643367DAC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b="8822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83028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8302835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10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ik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900B0-F1FD-A2CD-AD0F-77938CE25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b="8822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716395-434D-7150-9C76-C9752B707E3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D81F52-8297-A05D-C839-8C1EE8CF7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0E11FF-2E4B-02F8-A428-861A85893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50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863E7B-D7B8-CD61-C13B-F1E0212D78D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20831E-C063-64E7-8B62-245E5246E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96E5F8-2A78-21ED-55F1-A73A2461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138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BEB9E8-FDD2-CC43-C940-6CCEB018B8B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0668E-67E0-AF37-0384-4964B93B4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DD9B1F-114A-72A0-8C17-80731D87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6949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vaalean_vihrea"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9FE82E-5C0D-E5F7-9A55-DAD831D5471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84A017-EDBD-B4E0-E053-D5F1934F3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00839D-EA88-D491-C508-FF3700F93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9831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vaalean_vihrea"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28A9C3-EE23-DA0D-98C4-987BD5EF060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0310A8-E67C-2911-7164-C35CA375C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73D0404-AE32-43E4-E727-767FF95B7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8534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vaalean_vihrea"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729E9-91CB-6415-DB90-CA0F789B8F2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50865F-DE33-DDDA-88FA-5A446B930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679066-FA0D-3628-32E7-EF9E186E1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8455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t_vaalean_sininen"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B6BB84-D2CE-AAD9-89CE-349B0186B36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6B2FFD-7D28-88D0-C017-2BF99A2D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8EAE1B-5058-D4C3-617B-085DC88FF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4355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3D70FF-D57D-233A-48A5-621B18C2E05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9799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CC1655-2543-270C-912C-3C0FA9E779C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888A85-4FEC-ECF3-96C9-6D47F4007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1E4355-B98D-CE80-9D0E-3610B35C0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256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3_Title Slide_tumma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53DF-6408-80E3-9BA6-714AA2471646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D0C327A-45F5-B6ED-470D-ED9C19A78054}"/>
              </a:ext>
            </a:extLst>
          </p:cNvPr>
          <p:cNvSpPr/>
          <p:nvPr userDrawn="1"/>
        </p:nvSpPr>
        <p:spPr>
          <a:xfrm>
            <a:off x="-10160" y="20282"/>
            <a:ext cx="1747520" cy="792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A3261-72C0-C032-CA79-F17F5D284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60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34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3D70FF-D57D-233A-48A5-621B18C2E05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686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9C67DBE-EEFC-292C-04B1-8379672F5B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8338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2EAA72-8465-BA5C-B94C-8CBDEDA1795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9789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A7E04-6C3B-620C-5651-DC4366189B2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5034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B7ED6-8AAF-4963-F53E-434E97364A4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1686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3EC7BEC-DFF4-B8AE-6F96-9E07EC2B07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338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D639EA-6FA9-0540-D75E-4B4AE5B51CF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5791DE-6D8B-517A-B501-A78BAEE55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FFA7B-C920-85CC-AD9A-0DF3F0934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762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4D90-0F07-016D-0265-DF5831EE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5E1B9-09CE-9FAD-BAB3-9602D2FD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97686"/>
            <a:ext cx="5157787" cy="70814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F2B31-4B6E-4885-884D-0BB0D7354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6784"/>
            <a:ext cx="5157787" cy="2647342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spcBef>
                <a:spcPts val="1200"/>
              </a:spcBef>
              <a:defRPr sz="1800"/>
            </a:lvl2pPr>
            <a:lvl3pPr>
              <a:lnSpc>
                <a:spcPts val="2400"/>
              </a:lnSpc>
              <a:spcBef>
                <a:spcPts val="1200"/>
              </a:spcBef>
              <a:defRPr sz="1800"/>
            </a:lvl3pPr>
            <a:lvl4pPr>
              <a:lnSpc>
                <a:spcPts val="2400"/>
              </a:lnSpc>
              <a:spcBef>
                <a:spcPts val="1200"/>
              </a:spcBef>
              <a:defRPr sz="1800"/>
            </a:lvl4pPr>
            <a:lvl5pPr>
              <a:lnSpc>
                <a:spcPts val="2400"/>
              </a:lnSpc>
              <a:spcBef>
                <a:spcPts val="1200"/>
              </a:spcBef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35288-BF17-F323-9731-3BDEE1875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97686"/>
            <a:ext cx="5183188" cy="70814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F1F8F-521E-3B13-7FFA-5EE811CDB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6784"/>
            <a:ext cx="5183188" cy="2647342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spcBef>
                <a:spcPts val="1200"/>
              </a:spcBef>
              <a:defRPr sz="1800"/>
            </a:lvl2pPr>
            <a:lvl3pPr>
              <a:lnSpc>
                <a:spcPts val="2400"/>
              </a:lnSpc>
              <a:spcBef>
                <a:spcPts val="1200"/>
              </a:spcBef>
              <a:defRPr sz="1800"/>
            </a:lvl3pPr>
            <a:lvl4pPr>
              <a:lnSpc>
                <a:spcPts val="2400"/>
              </a:lnSpc>
              <a:spcBef>
                <a:spcPts val="1200"/>
              </a:spcBef>
              <a:defRPr sz="1800"/>
            </a:lvl4pPr>
            <a:lvl5pPr>
              <a:lnSpc>
                <a:spcPts val="2400"/>
              </a:lnSpc>
              <a:spcBef>
                <a:spcPts val="1200"/>
              </a:spcBef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78AF91-7E00-0B4F-A284-7D4B4A383D49}"/>
              </a:ext>
            </a:extLst>
          </p:cNvPr>
          <p:cNvSpPr txBox="1">
            <a:spLocks/>
          </p:cNvSpPr>
          <p:nvPr userDrawn="1"/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B30A7C0-C60C-31A4-41DD-6A8B9F2D8F98}"/>
              </a:ext>
            </a:extLst>
          </p:cNvPr>
          <p:cNvSpPr txBox="1">
            <a:spLocks/>
          </p:cNvSpPr>
          <p:nvPr userDrawn="1"/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Ruokatieto 2022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D445ED-8923-0F3D-8657-EE6C756C6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870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200" y="1045976"/>
            <a:ext cx="11781602" cy="5129046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0E0FB-5C49-1F05-C768-7014B93FD1B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05EF-6EF4-8D6A-6E03-CDD88EF55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/>
              <a:t>Ruokatieto 2022</a:t>
            </a:r>
            <a:endParaRPr lang="fi-FI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4F514F-C32D-24C9-28F7-B08623698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770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045976"/>
            <a:ext cx="11721148" cy="5117757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6241C1B-21FF-FF8F-779B-700E9F516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5076" y="6372713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1CE268-2D39-F8F1-81A4-07AAD1C70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782489" y="6365054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921DAAF-2B24-7313-863C-1E143E187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09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44F8F-A600-F1C1-9341-D89F271077BC}"/>
              </a:ext>
            </a:extLst>
          </p:cNvPr>
          <p:cNvSpPr/>
          <p:nvPr userDrawn="1"/>
        </p:nvSpPr>
        <p:spPr>
          <a:xfrm>
            <a:off x="6107289" y="-56446"/>
            <a:ext cx="6096381" cy="699911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52FA2-A373-54C5-EAC2-1D206282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57125"/>
            <a:ext cx="43695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71DE-3D7A-38ED-E364-5AD1A27B1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632" y="1257125"/>
            <a:ext cx="4378756" cy="503872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F80C2-C503-C21D-599B-4954D90A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97381"/>
            <a:ext cx="4369526" cy="329846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9A7F1-E08D-5FA5-3FB0-C1E8EA891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6078A6-46B7-67A9-7B06-E3574058785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39AC00-90EA-D6A6-FBE6-4B9175CE6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E3B1F3-37E0-ED05-5B73-3B26922AB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8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558CE3-DCB2-24A3-88DB-A3145B9F6EAB}"/>
              </a:ext>
            </a:extLst>
          </p:cNvPr>
          <p:cNvSpPr/>
          <p:nvPr userDrawn="1"/>
        </p:nvSpPr>
        <p:spPr>
          <a:xfrm>
            <a:off x="6106418" y="0"/>
            <a:ext cx="6119449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52FA2-A373-54C5-EAC2-1D206282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339" y="1272142"/>
            <a:ext cx="44430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71DE-3D7A-38ED-E364-5AD1A27B1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1242108"/>
            <a:ext cx="4396151" cy="503872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F80C2-C503-C21D-599B-4954D90A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2339" y="3012398"/>
            <a:ext cx="4443049" cy="329846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3AE2B-A251-B44D-B576-E6D62BA25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B408DA-882C-4FD5-89BF-A0BD936716F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80A9E5-AD79-669C-047A-8EAFF43E6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0BF448-0442-6A5A-8BB8-B7EC7B82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7260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17CD57-8DDC-719A-D626-556090F4342E}"/>
              </a:ext>
            </a:extLst>
          </p:cNvPr>
          <p:cNvSpPr/>
          <p:nvPr userDrawn="1"/>
        </p:nvSpPr>
        <p:spPr>
          <a:xfrm>
            <a:off x="0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CCABB-E5F9-31E0-657F-6F35D01B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12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1770E-0367-2F57-0DE4-005052FA5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257124"/>
            <a:ext cx="6172199" cy="5038726"/>
          </a:xfrm>
          <a:ln w="25400">
            <a:solidFill>
              <a:schemeClr val="bg1"/>
            </a:solidFill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EE7C-A8BE-40D5-5019-DD1EEE126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997381"/>
            <a:ext cx="3932237" cy="328737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87C674-7954-4714-FE57-74C063D3D21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4FBD87-CCB5-20E0-8DD5-0A330D537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A2A7C-9B07-510B-D2B8-1C016A5B3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0338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819221-7DCB-982A-9C85-511FBC4F274C}"/>
              </a:ext>
            </a:extLst>
          </p:cNvPr>
          <p:cNvSpPr/>
          <p:nvPr userDrawn="1"/>
        </p:nvSpPr>
        <p:spPr>
          <a:xfrm>
            <a:off x="3919537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CCABB-E5F9-31E0-657F-6F35D01B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126266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1770E-0367-2F57-0DE4-005052FA5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262669"/>
            <a:ext cx="6173788" cy="4960938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EE7C-A8BE-40D5-5019-DD1EEE126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5" y="3002926"/>
            <a:ext cx="3932237" cy="328737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CC6A2-CA36-4653-DBEB-3403619C5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A4A7C3-8E32-81D3-7E56-B86F9577FD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AE333-9616-3E6D-8387-DCE179705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6A6C15-FB98-F643-F229-5B4E25EDC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73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4_Title Slide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1685AF-A61B-FB52-915B-3BD71B400941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01AAC63-F2DB-DCD5-0DE5-6B2DF8E90862}"/>
              </a:ext>
            </a:extLst>
          </p:cNvPr>
          <p:cNvSpPr/>
          <p:nvPr userDrawn="1"/>
        </p:nvSpPr>
        <p:spPr>
          <a:xfrm>
            <a:off x="-8884" y="-1"/>
            <a:ext cx="1095082" cy="7514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6AA1-13B4-698A-31C9-3B900904B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5_Title Slide_vihre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53DF-6408-80E3-9BA6-714AA2471646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6147527-C291-D92C-0A06-35E3E674EABC}"/>
              </a:ext>
            </a:extLst>
          </p:cNvPr>
          <p:cNvSpPr/>
          <p:nvPr userDrawn="1"/>
        </p:nvSpPr>
        <p:spPr>
          <a:xfrm>
            <a:off x="0" y="10159"/>
            <a:ext cx="2824480" cy="7156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92C5B-EE0D-EF6F-17D0-6901F4498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6_Title Slide_vaalea_sin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453358F-98EA-17D8-09C3-B3FA47AF07D7}"/>
              </a:ext>
            </a:extLst>
          </p:cNvPr>
          <p:cNvSpPr/>
          <p:nvPr userDrawn="1"/>
        </p:nvSpPr>
        <p:spPr>
          <a:xfrm>
            <a:off x="-10160" y="-1"/>
            <a:ext cx="2814320" cy="715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864C9-0EA5-EE93-95E5-B8744803E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7_Title Slide_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D795684-2C72-8F6C-002E-CB9D91599FD6}"/>
              </a:ext>
            </a:extLst>
          </p:cNvPr>
          <p:cNvSpPr/>
          <p:nvPr userDrawn="1"/>
        </p:nvSpPr>
        <p:spPr>
          <a:xfrm>
            <a:off x="-8808" y="-1"/>
            <a:ext cx="2823127" cy="7155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3EA9-93BD-397B-E20A-86341FAC1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8_Title Slide_hiekk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799097-0857-27C2-9C8A-F582305E7C85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8E8DB37-9292-C68F-F587-5F8BF83A0E7E}"/>
              </a:ext>
            </a:extLst>
          </p:cNvPr>
          <p:cNvSpPr/>
          <p:nvPr userDrawn="1"/>
        </p:nvSpPr>
        <p:spPr>
          <a:xfrm>
            <a:off x="-10160" y="-1"/>
            <a:ext cx="2814320" cy="715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648A4-EB48-467E-6A42-1394EBD89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9_Title Slide_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972E460-560C-30C1-6879-F91156813808}"/>
              </a:ext>
            </a:extLst>
          </p:cNvPr>
          <p:cNvSpPr/>
          <p:nvPr userDrawn="1"/>
        </p:nvSpPr>
        <p:spPr>
          <a:xfrm>
            <a:off x="-10160" y="-1"/>
            <a:ext cx="3007360" cy="7895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FA1DD-6F60-0F7A-5E3A-0CC9BA395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E5D95D-D5C5-D01F-68FB-64C0016A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8E44B-DB92-CA96-E96E-C5DF3E8F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3381"/>
            <a:ext cx="10515600" cy="398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D6F13-6CFC-239B-3E75-121D9FDF67C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44264" y="232722"/>
            <a:ext cx="324937" cy="32656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8B52DDA-54AD-1213-E5CB-4CE6BA7F5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F7EA05-0E7D-E9B2-6FDE-019A0B915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86AB7B-E74A-00C9-F6C5-C1C173E6B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</p:spTree>
    <p:extLst>
      <p:ext uri="{BB962C8B-B14F-4D97-AF65-F5344CB8AC3E}">
        <p14:creationId xmlns:p14="http://schemas.microsoft.com/office/powerpoint/2010/main" val="290813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2" r:id="rId3"/>
    <p:sldLayoutId id="2147483689" r:id="rId4"/>
    <p:sldLayoutId id="2147483663" r:id="rId5"/>
    <p:sldLayoutId id="2147483664" r:id="rId6"/>
    <p:sldLayoutId id="2147483649" r:id="rId7"/>
    <p:sldLayoutId id="2147483683" r:id="rId8"/>
    <p:sldLayoutId id="2147483665" r:id="rId9"/>
    <p:sldLayoutId id="2147483672" r:id="rId10"/>
    <p:sldLayoutId id="2147483671" r:id="rId11"/>
    <p:sldLayoutId id="2147483679" r:id="rId12"/>
    <p:sldLayoutId id="2147483680" r:id="rId13"/>
    <p:sldLayoutId id="2147483690" r:id="rId14"/>
    <p:sldLayoutId id="2147483676" r:id="rId15"/>
    <p:sldLayoutId id="2147483677" r:id="rId16"/>
    <p:sldLayoutId id="2147483678" r:id="rId17"/>
    <p:sldLayoutId id="2147483684" r:id="rId18"/>
    <p:sldLayoutId id="2147483673" r:id="rId19"/>
    <p:sldLayoutId id="2147483674" r:id="rId20"/>
    <p:sldLayoutId id="2147483687" r:id="rId21"/>
    <p:sldLayoutId id="2147483698" r:id="rId22"/>
    <p:sldLayoutId id="2147483696" r:id="rId23"/>
    <p:sldLayoutId id="2147483652" r:id="rId24"/>
    <p:sldLayoutId id="2147483695" r:id="rId25"/>
    <p:sldLayoutId id="2147483692" r:id="rId26"/>
    <p:sldLayoutId id="2147483697" r:id="rId27"/>
    <p:sldLayoutId id="2147483694" r:id="rId28"/>
    <p:sldLayoutId id="2147483681" r:id="rId29"/>
    <p:sldLayoutId id="2147483682" r:id="rId30"/>
    <p:sldLayoutId id="2147483653" r:id="rId31"/>
    <p:sldLayoutId id="2147483700" r:id="rId32"/>
    <p:sldLayoutId id="2147483699" r:id="rId33"/>
    <p:sldLayoutId id="2147483660" r:id="rId34"/>
    <p:sldLayoutId id="2147483656" r:id="rId35"/>
    <p:sldLayoutId id="2147483657" r:id="rId36"/>
    <p:sldLayoutId id="2147483661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 userDrawn="1">
          <p15:clr>
            <a:srgbClr val="F26B43"/>
          </p15:clr>
        </p15:guide>
        <p15:guide id="2" pos="1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CD020255-C943-9794-3505-1B6DD602324F}"/>
              </a:ext>
            </a:extLst>
          </p:cNvPr>
          <p:cNvSpPr txBox="1">
            <a:spLocks/>
          </p:cNvSpPr>
          <p:nvPr/>
        </p:nvSpPr>
        <p:spPr>
          <a:xfrm>
            <a:off x="0" y="2217055"/>
            <a:ext cx="12192000" cy="2186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sz="3600" spc="300" dirty="0">
                <a:solidFill>
                  <a:schemeClr val="accent1"/>
                </a:solidFill>
                <a:latin typeface="Cambria" panose="02040503050406030204" pitchFamily="18" charset="0"/>
              </a:rPr>
              <a:t>RUOKAVISA 2024 </a:t>
            </a:r>
            <a:endParaRPr lang="fi-FI" sz="3100" spc="3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fi-FI">
                <a:solidFill>
                  <a:schemeClr val="bg2"/>
                </a:solidFill>
                <a:latin typeface="Cambria" panose="02040503050406030204" pitchFamily="18" charset="0"/>
              </a:rPr>
              <a:t>V</a:t>
            </a:r>
            <a:r>
              <a:rPr lang="fi-FI" sz="6000">
                <a:solidFill>
                  <a:schemeClr val="bg2"/>
                </a:solidFill>
                <a:latin typeface="Cambria" panose="02040503050406030204" pitchFamily="18" charset="0"/>
              </a:rPr>
              <a:t>ilja - </a:t>
            </a:r>
            <a:r>
              <a:rPr lang="fi-FI" sz="6000" dirty="0">
                <a:solidFill>
                  <a:schemeClr val="bg2"/>
                </a:solidFill>
                <a:latin typeface="Cambria" panose="02040503050406030204" pitchFamily="18" charset="0"/>
              </a:rPr>
              <a:t>ympäristö ja vastuullisuus</a:t>
            </a:r>
            <a:endParaRPr lang="fi-FI" dirty="0">
              <a:solidFill>
                <a:schemeClr val="bg2"/>
              </a:solidFill>
              <a:latin typeface="Cambria" panose="02040503050406030204" pitchFamily="18" charset="0"/>
              <a:cs typeface="Calibri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A998C-FE11-AFCF-3BD2-D64A42AB9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4667592" y="4640945"/>
            <a:ext cx="2856815" cy="1878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646B3F-4F13-4892-AB35-A947B490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50" y="274454"/>
            <a:ext cx="1079352" cy="5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5EA6D5C-08EE-0596-7BD4-58129721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2" y="793567"/>
            <a:ext cx="5250611" cy="1284309"/>
          </a:xfrm>
        </p:spPr>
        <p:txBody>
          <a:bodyPr/>
          <a:lstStyle/>
          <a:p>
            <a:r>
              <a:rPr lang="fi-FI" sz="5400" dirty="0">
                <a:latin typeface="Cambria" panose="02040503050406030204" pitchFamily="18" charset="0"/>
                <a:cs typeface="Calibri Light"/>
              </a:rPr>
              <a:t>Päivän teemat</a:t>
            </a:r>
            <a:endParaRPr lang="fi-FI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0D8BA5-ADCB-B4B6-0312-EBF81A4AA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631" y="2343839"/>
            <a:ext cx="5545407" cy="308998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Hyvät viljelykäytänteet sekä Suomen luonnonolosuhteet vähentävät ympäristökuormitusta</a:t>
            </a:r>
            <a:endParaRPr lang="fi-FI" sz="2000" b="1" dirty="0"/>
          </a:p>
          <a:p>
            <a:pPr marL="342900" lvl="0" indent="-342900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Kiertotalous</a:t>
            </a:r>
          </a:p>
          <a:p>
            <a:pPr marL="342900" lvl="0" indent="-342900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Tutkimus ja innovaatiot</a:t>
            </a:r>
          </a:p>
          <a:p>
            <a:pPr marL="342900" lvl="0" indent="-342900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Miten tehdä vastuullinen valinta?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25A7AB-79F1-7036-78DC-B726D410B5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uvan paikkamerkki 7">
            <a:extLst>
              <a:ext uri="{FF2B5EF4-FFF2-40B4-BE49-F238E27FC236}">
                <a16:creationId xmlns:a16="http://schemas.microsoft.com/office/drawing/2014/main" id="{6FB70F97-64FE-000F-C9F0-6D3D25383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18" b="2790"/>
          <a:stretch/>
        </p:blipFill>
        <p:spPr>
          <a:xfrm>
            <a:off x="6269038" y="0"/>
            <a:ext cx="5922962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7C45FE-7B3B-7B75-762D-FB538040C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49" t="31264" r="19028" b="39273"/>
          <a:stretch/>
        </p:blipFill>
        <p:spPr>
          <a:xfrm>
            <a:off x="1672605" y="4793385"/>
            <a:ext cx="2856815" cy="18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7">
            <a:extLst>
              <a:ext uri="{FF2B5EF4-FFF2-40B4-BE49-F238E27FC236}">
                <a16:creationId xmlns:a16="http://schemas.microsoft.com/office/drawing/2014/main" id="{D5E03E65-055A-0560-5B3D-E159C5A3891C}"/>
              </a:ext>
            </a:extLst>
          </p:cNvPr>
          <p:cNvSpPr/>
          <p:nvPr/>
        </p:nvSpPr>
        <p:spPr>
          <a:xfrm>
            <a:off x="7499797" y="-18284"/>
            <a:ext cx="472154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FDE7A3E3-E9FA-1A34-C0FA-0A2C62200FA3}"/>
              </a:ext>
            </a:extLst>
          </p:cNvPr>
          <p:cNvSpPr txBox="1">
            <a:spLocks/>
          </p:cNvSpPr>
          <p:nvPr/>
        </p:nvSpPr>
        <p:spPr>
          <a:xfrm>
            <a:off x="365985" y="851473"/>
            <a:ext cx="6304781" cy="228944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>
                <a:latin typeface="Cambria" panose="02040503050406030204" pitchFamily="18" charset="0"/>
              </a:rPr>
              <a:t>Hyvät viljelykäytännöt sekä </a:t>
            </a:r>
            <a:br>
              <a:rPr lang="fi-FI" sz="4000" dirty="0">
                <a:latin typeface="Cambria" panose="02040503050406030204" pitchFamily="18" charset="0"/>
              </a:rPr>
            </a:br>
            <a:r>
              <a:rPr lang="fi-FI" sz="4000" dirty="0">
                <a:latin typeface="Cambria" panose="02040503050406030204" pitchFamily="18" charset="0"/>
              </a:rPr>
              <a:t>Suomen luonnonolosuhteet vähentävät ympäristö-kuormitusta</a:t>
            </a:r>
            <a:endParaRPr lang="fi-FI" sz="4000" dirty="0"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C8A85F64-3F95-3597-B520-7B7053887E0A}"/>
              </a:ext>
            </a:extLst>
          </p:cNvPr>
          <p:cNvSpPr txBox="1">
            <a:spLocks/>
          </p:cNvSpPr>
          <p:nvPr/>
        </p:nvSpPr>
        <p:spPr>
          <a:xfrm>
            <a:off x="7936616" y="165220"/>
            <a:ext cx="3929711" cy="3333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000" b="1" dirty="0">
                <a:solidFill>
                  <a:schemeClr val="bg2"/>
                </a:solidFill>
              </a:rPr>
              <a:t>Suomen luonnonolosuhteista </a:t>
            </a:r>
            <a:br>
              <a:rPr lang="fi-FI" sz="2000" b="1" dirty="0">
                <a:solidFill>
                  <a:schemeClr val="bg2"/>
                </a:solidFill>
              </a:rPr>
            </a:br>
            <a:r>
              <a:rPr lang="fi-FI" sz="2000" b="1" dirty="0">
                <a:solidFill>
                  <a:schemeClr val="bg2"/>
                </a:solidFill>
              </a:rPr>
              <a:t>on sekä hyötyä että haittaa viljantuotannolle.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000" dirty="0">
                <a:solidFill>
                  <a:schemeClr val="bg2"/>
                </a:solidFill>
                <a:sym typeface="Wingdings" panose="05000000000000000000" pitchFamily="2" charset="2"/>
              </a:rPr>
              <a:t>Kylmän talven pakkaset heikentävät kasvitauteja ja -tuhoojia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fi-FI" sz="2000" dirty="0">
                <a:solidFill>
                  <a:schemeClr val="bg2"/>
                </a:solidFill>
                <a:sym typeface="Wingdings" panose="05000000000000000000" pitchFamily="2" charset="2"/>
              </a:rPr>
              <a:t> kasvinsuojeluaineiden tarve vähäistä verrattuna muuhun Eurooppaan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fi-FI" sz="2000" dirty="0">
                <a:solidFill>
                  <a:schemeClr val="bg2"/>
                </a:solidFill>
                <a:sym typeface="Wingdings" panose="05000000000000000000" pitchFamily="2" charset="2"/>
              </a:rPr>
              <a:t> ei torjunta-ainejäämiä tuotteissa</a:t>
            </a:r>
            <a:endParaRPr lang="fi-FI" sz="2000" dirty="0">
              <a:solidFill>
                <a:schemeClr val="bg2"/>
              </a:solidFill>
              <a:highlight>
                <a:srgbClr val="FFFF00"/>
              </a:highlight>
              <a:sym typeface="Wingdings" panose="05000000000000000000" pitchFamily="2" charset="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2BB7D2-3343-68F5-6E63-F672C5CD31C5}"/>
              </a:ext>
            </a:extLst>
          </p:cNvPr>
          <p:cNvGrpSpPr/>
          <p:nvPr/>
        </p:nvGrpSpPr>
        <p:grpSpPr>
          <a:xfrm>
            <a:off x="8016711" y="3294196"/>
            <a:ext cx="3651034" cy="2324583"/>
            <a:chOff x="7994287" y="3678595"/>
            <a:chExt cx="3700646" cy="2298634"/>
          </a:xfrm>
        </p:grpSpPr>
        <p:sp>
          <p:nvSpPr>
            <p:cNvPr id="6" name="Puhekupla: Soikea 11">
              <a:extLst>
                <a:ext uri="{FF2B5EF4-FFF2-40B4-BE49-F238E27FC236}">
                  <a16:creationId xmlns:a16="http://schemas.microsoft.com/office/drawing/2014/main" id="{ECB24EE7-1787-BE88-E0DF-EF9EDE3E8340}"/>
                </a:ext>
              </a:extLst>
            </p:cNvPr>
            <p:cNvSpPr/>
            <p:nvPr/>
          </p:nvSpPr>
          <p:spPr>
            <a:xfrm>
              <a:off x="7994287" y="3678595"/>
              <a:ext cx="3700646" cy="2298634"/>
            </a:xfrm>
            <a:prstGeom prst="wedgeEllipseCallout">
              <a:avLst/>
            </a:prstGeom>
            <a:solidFill>
              <a:srgbClr val="31B4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kstiruutu 8">
              <a:extLst>
                <a:ext uri="{FF2B5EF4-FFF2-40B4-BE49-F238E27FC236}">
                  <a16:creationId xmlns:a16="http://schemas.microsoft.com/office/drawing/2014/main" id="{5F3CF5A3-172E-D19E-73DE-B4C0D00C1D97}"/>
                </a:ext>
              </a:extLst>
            </p:cNvPr>
            <p:cNvSpPr txBox="1"/>
            <p:nvPr/>
          </p:nvSpPr>
          <p:spPr>
            <a:xfrm>
              <a:off x="8456349" y="3936589"/>
              <a:ext cx="2813701" cy="1734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b="1" dirty="0">
                  <a:solidFill>
                    <a:schemeClr val="bg1"/>
                  </a:solidFill>
                </a:rPr>
                <a:t>Suomi on maailman pohjoisin maatalousmaa, tiedätkö mitkä tekijät mahdollistavat viljan viljelyn näillä leveyspiireillä? </a:t>
              </a:r>
            </a:p>
          </p:txBody>
        </p:sp>
      </p:grpSp>
      <p:sp>
        <p:nvSpPr>
          <p:cNvPr id="8" name="Tekstiruutu 6">
            <a:extLst>
              <a:ext uri="{FF2B5EF4-FFF2-40B4-BE49-F238E27FC236}">
                <a16:creationId xmlns:a16="http://schemas.microsoft.com/office/drawing/2014/main" id="{52E702B2-9849-5A61-2917-98CCF3572CE0}"/>
              </a:ext>
            </a:extLst>
          </p:cNvPr>
          <p:cNvSpPr txBox="1"/>
          <p:nvPr/>
        </p:nvSpPr>
        <p:spPr>
          <a:xfrm>
            <a:off x="365985" y="3340990"/>
            <a:ext cx="344194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dirty="0"/>
              <a:t>Tarvitsemme ruokaa päivittäin ja siksi meidän tulee tuottaa sitä ilmasto- ja ympäristöviisaasti. </a:t>
            </a:r>
          </a:p>
          <a:p>
            <a:pPr>
              <a:spcBef>
                <a:spcPts val="600"/>
              </a:spcBef>
            </a:pPr>
            <a:r>
              <a:rPr lang="fi-FI" dirty="0"/>
              <a:t>Hyvien viljelykäytänteiden avulla ympäristökuormitusta voidaan pienentää.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i-FI" dirty="0"/>
              <a:t>Viljelykierto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i-FI" dirty="0"/>
              <a:t>Ympärivuotinen kasvipeitteisyys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i-FI" dirty="0"/>
              <a:t>Hiiliviljely</a:t>
            </a:r>
          </a:p>
        </p:txBody>
      </p:sp>
      <p:pic>
        <p:nvPicPr>
          <p:cNvPr id="3" name="Graphic 2" descr="Snow with solid fill">
            <a:extLst>
              <a:ext uri="{FF2B5EF4-FFF2-40B4-BE49-F238E27FC236}">
                <a16:creationId xmlns:a16="http://schemas.microsoft.com/office/drawing/2014/main" id="{1D600D6A-9F52-5B07-61E6-1C3191391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1965" y="1669774"/>
            <a:ext cx="1626880" cy="1626880"/>
          </a:xfrm>
          <a:prstGeom prst="rect">
            <a:avLst/>
          </a:prstGeom>
        </p:spPr>
      </p:pic>
      <p:pic>
        <p:nvPicPr>
          <p:cNvPr id="14" name="Graphic 13" descr="Partial sun with solid fill">
            <a:extLst>
              <a:ext uri="{FF2B5EF4-FFF2-40B4-BE49-F238E27FC236}">
                <a16:creationId xmlns:a16="http://schemas.microsoft.com/office/drawing/2014/main" id="{FA735250-3D79-EE4D-3C43-FB826D15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7025" y="127139"/>
            <a:ext cx="1600074" cy="1600074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9FE03CBB-FC59-7539-AAAF-6DF2DAB8D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8500" y="4787540"/>
            <a:ext cx="2251374" cy="225137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F50533F-F19B-E457-BB09-3B7EC406D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9401" y="3429000"/>
            <a:ext cx="3745438" cy="210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7">
            <a:extLst>
              <a:ext uri="{FF2B5EF4-FFF2-40B4-BE49-F238E27FC236}">
                <a16:creationId xmlns:a16="http://schemas.microsoft.com/office/drawing/2014/main" id="{EAD77B51-DE42-A066-73F2-9285F0BC90A8}"/>
              </a:ext>
            </a:extLst>
          </p:cNvPr>
          <p:cNvSpPr/>
          <p:nvPr/>
        </p:nvSpPr>
        <p:spPr>
          <a:xfrm>
            <a:off x="7549116" y="0"/>
            <a:ext cx="4642884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28E3540A-1ACF-341C-6F01-189EE81DB6ED}"/>
              </a:ext>
            </a:extLst>
          </p:cNvPr>
          <p:cNvSpPr txBox="1">
            <a:spLocks/>
          </p:cNvSpPr>
          <p:nvPr/>
        </p:nvSpPr>
        <p:spPr>
          <a:xfrm>
            <a:off x="346771" y="1053603"/>
            <a:ext cx="6798669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dirty="0">
                <a:latin typeface="Cambria" panose="02040503050406030204" pitchFamily="18" charset="0"/>
              </a:rPr>
              <a:t>Kiertotalous </a:t>
            </a:r>
            <a:br>
              <a:rPr lang="fi-FI" sz="4800" dirty="0">
                <a:latin typeface="Cambria" panose="02040503050406030204" pitchFamily="18" charset="0"/>
              </a:rPr>
            </a:br>
            <a:r>
              <a:rPr lang="fi-FI" sz="4800" dirty="0">
                <a:latin typeface="Cambria" panose="02040503050406030204" pitchFamily="18" charset="0"/>
              </a:rPr>
              <a:t>osana viljaketjua</a:t>
            </a:r>
            <a:endParaRPr lang="fi-FI" sz="4800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001A497-79A3-49A3-DE37-0D3D063D6D7B}"/>
              </a:ext>
            </a:extLst>
          </p:cNvPr>
          <p:cNvSpPr txBox="1">
            <a:spLocks/>
          </p:cNvSpPr>
          <p:nvPr/>
        </p:nvSpPr>
        <p:spPr>
          <a:xfrm>
            <a:off x="7811205" y="620245"/>
            <a:ext cx="3977119" cy="5049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Viljantuotannosta syntyvät sivuvirrat pystytään </a:t>
            </a:r>
            <a:br>
              <a:rPr lang="fi-FI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hyödyntämään lähes täysin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fi-FI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Elintarviketeollisuudessa kaikki viljan syömäkelpoiset osat hyödynnetään elintarvikkeissa 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fi-FI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Elintarvikekäyttöön kelpaamattomat osat hyödynnetään esimerkiksi rehuteollisuudessa 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fi-FI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tai niistä valmistetaan biokaasua tai bioetanolia. 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fi-FI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Kauran kuoria on hyödynnetty leipäpusseissa ja kuorista valmistetaan myös ksylitolia. </a:t>
            </a:r>
            <a:endParaRPr lang="fi-FI" sz="1800" kern="10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arge white dome shaped building&#10;&#10;Description automatically generated">
            <a:extLst>
              <a:ext uri="{FF2B5EF4-FFF2-40B4-BE49-F238E27FC236}">
                <a16:creationId xmlns:a16="http://schemas.microsoft.com/office/drawing/2014/main" id="{B255A18E-9120-C31A-F4B8-40AEF563B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85" y="2781618"/>
            <a:ext cx="5615561" cy="37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C0CFD02-71D1-410F-FD73-332FAF16A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1" t="-1" r="9726" b="2959"/>
          <a:stretch/>
        </p:blipFill>
        <p:spPr bwMode="auto">
          <a:xfrm>
            <a:off x="3275490" y="2438455"/>
            <a:ext cx="3942448" cy="4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7">
            <a:extLst>
              <a:ext uri="{FF2B5EF4-FFF2-40B4-BE49-F238E27FC236}">
                <a16:creationId xmlns:a16="http://schemas.microsoft.com/office/drawing/2014/main" id="{EAD77B51-DE42-A066-73F2-9285F0BC90A8}"/>
              </a:ext>
            </a:extLst>
          </p:cNvPr>
          <p:cNvSpPr/>
          <p:nvPr/>
        </p:nvSpPr>
        <p:spPr>
          <a:xfrm>
            <a:off x="7549116" y="0"/>
            <a:ext cx="464288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75E8E4FF-0DA9-6F6A-359B-81F1C15C80BC}"/>
              </a:ext>
            </a:extLst>
          </p:cNvPr>
          <p:cNvSpPr txBox="1">
            <a:spLocks/>
          </p:cNvSpPr>
          <p:nvPr/>
        </p:nvSpPr>
        <p:spPr>
          <a:xfrm>
            <a:off x="410943" y="1067370"/>
            <a:ext cx="4473292" cy="104102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>
                <a:solidFill>
                  <a:schemeClr val="bg2"/>
                </a:solidFill>
                <a:latin typeface="Cambria" panose="02040503050406030204" pitchFamily="18" charset="0"/>
              </a:rPr>
              <a:t>Tutkimus</a:t>
            </a:r>
            <a:endParaRPr lang="fi-FI" sz="5400" dirty="0">
              <a:solidFill>
                <a:schemeClr val="bg2"/>
              </a:solidFill>
              <a:latin typeface="Cambria" panose="02040503050406030204" pitchFamily="18" charset="0"/>
              <a:cs typeface="Arial"/>
            </a:endParaRP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1A53B764-F2C9-1169-9176-A975E5BF7799}"/>
              </a:ext>
            </a:extLst>
          </p:cNvPr>
          <p:cNvSpPr txBox="1">
            <a:spLocks/>
          </p:cNvSpPr>
          <p:nvPr/>
        </p:nvSpPr>
        <p:spPr>
          <a:xfrm>
            <a:off x="7967927" y="808193"/>
            <a:ext cx="3743917" cy="4176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b="1" dirty="0"/>
              <a:t>Tutkimusteemoja</a:t>
            </a:r>
            <a:br>
              <a:rPr lang="fi-FI" b="1" dirty="0"/>
            </a:br>
            <a:r>
              <a:rPr lang="fi-FI" b="1" dirty="0"/>
              <a:t>ovat esimerkiksi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Miten peltoon voidaan sitoa enemmän hiiltä?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Millä tavoin fossiilisten lannoitteiden käyttöä voidaan vähentää?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Miten ilmastonmuutokseen soveltuvia lajikkeita jalostetaan?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Millaisia mahdollisuuksia sivuvirtojen hyödyntämisessä on?</a:t>
            </a:r>
          </a:p>
        </p:txBody>
      </p:sp>
      <p:sp>
        <p:nvSpPr>
          <p:cNvPr id="17" name="Tekstiruutu 6">
            <a:extLst>
              <a:ext uri="{FF2B5EF4-FFF2-40B4-BE49-F238E27FC236}">
                <a16:creationId xmlns:a16="http://schemas.microsoft.com/office/drawing/2014/main" id="{45A720ED-FAA8-7238-BEFA-C876CA514F92}"/>
              </a:ext>
            </a:extLst>
          </p:cNvPr>
          <p:cNvSpPr txBox="1"/>
          <p:nvPr/>
        </p:nvSpPr>
        <p:spPr>
          <a:xfrm>
            <a:off x="495529" y="2517761"/>
            <a:ext cx="26143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chemeClr val="bg2"/>
                </a:solidFill>
              </a:rPr>
              <a:t>Tutkimuslaitokset, yliopistot sekä elintarvikealan yritykset tekevät yhteistyössä viljelijöiden kanssa monipuolista ympäristökysymyksiin liittyvää tutkimusta.</a:t>
            </a:r>
          </a:p>
        </p:txBody>
      </p:sp>
      <p:pic>
        <p:nvPicPr>
          <p:cNvPr id="5" name="Graphic 4" descr="Research with solid fill">
            <a:extLst>
              <a:ext uri="{FF2B5EF4-FFF2-40B4-BE49-F238E27FC236}">
                <a16:creationId xmlns:a16="http://schemas.microsoft.com/office/drawing/2014/main" id="{8F5571F1-04B7-3C13-4FA7-B0079F86E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3910" y="5058626"/>
            <a:ext cx="1844144" cy="1844144"/>
          </a:xfrm>
          <a:prstGeom prst="rect">
            <a:avLst/>
          </a:prstGeom>
        </p:spPr>
      </p:pic>
      <p:pic>
        <p:nvPicPr>
          <p:cNvPr id="7" name="Graphic 6" descr="Scientist male with solid fill">
            <a:extLst>
              <a:ext uri="{FF2B5EF4-FFF2-40B4-BE49-F238E27FC236}">
                <a16:creationId xmlns:a16="http://schemas.microsoft.com/office/drawing/2014/main" id="{3344D512-911C-E1A7-71DA-ACEB8DD3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4224" y="606159"/>
            <a:ext cx="1749303" cy="17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4" y="5688128"/>
            <a:ext cx="1689830" cy="111087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C9231ECE-C175-2323-A5F7-06A2AC64F377}"/>
              </a:ext>
            </a:extLst>
          </p:cNvPr>
          <p:cNvSpPr txBox="1">
            <a:spLocks/>
          </p:cNvSpPr>
          <p:nvPr/>
        </p:nvSpPr>
        <p:spPr>
          <a:xfrm>
            <a:off x="450522" y="1208887"/>
            <a:ext cx="7394413" cy="11074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dirty="0">
                <a:latin typeface="Cambria" panose="02040503050406030204" pitchFamily="18" charset="0"/>
              </a:rPr>
              <a:t>Miten valita vastuullisesti?</a:t>
            </a:r>
            <a:endParaRPr lang="fi-FI" sz="4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E32844-831F-8220-83FC-848F0E5CD83A}"/>
              </a:ext>
            </a:extLst>
          </p:cNvPr>
          <p:cNvGrpSpPr/>
          <p:nvPr/>
        </p:nvGrpSpPr>
        <p:grpSpPr>
          <a:xfrm>
            <a:off x="7906443" y="58994"/>
            <a:ext cx="4142944" cy="2491416"/>
            <a:chOff x="5012651" y="-2012969"/>
            <a:chExt cx="4142944" cy="2491416"/>
          </a:xfrm>
        </p:grpSpPr>
        <p:sp>
          <p:nvSpPr>
            <p:cNvPr id="5" name="Puhekupla: Soikea 11">
              <a:extLst>
                <a:ext uri="{FF2B5EF4-FFF2-40B4-BE49-F238E27FC236}">
                  <a16:creationId xmlns:a16="http://schemas.microsoft.com/office/drawing/2014/main" id="{5391C297-3320-2A27-02B2-6C1BE0BD5354}"/>
                </a:ext>
              </a:extLst>
            </p:cNvPr>
            <p:cNvSpPr/>
            <p:nvPr/>
          </p:nvSpPr>
          <p:spPr>
            <a:xfrm>
              <a:off x="5012651" y="-2012969"/>
              <a:ext cx="4142944" cy="2491416"/>
            </a:xfrm>
            <a:prstGeom prst="wedgeEllipseCallout">
              <a:avLst/>
            </a:prstGeom>
            <a:solidFill>
              <a:srgbClr val="31B4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Tekstiruutu 8">
              <a:extLst>
                <a:ext uri="{FF2B5EF4-FFF2-40B4-BE49-F238E27FC236}">
                  <a16:creationId xmlns:a16="http://schemas.microsoft.com/office/drawing/2014/main" id="{A2727550-31E0-97BF-FDB5-D3A2A0068BDC}"/>
                </a:ext>
              </a:extLst>
            </p:cNvPr>
            <p:cNvSpPr txBox="1"/>
            <p:nvPr/>
          </p:nvSpPr>
          <p:spPr>
            <a:xfrm>
              <a:off x="5564632" y="-1582869"/>
              <a:ext cx="303898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000" b="1" kern="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Olet kaupassa ostamassa leipää, jauhoja ja mysliä. Haluat tehdä vastuullisia valintoja. Mitkä asiat vaikuttavat päätökseesi?</a:t>
              </a:r>
            </a:p>
          </p:txBody>
        </p:sp>
      </p:grpSp>
      <p:sp>
        <p:nvSpPr>
          <p:cNvPr id="16" name="Tekstiruutu 6">
            <a:extLst>
              <a:ext uri="{FF2B5EF4-FFF2-40B4-BE49-F238E27FC236}">
                <a16:creationId xmlns:a16="http://schemas.microsoft.com/office/drawing/2014/main" id="{646029F0-8170-F73A-323E-084FA299E863}"/>
              </a:ext>
            </a:extLst>
          </p:cNvPr>
          <p:cNvSpPr txBox="1"/>
          <p:nvPr/>
        </p:nvSpPr>
        <p:spPr>
          <a:xfrm>
            <a:off x="513867" y="2679749"/>
            <a:ext cx="739441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Valintoja voi helpottaa pakkauksista löytyvät pakkausmerkinnät ja merkit, jotka kertovat tuotteen alkuperästä, tuotantotavasta tai ravitsemuksellisesta laadusta. </a:t>
            </a:r>
          </a:p>
          <a:p>
            <a:pPr>
              <a:spcBef>
                <a:spcPts val="600"/>
              </a:spcBef>
            </a:pPr>
            <a:r>
              <a:rPr lang="fi-FI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Tunnistatteko nämä merkit ja mitä ne tarkoittavat? </a:t>
            </a:r>
          </a:p>
        </p:txBody>
      </p:sp>
      <p:pic>
        <p:nvPicPr>
          <p:cNvPr id="18" name="Kuva 18">
            <a:extLst>
              <a:ext uri="{FF2B5EF4-FFF2-40B4-BE49-F238E27FC236}">
                <a16:creationId xmlns:a16="http://schemas.microsoft.com/office/drawing/2014/main" id="{2C91AC22-110D-9C81-D66D-057E29844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73" y="4684877"/>
            <a:ext cx="1519070" cy="1012715"/>
          </a:xfrm>
          <a:prstGeom prst="rect">
            <a:avLst/>
          </a:prstGeom>
        </p:spPr>
      </p:pic>
      <p:pic>
        <p:nvPicPr>
          <p:cNvPr id="19" name="Kuva 15">
            <a:extLst>
              <a:ext uri="{FF2B5EF4-FFF2-40B4-BE49-F238E27FC236}">
                <a16:creationId xmlns:a16="http://schemas.microsoft.com/office/drawing/2014/main" id="{A793B48C-9546-AD80-1FD3-4BDFF7820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42" y="4513048"/>
            <a:ext cx="924343" cy="132335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7556785-A129-F1D1-016B-6204E930F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128" y="4605661"/>
            <a:ext cx="2183864" cy="10919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ydänmerkki - Parempi valinta">
            <a:extLst>
              <a:ext uri="{FF2B5EF4-FFF2-40B4-BE49-F238E27FC236}">
                <a16:creationId xmlns:a16="http://schemas.microsoft.com/office/drawing/2014/main" id="{B5A6CDDB-6D54-1353-51AC-862D01D6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92" y="4513048"/>
            <a:ext cx="1323352" cy="13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 descr="Kuva, joka sisältää kohteen teksti, sisä-, henkilö, kirja&#10;&#10;Kuvaus luotu automaattisesti">
            <a:extLst>
              <a:ext uri="{FF2B5EF4-FFF2-40B4-BE49-F238E27FC236}">
                <a16:creationId xmlns:a16="http://schemas.microsoft.com/office/drawing/2014/main" id="{0045460A-C860-0A10-CD76-E32A2AA456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91" t="1045" r="10904" b="-1"/>
          <a:stretch/>
        </p:blipFill>
        <p:spPr>
          <a:xfrm>
            <a:off x="8542729" y="2986391"/>
            <a:ext cx="3181521" cy="2711201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43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E25E9F-9129-4E34-35BA-798DFD9C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4" t="3180" b="9613"/>
          <a:stretch/>
        </p:blipFill>
        <p:spPr>
          <a:xfrm>
            <a:off x="7267670" y="5022"/>
            <a:ext cx="4924330" cy="6852978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21C2024E-D1D9-B0A6-A2BD-846831709B84}"/>
              </a:ext>
            </a:extLst>
          </p:cNvPr>
          <p:cNvSpPr txBox="1">
            <a:spLocks/>
          </p:cNvSpPr>
          <p:nvPr/>
        </p:nvSpPr>
        <p:spPr>
          <a:xfrm>
            <a:off x="524256" y="2675467"/>
            <a:ext cx="5571744" cy="39454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2: Ruokatieto Yhdistys ry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3: </a:t>
            </a:r>
            <a:r>
              <a:rPr lang="fi-FI" sz="1600" dirty="0" err="1">
                <a:cs typeface="Calibri"/>
              </a:rPr>
              <a:t>Arctic</a:t>
            </a:r>
            <a:r>
              <a:rPr lang="fi-FI" sz="1600" dirty="0">
                <a:cs typeface="Calibri"/>
              </a:rPr>
              <a:t> Food </a:t>
            </a:r>
            <a:r>
              <a:rPr lang="fi-FI" sz="1600" dirty="0" err="1">
                <a:cs typeface="Calibri"/>
              </a:rPr>
              <a:t>from</a:t>
            </a:r>
            <a:r>
              <a:rPr lang="fi-FI" sz="1600" dirty="0">
                <a:cs typeface="Calibri"/>
              </a:rPr>
              <a:t> Finland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4: MTK</a:t>
            </a:r>
            <a:endParaRPr lang="fi-FI" sz="16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5: MTK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6: Ruokatieto Yhdistys ry/Joni Ahonen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7: Ruokatieto Yhdistys ry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600" dirty="0">
                <a:ea typeface="+mn-lt"/>
                <a:cs typeface="+mn-lt"/>
              </a:rPr>
              <a:t>Kuvien käyttäminen muussa kuin tämän kalvosarjan yhteydessä on kielletty. Kalvosarjaa saa vapaasti muokata opetuskäyttöön sopivaksi (lyhentää, lisätä omia kalvoja jne.) ja se on tarkoitettu vain opetuskäyttöön.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38EFDDA6-C8D2-E570-62B6-481071F61A8B}"/>
              </a:ext>
            </a:extLst>
          </p:cNvPr>
          <p:cNvSpPr txBox="1">
            <a:spLocks/>
          </p:cNvSpPr>
          <p:nvPr/>
        </p:nvSpPr>
        <p:spPr>
          <a:xfrm>
            <a:off x="524256" y="999647"/>
            <a:ext cx="3599011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5400" dirty="0">
                <a:latin typeface="Cambria" panose="02040503050406030204" pitchFamily="18" charset="0"/>
              </a:rPr>
              <a:t>Kuvat</a:t>
            </a:r>
            <a:endParaRPr lang="fi-FI" sz="5400" dirty="0"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443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uokatieto">
      <a:dk1>
        <a:srgbClr val="0D1E63"/>
      </a:dk1>
      <a:lt1>
        <a:srgbClr val="FFFFFF"/>
      </a:lt1>
      <a:dk2>
        <a:srgbClr val="1D4FCF"/>
      </a:dk2>
      <a:lt2>
        <a:srgbClr val="F6F3EB"/>
      </a:lt2>
      <a:accent1>
        <a:srgbClr val="A6C9FB"/>
      </a:accent1>
      <a:accent2>
        <a:srgbClr val="ED7D31"/>
      </a:accent2>
      <a:accent3>
        <a:srgbClr val="FFD3C3"/>
      </a:accent3>
      <a:accent4>
        <a:srgbClr val="117759"/>
      </a:accent4>
      <a:accent5>
        <a:srgbClr val="D0F1AC"/>
      </a:accent5>
      <a:accent6>
        <a:srgbClr val="E8E0CC"/>
      </a:accent6>
      <a:hlink>
        <a:srgbClr val="1C4FCE"/>
      </a:hlink>
      <a:folHlink>
        <a:srgbClr val="0C1D6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6219</TotalTime>
  <Words>312</Words>
  <Application>Microsoft Office PowerPoint</Application>
  <PresentationFormat>Laajakuva</PresentationFormat>
  <Paragraphs>51</Paragraphs>
  <Slides>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Graphik Regular</vt:lpstr>
      <vt:lpstr>Wingdings</vt:lpstr>
      <vt:lpstr>Office Theme</vt:lpstr>
      <vt:lpstr>PowerPoint-esitys</vt:lpstr>
      <vt:lpstr>Päivän teemat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Lotta Fors</dc:creator>
  <cp:lastModifiedBy>Hanna Larjavaara</cp:lastModifiedBy>
  <cp:revision>58</cp:revision>
  <dcterms:created xsi:type="dcterms:W3CDTF">2022-10-18T11:49:51Z</dcterms:created>
  <dcterms:modified xsi:type="dcterms:W3CDTF">2023-12-12T07:29:17Z</dcterms:modified>
</cp:coreProperties>
</file>