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2" r:id="rId2"/>
    <p:sldId id="312" r:id="rId3"/>
    <p:sldId id="307" r:id="rId4"/>
    <p:sldId id="305" r:id="rId5"/>
    <p:sldId id="306" r:id="rId6"/>
    <p:sldId id="308" r:id="rId7"/>
    <p:sldId id="309" r:id="rId8"/>
    <p:sldId id="310" r:id="rId9"/>
    <p:sldId id="311" r:id="rId10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1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B8E9AD-61DF-E6C4-3E32-CCAE29B099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F1558-2CD4-6458-9CB8-A2DC9BF14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64978-1D83-3045-B1F4-6F94A106F4BD}" type="datetimeFigureOut">
              <a:rPr lang="fi-FI" smtClean="0"/>
              <a:t>12.12.2023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5890B-6005-CDF9-9D0B-351D731E48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4A7FE-799C-7EB2-DA1B-BC4D93C668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D6F96-6760-1B4C-BB36-FF4E9459DA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251325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FA1EB-C8A7-FC4C-A3A8-953F53E0EFB6}" type="datetimeFigureOut">
              <a:rPr lang="fi-FI" smtClean="0"/>
              <a:t>12.12.2023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B355E-BDC3-FA41-8221-DD0417279F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6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B355E-BDC3-FA41-8221-DD0417279FE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34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Linkki</a:t>
            </a:r>
            <a:r>
              <a:rPr lang="en-GB" dirty="0"/>
              <a:t> </a:t>
            </a:r>
            <a:r>
              <a:rPr lang="en-GB" dirty="0" err="1"/>
              <a:t>videoon</a:t>
            </a:r>
            <a:r>
              <a:rPr lang="en-GB" dirty="0"/>
              <a:t>: 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NxJGxoKfAbc</a:t>
            </a:r>
            <a:endParaRPr lang="en-GB" dirty="0"/>
          </a:p>
          <a:p>
            <a:r>
              <a:rPr lang="en-GB" dirty="0"/>
              <a:t>- </a:t>
            </a:r>
            <a:r>
              <a:rPr lang="en-GB" dirty="0" err="1"/>
              <a:t>Käynnnistyy</a:t>
            </a:r>
            <a:r>
              <a:rPr lang="en-GB" dirty="0"/>
              <a:t> </a:t>
            </a:r>
            <a:r>
              <a:rPr lang="en-GB" dirty="0" err="1"/>
              <a:t>nuolesta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B355E-BDC3-FA41-8221-DD0417279FE7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135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B355E-BDC3-FA41-8221-DD0417279FE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9998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B355E-BDC3-FA41-8221-DD0417279FE7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461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_logo_tumma_sinin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648092-E99E-188E-EE36-77F0BDFAD818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C6BD4-E8A6-F95F-19F0-0836FF7819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6000" y="2451480"/>
            <a:ext cx="5040000" cy="7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36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Title Slide_Left_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79" y="1290918"/>
            <a:ext cx="10515600" cy="252225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379" y="3907398"/>
            <a:ext cx="10515600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EF66E-A5AC-2218-BED2-28333E0276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" y="283470"/>
            <a:ext cx="1800000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4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Title Slide_Left_tumman_sinin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66285D-18EE-0B53-1FDD-A6F00053A2B6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290918"/>
            <a:ext cx="10515600" cy="252225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3907398"/>
            <a:ext cx="10515600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7A8060-C52C-1637-BE46-3D780AB45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8770" y="280659"/>
            <a:ext cx="1800000" cy="262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FA2E7-AD42-D8AB-29CA-0E9F5C98FF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" y="283470"/>
            <a:ext cx="1800000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59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9208BB-BA91-F5E1-B312-ED73752F074A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69" y="0"/>
            <a:ext cx="4924331" cy="6858000"/>
          </a:xfrm>
        </p:spPr>
        <p:txBody>
          <a:bodyPr/>
          <a:lstStyle/>
          <a:p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CB9F5-A0E6-A35C-119B-C104106970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1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/>
          <a:p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39C19-5B82-5737-7138-736BB3649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" y="283470"/>
            <a:ext cx="1800000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03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_tumman_sinin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798F40-86BC-9B25-3128-8A9DAFFD1753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6796BD-8C20-F963-B4AE-56F15A62C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8770" y="280659"/>
            <a:ext cx="1800000" cy="262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C7E2B-81F6-9D8F-0089-B0D45C6275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60" y="283470"/>
            <a:ext cx="1800000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80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tumman_sin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612D78-0AFB-C0F9-083E-B262F67CDA63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8E864-FCCE-9824-D2C8-178215245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" y="283470"/>
            <a:ext cx="1800000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1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vaalea_sinin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D3FA0D-E5EF-90D7-83C6-8BCFA813BF5D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/>
          <a:p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D3762-1A21-EB0F-D724-C425D1A2E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2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vaalea_hiekk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86FFA8-89D8-59B7-BBA0-6B71F1F22C75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/>
          <a:p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66A7E-1F4B-E08A-6299-4D90395F7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60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vaalea_hiekk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1FB9C4-0D70-8CDA-230F-E9B8F2E4159F}"/>
              </a:ext>
            </a:extLst>
          </p:cNvPr>
          <p:cNvSpPr/>
          <p:nvPr userDrawn="1"/>
        </p:nvSpPr>
        <p:spPr>
          <a:xfrm>
            <a:off x="-10160" y="8963"/>
            <a:ext cx="2865120" cy="751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3A5A8-89D1-CECA-6340-5254FD350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63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vaalea_hiekk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7670" y="0"/>
            <a:ext cx="492433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EC4937-A00C-FFC9-69A1-D112D3324691}"/>
              </a:ext>
            </a:extLst>
          </p:cNvPr>
          <p:cNvSpPr/>
          <p:nvPr userDrawn="1"/>
        </p:nvSpPr>
        <p:spPr>
          <a:xfrm>
            <a:off x="-10160" y="0"/>
            <a:ext cx="2905760" cy="7213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8BA4C-31D7-F018-777A-3C17739BF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3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_logo_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9048A7-DE46-9414-D53F-973D6DD13438}"/>
              </a:ext>
            </a:extLst>
          </p:cNvPr>
          <p:cNvSpPr/>
          <p:nvPr userDrawn="1"/>
        </p:nvSpPr>
        <p:spPr>
          <a:xfrm>
            <a:off x="11120719" y="0"/>
            <a:ext cx="1071282" cy="5847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E285B2-1082-B190-2430-AD9A85199B96}"/>
              </a:ext>
            </a:extLst>
          </p:cNvPr>
          <p:cNvSpPr/>
          <p:nvPr userDrawn="1"/>
        </p:nvSpPr>
        <p:spPr>
          <a:xfrm>
            <a:off x="-10160" y="0"/>
            <a:ext cx="3149600" cy="1050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E7145-8A01-46C5-BCAF-9BDAC176E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6000" y="2451480"/>
            <a:ext cx="5040000" cy="7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76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_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02CB9B-A973-BF74-DE1B-9A32F52F4CD7}"/>
              </a:ext>
            </a:extLst>
          </p:cNvPr>
          <p:cNvSpPr/>
          <p:nvPr userDrawn="1"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CEF108-B82E-2310-BD19-593C3429F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160" y="0"/>
            <a:ext cx="12192001" cy="68580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675042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6750423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DB47B-8B5E-B640-E901-E4E367D27D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195" y="280659"/>
            <a:ext cx="1800000" cy="2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77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_ikon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C7598-88B6-5238-617B-643367DAC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b="8822"/>
          <a:stretch/>
        </p:blipFill>
        <p:spPr>
          <a:xfrm>
            <a:off x="4785085" y="672353"/>
            <a:ext cx="6750423" cy="6185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A42D53-10C4-DEBE-5139-3EAEF9EE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146176"/>
            <a:ext cx="83028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B6381-EEBD-9964-5080-B185ACEF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3" y="4161463"/>
            <a:ext cx="8302835" cy="1500187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101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iko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900B0-F1FD-A2CD-AD0F-77938CE25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b="8822"/>
          <a:stretch/>
        </p:blipFill>
        <p:spPr>
          <a:xfrm>
            <a:off x="4785085" y="672353"/>
            <a:ext cx="6750423" cy="6185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10515599" cy="350184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5716395-434D-7150-9C76-C9752B707E36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3D81F52-8297-A05D-C839-8C1EE8CF7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10E11FF-2E4B-02F8-A428-861A85893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7502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10515599" cy="350184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8863E7B-D7B8-CD61-C13B-F1E0212D78D6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20831E-C063-64E7-8B62-245E5246E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96E5F8-2A78-21ED-55F1-A73A2461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138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8E6F6-7A13-DD1B-38B0-9EFD4D632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BEB9E8-FDD2-CC43-C940-6CCEB018B8B3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30668E-67E0-AF37-0384-4964B93B4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DD9B1F-114A-72A0-8C17-80731D87D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6949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vaalean_vihrea">
    <p:bg>
      <p:bgPr>
        <a:solidFill>
          <a:schemeClr val="accent5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10515599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9FE82E-5C0D-E5F7-9A55-DAD831D5471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84A017-EDBD-B4E0-E053-D5F1934F3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200839D-EA88-D491-C508-FF3700F93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9831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vaalean_vihrea">
    <p:bg>
      <p:bgPr>
        <a:solidFill>
          <a:schemeClr val="accent5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8E6F6-7A13-DD1B-38B0-9EFD4D632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28A9C3-EE23-DA0D-98C4-987BD5EF060B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0310A8-E67C-2911-7164-C35CA375C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73D0404-AE32-43E4-E727-767FF95B7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8534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vaalean_vihrea">
    <p:bg>
      <p:bgPr>
        <a:solidFill>
          <a:schemeClr val="accent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10515599" cy="3501840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C729E9-91CB-6415-DB90-CA0F789B8F2F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50865F-DE33-DDDA-88FA-5A446B930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679066-FA0D-3628-32E7-EF9E186E1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8455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t_vaalean_sininen">
    <p:bg>
      <p:bgPr>
        <a:solidFill>
          <a:schemeClr val="accent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8E6F6-7A13-DD1B-38B0-9EFD4D632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7686"/>
            <a:ext cx="51816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B6BB84-D2CE-AAD9-89CE-349B0186B36E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6B2FFD-7D28-88D0-C017-2BF99A2D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8EAE1B-5058-D4C3-617B-085DC88FF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4355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 anchor="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7686"/>
            <a:ext cx="33840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8E6F6-7A13-DD1B-38B0-9EFD4D632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2597686"/>
            <a:ext cx="33840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73D70FF-D57D-233A-48A5-621B18C2E05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69799" y="2597686"/>
            <a:ext cx="3384000" cy="350184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CC1655-2543-270C-912C-3C0FA9E779CF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888A85-4FEC-ECF3-96C9-6D47F4007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1E4355-B98D-CE80-9D0E-3610B35C0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2564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3_Title Slide_tumma_sinin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53DF-6408-80E3-9BA6-714AA2471646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D0C327A-45F5-B6ED-470D-ED9C19A78054}"/>
              </a:ext>
            </a:extLst>
          </p:cNvPr>
          <p:cNvSpPr/>
          <p:nvPr userDrawn="1"/>
        </p:nvSpPr>
        <p:spPr>
          <a:xfrm>
            <a:off x="-10160" y="20282"/>
            <a:ext cx="1747520" cy="7924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2A3261-72C0-C032-CA79-F17F5D284C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323"/>
            <a:ext cx="2412000" cy="3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60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13B-56E6-C2FA-B6BC-8F283BC8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7526"/>
            <a:ext cx="2520000" cy="2772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050"/>
            </a:lvl1pPr>
            <a:lvl2pPr>
              <a:lnSpc>
                <a:spcPct val="150000"/>
              </a:lnSpc>
              <a:defRPr sz="1050"/>
            </a:lvl2pPr>
            <a:lvl3pPr>
              <a:lnSpc>
                <a:spcPct val="150000"/>
              </a:lnSpc>
              <a:defRPr sz="1050"/>
            </a:lvl3pPr>
            <a:lvl4pPr>
              <a:lnSpc>
                <a:spcPct val="150000"/>
              </a:lnSpc>
              <a:defRPr sz="1050"/>
            </a:lvl4pPr>
            <a:lvl5pPr>
              <a:lnSpc>
                <a:spcPct val="150000"/>
              </a:lnSpc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8E6F6-7A13-DD1B-38B0-9EFD4D632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3400" y="3327526"/>
            <a:ext cx="2520000" cy="2772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050"/>
            </a:lvl1pPr>
            <a:lvl2pPr>
              <a:lnSpc>
                <a:spcPct val="150000"/>
              </a:lnSpc>
              <a:defRPr sz="1050"/>
            </a:lvl2pPr>
            <a:lvl3pPr>
              <a:lnSpc>
                <a:spcPct val="150000"/>
              </a:lnSpc>
              <a:defRPr sz="1050"/>
            </a:lvl3pPr>
            <a:lvl4pPr>
              <a:lnSpc>
                <a:spcPct val="150000"/>
              </a:lnSpc>
              <a:defRPr sz="1050"/>
            </a:lvl4pPr>
            <a:lvl5pPr>
              <a:lnSpc>
                <a:spcPct val="150000"/>
              </a:lnSpc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73D70FF-D57D-233A-48A5-621B18C2E05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68600" y="3327526"/>
            <a:ext cx="2520000" cy="2772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050"/>
            </a:lvl1pPr>
            <a:lvl2pPr>
              <a:lnSpc>
                <a:spcPct val="150000"/>
              </a:lnSpc>
              <a:defRPr sz="1050"/>
            </a:lvl2pPr>
            <a:lvl3pPr>
              <a:lnSpc>
                <a:spcPct val="150000"/>
              </a:lnSpc>
              <a:defRPr sz="1050"/>
            </a:lvl3pPr>
            <a:lvl4pPr>
              <a:lnSpc>
                <a:spcPct val="150000"/>
              </a:lnSpc>
              <a:defRPr sz="1050"/>
            </a:lvl4pPr>
            <a:lvl5pPr>
              <a:lnSpc>
                <a:spcPct val="150000"/>
              </a:lnSpc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9C67DBE-EEFC-292C-04B1-8379672F5BE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833800" y="3327526"/>
            <a:ext cx="2520000" cy="2772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050"/>
            </a:lvl1pPr>
            <a:lvl2pPr>
              <a:lnSpc>
                <a:spcPct val="150000"/>
              </a:lnSpc>
              <a:defRPr sz="1050"/>
            </a:lvl2pPr>
            <a:lvl3pPr>
              <a:lnSpc>
                <a:spcPct val="150000"/>
              </a:lnSpc>
              <a:defRPr sz="1050"/>
            </a:lvl3pPr>
            <a:lvl4pPr>
              <a:lnSpc>
                <a:spcPct val="150000"/>
              </a:lnSpc>
              <a:defRPr sz="1050"/>
            </a:lvl4pPr>
            <a:lvl5pPr>
              <a:lnSpc>
                <a:spcPct val="150000"/>
              </a:lnSpc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52EAA72-8465-BA5C-B94C-8CBDEDA1795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9789" y="2597686"/>
            <a:ext cx="2518412" cy="708144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D5A7E04-6C3B-620C-5651-DC4366189B2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503400" y="2597686"/>
            <a:ext cx="2518412" cy="708144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04B7ED6-8AAF-4963-F53E-434E97364A4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168600" y="2597686"/>
            <a:ext cx="2518412" cy="708144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3EC7BEC-DFF4-B8AE-6F96-9E07EC2B07E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833800" y="2597686"/>
            <a:ext cx="2518412" cy="708144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D639EA-6FA9-0540-D75E-4B4AE5B51CF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5791DE-6D8B-517A-B501-A78BAEE55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DFFA7B-C920-85CC-AD9A-0DF3F0934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7627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4D90-0F07-016D-0265-DF5831EE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3718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5E1B9-09CE-9FAD-BAB3-9602D2FD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97686"/>
            <a:ext cx="5157787" cy="70814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F2B31-4B6E-4885-884D-0BB0D7354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6784"/>
            <a:ext cx="5157787" cy="2647342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spcBef>
                <a:spcPts val="1200"/>
              </a:spcBef>
              <a:defRPr sz="1800"/>
            </a:lvl1pPr>
            <a:lvl2pPr>
              <a:lnSpc>
                <a:spcPts val="2400"/>
              </a:lnSpc>
              <a:spcBef>
                <a:spcPts val="1200"/>
              </a:spcBef>
              <a:defRPr sz="1800"/>
            </a:lvl2pPr>
            <a:lvl3pPr>
              <a:lnSpc>
                <a:spcPts val="2400"/>
              </a:lnSpc>
              <a:spcBef>
                <a:spcPts val="1200"/>
              </a:spcBef>
              <a:defRPr sz="1800"/>
            </a:lvl3pPr>
            <a:lvl4pPr>
              <a:lnSpc>
                <a:spcPts val="2400"/>
              </a:lnSpc>
              <a:spcBef>
                <a:spcPts val="1200"/>
              </a:spcBef>
              <a:defRPr sz="1800"/>
            </a:lvl4pPr>
            <a:lvl5pPr>
              <a:lnSpc>
                <a:spcPts val="2400"/>
              </a:lnSpc>
              <a:spcBef>
                <a:spcPts val="1200"/>
              </a:spcBef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935288-BF17-F323-9731-3BDEE1875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97686"/>
            <a:ext cx="5183188" cy="70814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DF1F8F-521E-3B13-7FFA-5EE811CDB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6784"/>
            <a:ext cx="5183188" cy="2647342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spcBef>
                <a:spcPts val="1200"/>
              </a:spcBef>
              <a:defRPr sz="1800"/>
            </a:lvl1pPr>
            <a:lvl2pPr>
              <a:lnSpc>
                <a:spcPts val="2400"/>
              </a:lnSpc>
              <a:spcBef>
                <a:spcPts val="1200"/>
              </a:spcBef>
              <a:defRPr sz="1800"/>
            </a:lvl2pPr>
            <a:lvl3pPr>
              <a:lnSpc>
                <a:spcPts val="2400"/>
              </a:lnSpc>
              <a:spcBef>
                <a:spcPts val="1200"/>
              </a:spcBef>
              <a:defRPr sz="1800"/>
            </a:lvl3pPr>
            <a:lvl4pPr>
              <a:lnSpc>
                <a:spcPts val="2400"/>
              </a:lnSpc>
              <a:spcBef>
                <a:spcPts val="1200"/>
              </a:spcBef>
              <a:defRPr sz="1800"/>
            </a:lvl4pPr>
            <a:lvl5pPr>
              <a:lnSpc>
                <a:spcPts val="2400"/>
              </a:lnSpc>
              <a:spcBef>
                <a:spcPts val="1200"/>
              </a:spcBef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778AF91-7E00-0B4F-A284-7D4B4A383D49}"/>
              </a:ext>
            </a:extLst>
          </p:cNvPr>
          <p:cNvSpPr txBox="1">
            <a:spLocks/>
          </p:cNvSpPr>
          <p:nvPr userDrawn="1"/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B30A7C0-C60C-31A4-41DD-6A8B9F2D8F98}"/>
              </a:ext>
            </a:extLst>
          </p:cNvPr>
          <p:cNvSpPr txBox="1">
            <a:spLocks/>
          </p:cNvSpPr>
          <p:nvPr userDrawn="1"/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10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Ruokatieto 2022</a:t>
            </a:r>
            <a:endParaRPr lang="fi-FI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D445ED-8923-0F3D-8657-EE6C756C6A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8704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tumman_sinin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200" y="1045976"/>
            <a:ext cx="11781602" cy="5129046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0E0FB-5C49-1F05-C768-7014B93FD1B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805EF-6EF4-8D6A-6E03-CDD88EF55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/>
              <a:t>Ruokatieto 2022</a:t>
            </a:r>
            <a:endParaRPr lang="fi-FI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54F514F-C32D-24C9-28F7-B08623698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770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71B84-3164-16D9-F0CF-8E192994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013" y="1045976"/>
            <a:ext cx="11721148" cy="5117757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6241C1B-21FF-FF8F-779B-700E9F516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5076" y="6372713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51CE268-2D39-F8F1-81A4-07AAD1C70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782489" y="6365054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921DAAF-2B24-7313-863C-1E143E187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097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244F8F-A600-F1C1-9341-D89F271077BC}"/>
              </a:ext>
            </a:extLst>
          </p:cNvPr>
          <p:cNvSpPr/>
          <p:nvPr userDrawn="1"/>
        </p:nvSpPr>
        <p:spPr>
          <a:xfrm>
            <a:off x="6107289" y="-56446"/>
            <a:ext cx="6096381" cy="699911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52FA2-A373-54C5-EAC2-1D206282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57125"/>
            <a:ext cx="436952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871DE-3D7A-38ED-E364-5AD1A27B1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632" y="1257125"/>
            <a:ext cx="4378756" cy="5038725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F80C2-C503-C21D-599B-4954D90AF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97381"/>
            <a:ext cx="4369526" cy="3298469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29A7F1-E08D-5FA5-3FB0-C1E8EA891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96184" y="6372713"/>
            <a:ext cx="286567" cy="28800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6078A6-46B7-67A9-7B06-E3574058785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39AC00-90EA-D6A6-FBE6-4B9175CE6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E3B1F3-37E0-ED05-5B73-3B26922AB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8992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558CE3-DCB2-24A3-88DB-A3145B9F6EAB}"/>
              </a:ext>
            </a:extLst>
          </p:cNvPr>
          <p:cNvSpPr/>
          <p:nvPr userDrawn="1"/>
        </p:nvSpPr>
        <p:spPr>
          <a:xfrm>
            <a:off x="6106418" y="0"/>
            <a:ext cx="6119449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52FA2-A373-54C5-EAC2-1D206282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339" y="1272142"/>
            <a:ext cx="44430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871DE-3D7A-38ED-E364-5AD1A27B1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1242108"/>
            <a:ext cx="4396151" cy="5038725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F80C2-C503-C21D-599B-4954D90AF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12339" y="3012398"/>
            <a:ext cx="4443049" cy="3298469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3AE2B-A251-B44D-B576-E6D62BA256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96184" y="6372713"/>
            <a:ext cx="286567" cy="28800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B408DA-882C-4FD5-89BF-A0BD936716F0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80A9E5-AD79-669C-047A-8EAFF43E6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60BF448-0442-6A5A-8BB8-B7EC7B820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7260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17CD57-8DDC-719A-D626-556090F4342E}"/>
              </a:ext>
            </a:extLst>
          </p:cNvPr>
          <p:cNvSpPr/>
          <p:nvPr userDrawn="1"/>
        </p:nvSpPr>
        <p:spPr>
          <a:xfrm>
            <a:off x="0" y="0"/>
            <a:ext cx="8272463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CCABB-E5F9-31E0-657F-6F35D01B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12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1770E-0367-2F57-0DE4-005052FA5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1257124"/>
            <a:ext cx="6172199" cy="5038726"/>
          </a:xfrm>
          <a:ln w="25400">
            <a:solidFill>
              <a:schemeClr val="bg1"/>
            </a:solidFill>
          </a:ln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7EE7C-A8BE-40D5-5019-DD1EEE126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997381"/>
            <a:ext cx="3932237" cy="3287379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87C674-7954-4714-FE57-74C063D3D210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4FBD87-CCB5-20E0-8DD5-0A330D537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1A2A7C-9B07-510B-D2B8-1C016A5B3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0338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819221-7DCB-982A-9C85-511FBC4F274C}"/>
              </a:ext>
            </a:extLst>
          </p:cNvPr>
          <p:cNvSpPr/>
          <p:nvPr userDrawn="1"/>
        </p:nvSpPr>
        <p:spPr>
          <a:xfrm>
            <a:off x="3919537" y="0"/>
            <a:ext cx="8272463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CCABB-E5F9-31E0-657F-6F35D01B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126266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1770E-0367-2F57-0DE4-005052FA5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1262669"/>
            <a:ext cx="6173788" cy="4960938"/>
          </a:xfrm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7EE7C-A8BE-40D5-5019-DD1EEE126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5" y="3002926"/>
            <a:ext cx="3932237" cy="3287379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1CC6A2-CA36-4653-DBEB-3403619C5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96184" y="6372713"/>
            <a:ext cx="286567" cy="28800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A4A7C3-8E32-81D3-7E56-B86F9577FD3E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3AE333-9616-3E6D-8387-DCE179705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6A6C15-FB98-F643-F229-5B4E25EDC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0735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4_Title Slide_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1685AF-A61B-FB52-915B-3BD71B400941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01AAC63-F2DB-DCD5-0DE5-6B2DF8E90862}"/>
              </a:ext>
            </a:extLst>
          </p:cNvPr>
          <p:cNvSpPr/>
          <p:nvPr userDrawn="1"/>
        </p:nvSpPr>
        <p:spPr>
          <a:xfrm>
            <a:off x="-8884" y="-1"/>
            <a:ext cx="1095082" cy="7514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16AA1-13B4-698A-31C9-3B900904BD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323"/>
            <a:ext cx="2412000" cy="3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4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5_Title Slide_vihre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53DF-6408-80E3-9BA6-714AA2471646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6147527-C291-D92C-0A06-35E3E674EABC}"/>
              </a:ext>
            </a:extLst>
          </p:cNvPr>
          <p:cNvSpPr/>
          <p:nvPr userDrawn="1"/>
        </p:nvSpPr>
        <p:spPr>
          <a:xfrm>
            <a:off x="0" y="10159"/>
            <a:ext cx="2824480" cy="7156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92C5B-EE0D-EF6F-17D0-6901F4498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323"/>
            <a:ext cx="2412000" cy="3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2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6_Title Slide_vaalea_sinin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875C64-77E1-1E6C-F268-B21B103B6137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453358F-98EA-17D8-09C3-B3FA47AF07D7}"/>
              </a:ext>
            </a:extLst>
          </p:cNvPr>
          <p:cNvSpPr/>
          <p:nvPr userDrawn="1"/>
        </p:nvSpPr>
        <p:spPr>
          <a:xfrm>
            <a:off x="-10160" y="-1"/>
            <a:ext cx="2814320" cy="7155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864C9-0EA5-EE93-95E5-B8744803E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509"/>
            <a:ext cx="2410720" cy="3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6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7_Title Slide_vihreä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875C64-77E1-1E6C-F268-B21B103B6137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D795684-2C72-8F6C-002E-CB9D91599FD6}"/>
              </a:ext>
            </a:extLst>
          </p:cNvPr>
          <p:cNvSpPr/>
          <p:nvPr userDrawn="1"/>
        </p:nvSpPr>
        <p:spPr>
          <a:xfrm>
            <a:off x="-8808" y="-1"/>
            <a:ext cx="2823127" cy="7155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53EA9-93BD-397B-E20A-86341FAC1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509"/>
            <a:ext cx="2410720" cy="3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8_Title Slide_hiekk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799097-0857-27C2-9C8A-F582305E7C85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8E8DB37-9292-C68F-F587-5F8BF83A0E7E}"/>
              </a:ext>
            </a:extLst>
          </p:cNvPr>
          <p:cNvSpPr/>
          <p:nvPr userDrawn="1"/>
        </p:nvSpPr>
        <p:spPr>
          <a:xfrm>
            <a:off x="-10160" y="-1"/>
            <a:ext cx="2814320" cy="715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648A4-EB48-467E-6A42-1394EBD89E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509"/>
            <a:ext cx="2410720" cy="3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9_Title Slide_oranss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7A93-AC06-D5FD-9CB4-37BD7BB41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DEFD2-992E-D638-C42D-25FDC62F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</p:spPr>
        <p:txBody>
          <a:bodyPr/>
          <a:lstStyle>
            <a:lvl1pPr marL="0" indent="0" algn="ctr">
              <a:lnSpc>
                <a:spcPct val="114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875C64-77E1-1E6C-F268-B21B103B6137}"/>
              </a:ext>
            </a:extLst>
          </p:cNvPr>
          <p:cNvCxnSpPr>
            <a:cxnSpLocks/>
          </p:cNvCxnSpPr>
          <p:nvPr userDrawn="1"/>
        </p:nvCxnSpPr>
        <p:spPr>
          <a:xfrm>
            <a:off x="434162" y="1079240"/>
            <a:ext cx="114211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972E460-560C-30C1-6879-F91156813808}"/>
              </a:ext>
            </a:extLst>
          </p:cNvPr>
          <p:cNvSpPr/>
          <p:nvPr userDrawn="1"/>
        </p:nvSpPr>
        <p:spPr>
          <a:xfrm>
            <a:off x="-10160" y="-1"/>
            <a:ext cx="3007360" cy="7895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 dirty="0">
              <a:latin typeface="Graphik Regular" panose="020B050303020206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FA1DD-6F60-0F7A-5E3A-0CC9BA395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162" y="399509"/>
            <a:ext cx="2410720" cy="35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9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E5D95D-D5C5-D01F-68FB-64C0016A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2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8E44B-DB92-CA96-E96E-C5DF3E8F3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3381"/>
            <a:ext cx="10515600" cy="398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DD6F13-6CFC-239B-3E75-121D9FDF67CA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44264" y="232722"/>
            <a:ext cx="324937" cy="326562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8B52DDA-54AD-1213-E5CB-4CE6BA7F5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867C4-C8A1-984A-88E0-A7B6FA26B11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2F7EA05-0E7D-E9B2-6FDE-019A0B915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868C5A5-0EE0-C242-B23B-AECA6E811E79}" type="datetime3">
              <a:rPr lang="fi-FI" smtClean="0"/>
              <a:pPr/>
              <a:t>12/12/23</a:t>
            </a:fld>
            <a:endParaRPr lang="fi-FI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86AB7B-E74A-00C9-F6C5-C1C173E6B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dirty="0"/>
              <a:t>Ruokatieto 2022</a:t>
            </a:r>
          </a:p>
        </p:txBody>
      </p:sp>
    </p:spTree>
    <p:extLst>
      <p:ext uri="{BB962C8B-B14F-4D97-AF65-F5344CB8AC3E}">
        <p14:creationId xmlns:p14="http://schemas.microsoft.com/office/powerpoint/2010/main" val="290813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2" r:id="rId3"/>
    <p:sldLayoutId id="2147483689" r:id="rId4"/>
    <p:sldLayoutId id="2147483663" r:id="rId5"/>
    <p:sldLayoutId id="2147483664" r:id="rId6"/>
    <p:sldLayoutId id="2147483649" r:id="rId7"/>
    <p:sldLayoutId id="2147483683" r:id="rId8"/>
    <p:sldLayoutId id="2147483665" r:id="rId9"/>
    <p:sldLayoutId id="2147483672" r:id="rId10"/>
    <p:sldLayoutId id="2147483671" r:id="rId11"/>
    <p:sldLayoutId id="2147483679" r:id="rId12"/>
    <p:sldLayoutId id="2147483680" r:id="rId13"/>
    <p:sldLayoutId id="2147483690" r:id="rId14"/>
    <p:sldLayoutId id="2147483676" r:id="rId15"/>
    <p:sldLayoutId id="2147483677" r:id="rId16"/>
    <p:sldLayoutId id="2147483678" r:id="rId17"/>
    <p:sldLayoutId id="2147483684" r:id="rId18"/>
    <p:sldLayoutId id="2147483673" r:id="rId19"/>
    <p:sldLayoutId id="2147483674" r:id="rId20"/>
    <p:sldLayoutId id="2147483687" r:id="rId21"/>
    <p:sldLayoutId id="2147483698" r:id="rId22"/>
    <p:sldLayoutId id="2147483696" r:id="rId23"/>
    <p:sldLayoutId id="2147483652" r:id="rId24"/>
    <p:sldLayoutId id="2147483695" r:id="rId25"/>
    <p:sldLayoutId id="2147483692" r:id="rId26"/>
    <p:sldLayoutId id="2147483697" r:id="rId27"/>
    <p:sldLayoutId id="2147483694" r:id="rId28"/>
    <p:sldLayoutId id="2147483681" r:id="rId29"/>
    <p:sldLayoutId id="2147483682" r:id="rId30"/>
    <p:sldLayoutId id="2147483653" r:id="rId31"/>
    <p:sldLayoutId id="2147483700" r:id="rId32"/>
    <p:sldLayoutId id="2147483699" r:id="rId33"/>
    <p:sldLayoutId id="2147483660" r:id="rId34"/>
    <p:sldLayoutId id="2147483656" r:id="rId35"/>
    <p:sldLayoutId id="2147483657" r:id="rId36"/>
    <p:sldLayoutId id="2147483661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 userDrawn="1">
          <p15:clr>
            <a:srgbClr val="F26B43"/>
          </p15:clr>
        </p15:guide>
        <p15:guide id="2" pos="1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NxJGxoKfAbc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CD020255-C943-9794-3505-1B6DD602324F}"/>
              </a:ext>
            </a:extLst>
          </p:cNvPr>
          <p:cNvSpPr txBox="1">
            <a:spLocks/>
          </p:cNvSpPr>
          <p:nvPr/>
        </p:nvSpPr>
        <p:spPr>
          <a:xfrm>
            <a:off x="0" y="2217055"/>
            <a:ext cx="12192000" cy="21867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i-FI" sz="3600" spc="300" dirty="0">
                <a:latin typeface="Cambria" panose="02040503050406030204" pitchFamily="18" charset="0"/>
              </a:rPr>
              <a:t>RUOKAVISA 2024 </a:t>
            </a:r>
            <a:br>
              <a:rPr lang="fi-FI" sz="3100" dirty="0"/>
            </a:br>
            <a:r>
              <a:rPr lang="fi-FI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Vilja osana ruokakulttuuria</a:t>
            </a:r>
          </a:p>
          <a:p>
            <a:pPr>
              <a:lnSpc>
                <a:spcPct val="100000"/>
              </a:lnSpc>
            </a:pPr>
            <a:r>
              <a:rPr lang="fi-FI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ja ravitsemusta</a:t>
            </a:r>
            <a:endParaRPr lang="fi-FI" dirty="0">
              <a:solidFill>
                <a:srgbClr val="FFFFFF"/>
              </a:solidFill>
              <a:latin typeface="Cambria" panose="02040503050406030204" pitchFamily="18" charset="0"/>
              <a:cs typeface="Calibri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FA998C-FE11-AFCF-3BD2-D64A42AB9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49" t="31264" r="19028" b="39273"/>
          <a:stretch/>
        </p:blipFill>
        <p:spPr>
          <a:xfrm>
            <a:off x="4667592" y="4640945"/>
            <a:ext cx="2856815" cy="1878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646B3F-4F13-4892-AB35-A947B4900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5950" y="274454"/>
            <a:ext cx="1079352" cy="5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5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5EA6D5C-08EE-0596-7BD4-58129721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421164"/>
            <a:ext cx="5922963" cy="952149"/>
          </a:xfrm>
        </p:spPr>
        <p:txBody>
          <a:bodyPr/>
          <a:lstStyle/>
          <a:p>
            <a:r>
              <a:rPr lang="fi-FI" sz="5400" dirty="0">
                <a:latin typeface="Cambria" panose="02040503050406030204" pitchFamily="18" charset="0"/>
                <a:cs typeface="Calibri Light"/>
              </a:rPr>
              <a:t>Päivän teemat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6CCBD9A-A303-8CB0-EB52-46F3E4CFFAE2}"/>
              </a:ext>
            </a:extLst>
          </p:cNvPr>
          <p:cNvSpPr txBox="1">
            <a:spLocks/>
          </p:cNvSpPr>
          <p:nvPr/>
        </p:nvSpPr>
        <p:spPr>
          <a:xfrm>
            <a:off x="499317" y="2851446"/>
            <a:ext cx="5423647" cy="2900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Vilja ja leipä osana suomalaista ruokakulttuuria</a:t>
            </a:r>
            <a:endParaRPr lang="fi-FI" sz="2000" b="1" dirty="0"/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Viljan käyttö teollisuudessa ja kotikeittiössä</a:t>
            </a: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Viljatuotteet osana ruokavaliota</a:t>
            </a:r>
            <a:endParaRPr lang="en-GB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7C45FE-7B3B-7B75-762D-FB538040C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9" t="31264" r="19028" b="39273"/>
          <a:stretch/>
        </p:blipFill>
        <p:spPr>
          <a:xfrm>
            <a:off x="2016619" y="4352509"/>
            <a:ext cx="2856815" cy="1878043"/>
          </a:xfrm>
          <a:prstGeom prst="rect">
            <a:avLst/>
          </a:prstGeom>
        </p:spPr>
      </p:pic>
      <p:pic>
        <p:nvPicPr>
          <p:cNvPr id="8" name="Kuva 7" descr="Kuva, joka sisältää kohteen Leivontakulho, henkilö, sisä-, Ruoanlaittoväline&#10;&#10;Kuvaus luotu automaattisesti">
            <a:extLst>
              <a:ext uri="{FF2B5EF4-FFF2-40B4-BE49-F238E27FC236}">
                <a16:creationId xmlns:a16="http://schemas.microsoft.com/office/drawing/2014/main" id="{387A33B2-8BC5-23DE-72E7-2281DC230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79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FDE7A3E3-E9FA-1A34-C0FA-0A2C62200FA3}"/>
              </a:ext>
            </a:extLst>
          </p:cNvPr>
          <p:cNvSpPr txBox="1">
            <a:spLocks/>
          </p:cNvSpPr>
          <p:nvPr/>
        </p:nvSpPr>
        <p:spPr>
          <a:xfrm>
            <a:off x="365984" y="999647"/>
            <a:ext cx="7178388" cy="13088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400" dirty="0">
                <a:latin typeface="Cambria" panose="02040503050406030204" pitchFamily="18" charset="0"/>
              </a:rPr>
              <a:t>Vilja on tärkeä osa </a:t>
            </a:r>
            <a:br>
              <a:rPr lang="fi-FI" sz="4400" dirty="0">
                <a:latin typeface="Cambria" panose="02040503050406030204" pitchFamily="18" charset="0"/>
              </a:rPr>
            </a:br>
            <a:r>
              <a:rPr lang="fi-FI" sz="4400" dirty="0">
                <a:latin typeface="Cambria" panose="02040503050406030204" pitchFamily="18" charset="0"/>
              </a:rPr>
              <a:t>suomalaista ruokakulttuuria</a:t>
            </a:r>
            <a:endParaRPr lang="fi-FI" dirty="0">
              <a:latin typeface="Cambria" panose="02040503050406030204" pitchFamily="18" charset="0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9383B-439C-0130-174E-9051B63D8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9" t="31264" r="19028" b="39273"/>
          <a:stretch/>
        </p:blipFill>
        <p:spPr>
          <a:xfrm>
            <a:off x="9977915" y="5532534"/>
            <a:ext cx="1689830" cy="1110878"/>
          </a:xfrm>
          <a:prstGeom prst="rect">
            <a:avLst/>
          </a:prstGeom>
        </p:spPr>
      </p:pic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0EB09E82-710D-B5B0-0C6E-E15612174BCF}"/>
              </a:ext>
            </a:extLst>
          </p:cNvPr>
          <p:cNvSpPr txBox="1">
            <a:spLocks/>
          </p:cNvSpPr>
          <p:nvPr/>
        </p:nvSpPr>
        <p:spPr>
          <a:xfrm>
            <a:off x="7734068" y="520113"/>
            <a:ext cx="3933675" cy="5012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Viljatuotteilla on ollut historiassa suuri merkitys suomalaisten ruokavaliossa, enimmillään jopa 90 % ravinnosta koostui viljatuotteista, kuten puuroista, velleistä ja leivästä.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Leipään liittyi paljon erilaisia uskomuksia, esimerkiksi tulevan puolison ulkonäköä tai luonnetta voitiin ennustaa leivästä.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Leipä ja suola olivat myös arvotettuja lahjoja esimerkiksi tupaantuliaistuomisina.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Suomessa ensimmäiset kaupalliset leipomot syntyivät 1850-luvulla. Suomen vanhin leipomo on Helsingissä sijaitseva Ekberg, joka avattiin vuonna 1852.</a:t>
            </a:r>
          </a:p>
        </p:txBody>
      </p:sp>
      <p:pic>
        <p:nvPicPr>
          <p:cNvPr id="12" name="Picture 11" descr="A bag of bread and cookies&#10;&#10;Description automatically generated">
            <a:extLst>
              <a:ext uri="{FF2B5EF4-FFF2-40B4-BE49-F238E27FC236}">
                <a16:creationId xmlns:a16="http://schemas.microsoft.com/office/drawing/2014/main" id="{406F9969-7AAE-BC8C-DEAB-2CAB82D17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13" b="6193"/>
          <a:stretch/>
        </p:blipFill>
        <p:spPr>
          <a:xfrm>
            <a:off x="321732" y="2454903"/>
            <a:ext cx="6948498" cy="408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0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7">
            <a:extLst>
              <a:ext uri="{FF2B5EF4-FFF2-40B4-BE49-F238E27FC236}">
                <a16:creationId xmlns:a16="http://schemas.microsoft.com/office/drawing/2014/main" id="{EAD77B51-DE42-A066-73F2-9285F0BC90A8}"/>
              </a:ext>
            </a:extLst>
          </p:cNvPr>
          <p:cNvSpPr/>
          <p:nvPr/>
        </p:nvSpPr>
        <p:spPr>
          <a:xfrm>
            <a:off x="7549116" y="0"/>
            <a:ext cx="4642884" cy="685800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9383B-439C-0130-174E-9051B63D8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9" t="31264" r="19028" b="39273"/>
          <a:stretch/>
        </p:blipFill>
        <p:spPr>
          <a:xfrm>
            <a:off x="9977915" y="5532534"/>
            <a:ext cx="1689830" cy="1110878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75E8E4FF-0DA9-6F6A-359B-81F1C15C80BC}"/>
              </a:ext>
            </a:extLst>
          </p:cNvPr>
          <p:cNvSpPr txBox="1">
            <a:spLocks/>
          </p:cNvSpPr>
          <p:nvPr/>
        </p:nvSpPr>
        <p:spPr>
          <a:xfrm>
            <a:off x="321732" y="999647"/>
            <a:ext cx="6798669" cy="13088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400" dirty="0">
                <a:latin typeface="Cambria" panose="02040503050406030204" pitchFamily="18" charset="0"/>
              </a:rPr>
              <a:t>Suomessa on monipuolinen leipäkulttuuri</a:t>
            </a:r>
            <a:endParaRPr lang="fi-FI" dirty="0">
              <a:latin typeface="Cambria" panose="02040503050406030204" pitchFamily="18" charset="0"/>
              <a:cs typeface="Arial"/>
            </a:endParaRP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9405E2BE-CF96-49DE-48B8-6D799EC4545C}"/>
              </a:ext>
            </a:extLst>
          </p:cNvPr>
          <p:cNvSpPr txBox="1">
            <a:spLocks/>
          </p:cNvSpPr>
          <p:nvPr/>
        </p:nvSpPr>
        <p:spPr>
          <a:xfrm>
            <a:off x="429768" y="2995763"/>
            <a:ext cx="3203339" cy="35393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/>
              <a:t>Perinteisesti leipäkulttuuri </a:t>
            </a:r>
            <a:br>
              <a:rPr lang="fi-FI" sz="1800" dirty="0"/>
            </a:br>
            <a:r>
              <a:rPr lang="fi-FI" sz="1800" dirty="0"/>
              <a:t>on Suomessa jakautunut </a:t>
            </a:r>
            <a:br>
              <a:rPr lang="fi-FI" sz="1800" dirty="0"/>
            </a:br>
            <a:r>
              <a:rPr lang="fi-FI" sz="1800" dirty="0"/>
              <a:t>itä- ja länsi-suomalaiseen kulttuuriin.</a:t>
            </a:r>
          </a:p>
          <a:p>
            <a:r>
              <a:rPr lang="fi-FI" sz="1800" dirty="0"/>
              <a:t>Itä-Suomessa leipää leivottiin viikoittain ja leivät olivat yleensä pehmeitä, kuten limppuja. Erilaiset kukot ja piirakat ovat tulleet leipäkulttuuriimme Itä-Suomesta.</a:t>
            </a:r>
          </a:p>
        </p:txBody>
      </p:sp>
      <p:pic>
        <p:nvPicPr>
          <p:cNvPr id="5" name="Picture 4" descr="Food on a plate&#10;&#10;Description automatically generated">
            <a:extLst>
              <a:ext uri="{FF2B5EF4-FFF2-40B4-BE49-F238E27FC236}">
                <a16:creationId xmlns:a16="http://schemas.microsoft.com/office/drawing/2014/main" id="{72D21EC3-BF67-FD74-9F15-0F2ACFF0A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42" t="3389" r="3642" b="7277"/>
          <a:stretch/>
        </p:blipFill>
        <p:spPr>
          <a:xfrm>
            <a:off x="3786618" y="2454903"/>
            <a:ext cx="3425583" cy="4080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33FC31-2AF9-FD1D-AC33-FE446A84C58C}"/>
              </a:ext>
            </a:extLst>
          </p:cNvPr>
          <p:cNvSpPr txBox="1"/>
          <p:nvPr/>
        </p:nvSpPr>
        <p:spPr>
          <a:xfrm>
            <a:off x="7818841" y="555167"/>
            <a:ext cx="394339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1800" dirty="0"/>
              <a:t>Länsi-Suomessa leipää leivottiin</a:t>
            </a:r>
            <a:br>
              <a:rPr lang="fi-FI" sz="1800" dirty="0"/>
            </a:br>
            <a:r>
              <a:rPr lang="fi-FI" sz="1800" dirty="0"/>
              <a:t>vain muutaman kerran vuodessa. Reikäleivät kuivattiin ja säilytettiin vartaissa katon rajassa.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1800" dirty="0"/>
              <a:t>Lisäksi Länsi-Suomessa leivottiin makeita leipiä, kuten saaristolais-leipää ja makeaa joululimppua.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4ED559-4D80-6A56-4918-BB48ED05DE53}"/>
              </a:ext>
            </a:extLst>
          </p:cNvPr>
          <p:cNvGrpSpPr/>
          <p:nvPr/>
        </p:nvGrpSpPr>
        <p:grpSpPr>
          <a:xfrm>
            <a:off x="8198778" y="3206993"/>
            <a:ext cx="3295910" cy="1982039"/>
            <a:chOff x="8198778" y="3206993"/>
            <a:chExt cx="3295910" cy="1982039"/>
          </a:xfrm>
        </p:grpSpPr>
        <p:sp>
          <p:nvSpPr>
            <p:cNvPr id="8" name="Puhekupla: Soikea 11">
              <a:extLst>
                <a:ext uri="{FF2B5EF4-FFF2-40B4-BE49-F238E27FC236}">
                  <a16:creationId xmlns:a16="http://schemas.microsoft.com/office/drawing/2014/main" id="{C6EFEE04-A053-09EB-362E-12FB0DD526F9}"/>
                </a:ext>
              </a:extLst>
            </p:cNvPr>
            <p:cNvSpPr/>
            <p:nvPr/>
          </p:nvSpPr>
          <p:spPr>
            <a:xfrm>
              <a:off x="8198778" y="3206993"/>
              <a:ext cx="3295910" cy="1982039"/>
            </a:xfrm>
            <a:prstGeom prst="wedgeEllipseCallout">
              <a:avLst/>
            </a:prstGeom>
            <a:solidFill>
              <a:srgbClr val="31B4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/>
                <a:t>z</a:t>
              </a:r>
            </a:p>
          </p:txBody>
        </p:sp>
        <p:sp>
          <p:nvSpPr>
            <p:cNvPr id="13" name="Tekstiruutu 8">
              <a:extLst>
                <a:ext uri="{FF2B5EF4-FFF2-40B4-BE49-F238E27FC236}">
                  <a16:creationId xmlns:a16="http://schemas.microsoft.com/office/drawing/2014/main" id="{C59B3B3F-815C-8E53-A5A1-1D3CE1CB6A38}"/>
                </a:ext>
              </a:extLst>
            </p:cNvPr>
            <p:cNvSpPr txBox="1"/>
            <p:nvPr/>
          </p:nvSpPr>
          <p:spPr>
            <a:xfrm>
              <a:off x="8198778" y="3649992"/>
              <a:ext cx="310819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000" b="1" dirty="0">
                  <a:solidFill>
                    <a:schemeClr val="bg1"/>
                  </a:solidFill>
                </a:rPr>
                <a:t>Arvaatko kuinka paljon suomalainen syö keskimäärin leipää vuodessa?</a:t>
              </a:r>
            </a:p>
          </p:txBody>
        </p:sp>
      </p:grpSp>
      <p:pic>
        <p:nvPicPr>
          <p:cNvPr id="14" name="Picture 13" descr="A yellow cheese with holes&#10;&#10;Description automatically generated">
            <a:extLst>
              <a:ext uri="{FF2B5EF4-FFF2-40B4-BE49-F238E27FC236}">
                <a16:creationId xmlns:a16="http://schemas.microsoft.com/office/drawing/2014/main" id="{BC3120A7-2590-F195-C3E6-8AB144113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217" y="4717303"/>
            <a:ext cx="2089362" cy="20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096114-1304-6641-144F-F03DAF773FF8}"/>
              </a:ext>
            </a:extLst>
          </p:cNvPr>
          <p:cNvSpPr/>
          <p:nvPr/>
        </p:nvSpPr>
        <p:spPr>
          <a:xfrm flipH="1">
            <a:off x="7203439" y="321734"/>
            <a:ext cx="634531" cy="62145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E1E8E72-763A-E517-E96A-B2C4F83E63EB}"/>
              </a:ext>
            </a:extLst>
          </p:cNvPr>
          <p:cNvSpPr txBox="1">
            <a:spLocks/>
          </p:cNvSpPr>
          <p:nvPr/>
        </p:nvSpPr>
        <p:spPr>
          <a:xfrm>
            <a:off x="228617" y="960437"/>
            <a:ext cx="2599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5400" dirty="0">
                <a:latin typeface="Cambria" panose="02040503050406030204" pitchFamily="18" charset="0"/>
              </a:rPr>
              <a:t>Tehtävä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A8B98F-57AB-FD44-9D8A-91501CC65D0E}"/>
              </a:ext>
            </a:extLst>
          </p:cNvPr>
          <p:cNvSpPr txBox="1">
            <a:spLocks/>
          </p:cNvSpPr>
          <p:nvPr/>
        </p:nvSpPr>
        <p:spPr>
          <a:xfrm>
            <a:off x="4690762" y="1331882"/>
            <a:ext cx="2237462" cy="73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>
                <a:solidFill>
                  <a:schemeClr val="tx2">
                    <a:lumMod val="75000"/>
                  </a:schemeClr>
                </a:solidFill>
              </a:rPr>
              <a:t>Katsokaa Ruisleivän matka -video.</a:t>
            </a:r>
          </a:p>
        </p:txBody>
      </p:sp>
      <p:pic>
        <p:nvPicPr>
          <p:cNvPr id="15" name="Picture 14" descr="A person in a white coat&#10;&#10;Description automatically generated">
            <a:extLst>
              <a:ext uri="{FF2B5EF4-FFF2-40B4-BE49-F238E27FC236}">
                <a16:creationId xmlns:a16="http://schemas.microsoft.com/office/drawing/2014/main" id="{F1CCBA62-43C7-C6AF-E1BE-7E4A66711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r="15641" b="10219"/>
          <a:stretch/>
        </p:blipFill>
        <p:spPr>
          <a:xfrm>
            <a:off x="321732" y="2504279"/>
            <a:ext cx="6645995" cy="4031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F79BD6-BB21-60A2-CC58-CBFC4A931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2568" r="27545" b="2568"/>
          <a:stretch/>
        </p:blipFill>
        <p:spPr>
          <a:xfrm>
            <a:off x="8081049" y="321734"/>
            <a:ext cx="3789219" cy="3644829"/>
          </a:xfrm>
          <a:prstGeom prst="rect">
            <a:avLst/>
          </a:prstGeom>
        </p:spPr>
      </p:pic>
      <p:pic>
        <p:nvPicPr>
          <p:cNvPr id="25" name="Picture 24" descr="A red and blue play button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2E12AAC9-59B2-9653-D7EB-48334BB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36" t="26961" r="31046" b="32026"/>
          <a:stretch/>
        </p:blipFill>
        <p:spPr>
          <a:xfrm>
            <a:off x="3064273" y="831134"/>
            <a:ext cx="1344260" cy="1313014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8C6E59D-D353-25E2-AA67-3FA90F0A2D5E}"/>
              </a:ext>
            </a:extLst>
          </p:cNvPr>
          <p:cNvSpPr txBox="1">
            <a:spLocks/>
          </p:cNvSpPr>
          <p:nvPr/>
        </p:nvSpPr>
        <p:spPr>
          <a:xfrm>
            <a:off x="8271932" y="4549694"/>
            <a:ext cx="3364800" cy="1313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>
                <a:solidFill>
                  <a:schemeClr val="tx2">
                    <a:lumMod val="75000"/>
                  </a:schemeClr>
                </a:solidFill>
              </a:rPr>
              <a:t>Pohtikaa mitä erilaisia ammatteja tarvitaan, jotta viljan siemenestä saadaan valmis ruisleipä.</a:t>
            </a:r>
          </a:p>
        </p:txBody>
      </p:sp>
    </p:spTree>
    <p:extLst>
      <p:ext uri="{BB962C8B-B14F-4D97-AF65-F5344CB8AC3E}">
        <p14:creationId xmlns:p14="http://schemas.microsoft.com/office/powerpoint/2010/main" val="3582007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7">
            <a:extLst>
              <a:ext uri="{FF2B5EF4-FFF2-40B4-BE49-F238E27FC236}">
                <a16:creationId xmlns:a16="http://schemas.microsoft.com/office/drawing/2014/main" id="{EAD77B51-DE42-A066-73F2-9285F0BC90A8}"/>
              </a:ext>
            </a:extLst>
          </p:cNvPr>
          <p:cNvSpPr/>
          <p:nvPr/>
        </p:nvSpPr>
        <p:spPr>
          <a:xfrm>
            <a:off x="7549116" y="0"/>
            <a:ext cx="4642884" cy="685800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9383B-439C-0130-174E-9051B63D8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9" t="31264" r="19028" b="39273"/>
          <a:stretch/>
        </p:blipFill>
        <p:spPr>
          <a:xfrm>
            <a:off x="9977915" y="5532534"/>
            <a:ext cx="1689830" cy="111087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F9AD025-BE44-0545-E799-57FBCE473CCD}"/>
              </a:ext>
            </a:extLst>
          </p:cNvPr>
          <p:cNvSpPr txBox="1">
            <a:spLocks/>
          </p:cNvSpPr>
          <p:nvPr/>
        </p:nvSpPr>
        <p:spPr>
          <a:xfrm>
            <a:off x="331062" y="777593"/>
            <a:ext cx="6798669" cy="13088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dirty="0">
                <a:latin typeface="Cambria" panose="02040503050406030204" pitchFamily="18" charset="0"/>
              </a:rPr>
              <a:t>Vilja ruoanlaitossa</a:t>
            </a:r>
            <a:br>
              <a:rPr lang="fi-FI" sz="4800" dirty="0">
                <a:latin typeface="Cambria" panose="02040503050406030204" pitchFamily="18" charset="0"/>
              </a:rPr>
            </a:br>
            <a:r>
              <a:rPr lang="fi-FI" sz="4800" dirty="0">
                <a:latin typeface="Cambria" panose="02040503050406030204" pitchFamily="18" charset="0"/>
              </a:rPr>
              <a:t>ja leivonnassa</a:t>
            </a:r>
            <a:endParaRPr lang="fi-FI" sz="4800" dirty="0">
              <a:latin typeface="Cambria" panose="02040503050406030204" pitchFamily="18" charset="0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74B96-2009-13CF-09B5-EE8AAA83E6AC}"/>
              </a:ext>
            </a:extLst>
          </p:cNvPr>
          <p:cNvSpPr txBox="1"/>
          <p:nvPr/>
        </p:nvSpPr>
        <p:spPr>
          <a:xfrm>
            <a:off x="262067" y="2640126"/>
            <a:ext cx="25538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/>
              <a:t>Viljatuotteet ovat kotikeittiön perusta ja kätevä kotivara, sillä ne ovat edullisia, säilyvät pitkään ja niistä on helppo valmistaa monenlaisia aterioita sekä suolaisia</a:t>
            </a:r>
            <a:br>
              <a:rPr lang="fi-FI" sz="2000" dirty="0"/>
            </a:br>
            <a:r>
              <a:rPr lang="fi-FI" sz="2000" dirty="0"/>
              <a:t>ja makeita leivonnaisia.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275203-3075-E82B-7480-D34F5C205FD5}"/>
              </a:ext>
            </a:extLst>
          </p:cNvPr>
          <p:cNvGrpSpPr/>
          <p:nvPr/>
        </p:nvGrpSpPr>
        <p:grpSpPr>
          <a:xfrm>
            <a:off x="8056335" y="104416"/>
            <a:ext cx="3295910" cy="1982039"/>
            <a:chOff x="8065666" y="1280849"/>
            <a:chExt cx="3295910" cy="1982039"/>
          </a:xfrm>
        </p:grpSpPr>
        <p:sp>
          <p:nvSpPr>
            <p:cNvPr id="15" name="Puhekupla: Soikea 11">
              <a:extLst>
                <a:ext uri="{FF2B5EF4-FFF2-40B4-BE49-F238E27FC236}">
                  <a16:creationId xmlns:a16="http://schemas.microsoft.com/office/drawing/2014/main" id="{AAF45F90-2AD9-8745-921B-58839AF6C12C}"/>
                </a:ext>
              </a:extLst>
            </p:cNvPr>
            <p:cNvSpPr/>
            <p:nvPr/>
          </p:nvSpPr>
          <p:spPr>
            <a:xfrm>
              <a:off x="8065666" y="1280849"/>
              <a:ext cx="3295910" cy="1982039"/>
            </a:xfrm>
            <a:prstGeom prst="wedgeEllipseCallout">
              <a:avLst/>
            </a:prstGeom>
            <a:solidFill>
              <a:srgbClr val="31B4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kstiruutu 8">
              <a:extLst>
                <a:ext uri="{FF2B5EF4-FFF2-40B4-BE49-F238E27FC236}">
                  <a16:creationId xmlns:a16="http://schemas.microsoft.com/office/drawing/2014/main" id="{5B816DA5-A08C-BB08-112D-04916CB13CF9}"/>
                </a:ext>
              </a:extLst>
            </p:cNvPr>
            <p:cNvSpPr txBox="1"/>
            <p:nvPr/>
          </p:nvSpPr>
          <p:spPr>
            <a:xfrm>
              <a:off x="8159523" y="1917925"/>
              <a:ext cx="310819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200" b="1" dirty="0">
                  <a:solidFill>
                    <a:schemeClr val="bg1"/>
                  </a:solidFill>
                </a:rPr>
                <a:t>Mitä viljatuotteita voit löytää keittiöstä?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139B59A-EED7-BEF0-1BE6-15535E589C72}"/>
              </a:ext>
            </a:extLst>
          </p:cNvPr>
          <p:cNvSpPr txBox="1"/>
          <p:nvPr/>
        </p:nvSpPr>
        <p:spPr>
          <a:xfrm>
            <a:off x="7922739" y="2470850"/>
            <a:ext cx="38956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Vastaus: Viljasta valmistetaan monenlaisia tuotteita, kuten pastaa, jauhoja, ryynejä, leseitä, mysliä, leipää, leivonnaisia, olutta, kaurajuomaa, välipalatuotteita sekä ateriajyviä, joita voi käyttää riisin tai pastan tapaan.</a:t>
            </a:r>
          </a:p>
        </p:txBody>
      </p:sp>
      <p:pic>
        <p:nvPicPr>
          <p:cNvPr id="19" name="Picture 18" descr="A white sign with brown and green wheat ears&#10;&#10;Description automatically generated">
            <a:extLst>
              <a:ext uri="{FF2B5EF4-FFF2-40B4-BE49-F238E27FC236}">
                <a16:creationId xmlns:a16="http://schemas.microsoft.com/office/drawing/2014/main" id="{41CB4E95-489D-AFE3-784B-A7D7CE352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739" y="4316675"/>
            <a:ext cx="1719200" cy="2360457"/>
          </a:xfrm>
          <a:prstGeom prst="rect">
            <a:avLst/>
          </a:prstGeom>
        </p:spPr>
      </p:pic>
      <p:pic>
        <p:nvPicPr>
          <p:cNvPr id="8" name="Kuva 7" descr="Kuva, joka sisältää kohteen pöytäastiasto, ruoka, ateria, henkilö&#10;&#10;Kuvaus luotu automaattisesti">
            <a:extLst>
              <a:ext uri="{FF2B5EF4-FFF2-40B4-BE49-F238E27FC236}">
                <a16:creationId xmlns:a16="http://schemas.microsoft.com/office/drawing/2014/main" id="{906607B8-23C4-388C-F869-9F163524B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872" y="2848360"/>
            <a:ext cx="4526254" cy="26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8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7">
            <a:extLst>
              <a:ext uri="{FF2B5EF4-FFF2-40B4-BE49-F238E27FC236}">
                <a16:creationId xmlns:a16="http://schemas.microsoft.com/office/drawing/2014/main" id="{EAD77B51-DE42-A066-73F2-9285F0BC90A8}"/>
              </a:ext>
            </a:extLst>
          </p:cNvPr>
          <p:cNvSpPr/>
          <p:nvPr/>
        </p:nvSpPr>
        <p:spPr>
          <a:xfrm>
            <a:off x="7549116" y="0"/>
            <a:ext cx="4642884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9383B-439C-0130-174E-9051B63D8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49" t="31264" r="19028" b="39273"/>
          <a:stretch/>
        </p:blipFill>
        <p:spPr>
          <a:xfrm>
            <a:off x="9977915" y="5532534"/>
            <a:ext cx="1689830" cy="1110878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28E3540A-1ACF-341C-6F01-189EE81DB6ED}"/>
              </a:ext>
            </a:extLst>
          </p:cNvPr>
          <p:cNvSpPr txBox="1">
            <a:spLocks/>
          </p:cNvSpPr>
          <p:nvPr/>
        </p:nvSpPr>
        <p:spPr>
          <a:xfrm>
            <a:off x="321732" y="999647"/>
            <a:ext cx="6798669" cy="13088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dirty="0">
                <a:latin typeface="Cambria" panose="02040503050406030204" pitchFamily="18" charset="0"/>
              </a:rPr>
              <a:t>Viljatuotteet osana ruokavaliota</a:t>
            </a:r>
            <a:endParaRPr lang="fi-FI" sz="4800" dirty="0">
              <a:latin typeface="Cambria" panose="02040503050406030204" pitchFamily="18" charset="0"/>
              <a:cs typeface="Arial"/>
            </a:endParaRP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CC843327-4B35-3D3A-670F-04BC3612F86C}"/>
              </a:ext>
            </a:extLst>
          </p:cNvPr>
          <p:cNvSpPr txBox="1">
            <a:spLocks/>
          </p:cNvSpPr>
          <p:nvPr/>
        </p:nvSpPr>
        <p:spPr>
          <a:xfrm>
            <a:off x="7827055" y="448402"/>
            <a:ext cx="4043213" cy="51762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700" dirty="0"/>
              <a:t>Kaikki eivät kuitenkaan voi terveyssyistä syödä viljatuotteita. Esimerkiksi keliaakikot joutuvat karsimaan ruoka-valiostaan pois vehnän, ohran ja rukiin. Heille yleensä sopii gluteeniton kaura, hirssi, tattari, riisi, maissi, amarantti ja kvinoa. Vilja-allergikot puolestaan välttävät viljalajia, jolle he ovat allergisia.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700" dirty="0"/>
              <a:t>Elintarvikeyritykset tekevät jatkuvasti tuotekehitystä kuluttajien tarpeisiin vastaamiseksi ja esimerkiksi suomalainen kauratutkimus on maailmankuulua. Viljasta valmistetaan esimerkiksi erilaisia uusia viljapohjaisia kasviproteiinivalmisteita, juomia ja välipaloja sekä jäätelöitä.  </a:t>
            </a:r>
            <a:endParaRPr lang="fi-FI" sz="1700" dirty="0">
              <a:highlight>
                <a:srgbClr val="FFFF00"/>
              </a:highlight>
            </a:endParaRPr>
          </a:p>
        </p:txBody>
      </p:sp>
      <p:sp>
        <p:nvSpPr>
          <p:cNvPr id="5" name="Tekstiruutu 6">
            <a:extLst>
              <a:ext uri="{FF2B5EF4-FFF2-40B4-BE49-F238E27FC236}">
                <a16:creationId xmlns:a16="http://schemas.microsoft.com/office/drawing/2014/main" id="{211CFB61-F825-8E93-C53E-6E2847936815}"/>
              </a:ext>
            </a:extLst>
          </p:cNvPr>
          <p:cNvSpPr txBox="1"/>
          <p:nvPr/>
        </p:nvSpPr>
        <p:spPr>
          <a:xfrm>
            <a:off x="687695" y="3217757"/>
            <a:ext cx="28116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latin typeface="+mn-lt"/>
              </a:rPr>
              <a:t>Viljatuotteet ovat tärkeä osa terveellistä ruoka-valiota. Viljatuotteista saat muun muassa hiilihydraatteja, proteiinia, ravintokuituja, vitamiineja sekä kivennäisaineita. </a:t>
            </a:r>
          </a:p>
        </p:txBody>
      </p:sp>
      <p:pic>
        <p:nvPicPr>
          <p:cNvPr id="6" name="Picture 5" descr="A white sign with brown and green wheat ears&#10;&#10;Description automatically generated">
            <a:extLst>
              <a:ext uri="{FF2B5EF4-FFF2-40B4-BE49-F238E27FC236}">
                <a16:creationId xmlns:a16="http://schemas.microsoft.com/office/drawing/2014/main" id="{13D36152-B67D-D1DC-DE41-B20B1E35E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8158">
            <a:off x="3947141" y="2248771"/>
            <a:ext cx="1719200" cy="2360457"/>
          </a:xfrm>
          <a:prstGeom prst="rect">
            <a:avLst/>
          </a:prstGeom>
        </p:spPr>
      </p:pic>
      <p:pic>
        <p:nvPicPr>
          <p:cNvPr id="8" name="Picture 7" descr="A yellow cheese with holes&#10;&#10;Description automatically generated">
            <a:extLst>
              <a:ext uri="{FF2B5EF4-FFF2-40B4-BE49-F238E27FC236}">
                <a16:creationId xmlns:a16="http://schemas.microsoft.com/office/drawing/2014/main" id="{DE9E0168-CC67-86BF-BAD8-AF6E4D9C7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676" y="4495029"/>
            <a:ext cx="2089362" cy="20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79383B-439C-0130-174E-9051B63D8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9" t="31264" r="19028" b="39273"/>
          <a:stretch/>
        </p:blipFill>
        <p:spPr>
          <a:xfrm>
            <a:off x="9977915" y="5532534"/>
            <a:ext cx="1689830" cy="111087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C9231ECE-C175-2323-A5F7-06A2AC64F377}"/>
              </a:ext>
            </a:extLst>
          </p:cNvPr>
          <p:cNvSpPr txBox="1">
            <a:spLocks/>
          </p:cNvSpPr>
          <p:nvPr/>
        </p:nvSpPr>
        <p:spPr>
          <a:xfrm>
            <a:off x="328693" y="623432"/>
            <a:ext cx="6798669" cy="18507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5400" dirty="0">
                <a:latin typeface="Cambria" panose="02040503050406030204" pitchFamily="18" charset="0"/>
              </a:rPr>
              <a:t>Suosi täysjyväviljaa</a:t>
            </a:r>
            <a:endParaRPr lang="fi-FI" sz="4800" dirty="0">
              <a:latin typeface="Cambria" panose="02040503050406030204" pitchFamily="18" charset="0"/>
              <a:cs typeface="Arial"/>
            </a:endParaRP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6A75161B-F205-1D54-EFF5-EBD0F9320457}"/>
              </a:ext>
            </a:extLst>
          </p:cNvPr>
          <p:cNvSpPr txBox="1">
            <a:spLocks/>
          </p:cNvSpPr>
          <p:nvPr/>
        </p:nvSpPr>
        <p:spPr>
          <a:xfrm>
            <a:off x="7710496" y="623431"/>
            <a:ext cx="3957248" cy="26083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Täysjyväjauhoon käytetään koko jyvä, kun taas muihin jauhoihin käytetään vain jyvän sisimpiä osia.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800" dirty="0"/>
              <a:t>Täysjyväviljassa on runsaasti kuitua, joka auttaa pitämään verensokerin tasaisena. Tasainen verensokeri takaa aivojen energian saannin, mikä lisää virkeyttä ja jaksamista pitkin päivää.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BA090A-11C2-F448-067E-CBA91E597ADC}"/>
              </a:ext>
            </a:extLst>
          </p:cNvPr>
          <p:cNvGrpSpPr/>
          <p:nvPr/>
        </p:nvGrpSpPr>
        <p:grpSpPr>
          <a:xfrm>
            <a:off x="8164576" y="3454993"/>
            <a:ext cx="3083462" cy="1854281"/>
            <a:chOff x="8164576" y="3454993"/>
            <a:chExt cx="3083462" cy="1854281"/>
          </a:xfrm>
        </p:grpSpPr>
        <p:sp>
          <p:nvSpPr>
            <p:cNvPr id="13" name="Puhekupla: Soikea 11">
              <a:extLst>
                <a:ext uri="{FF2B5EF4-FFF2-40B4-BE49-F238E27FC236}">
                  <a16:creationId xmlns:a16="http://schemas.microsoft.com/office/drawing/2014/main" id="{A3124CDA-250D-F38B-5432-EF8B55A69086}"/>
                </a:ext>
              </a:extLst>
            </p:cNvPr>
            <p:cNvSpPr/>
            <p:nvPr/>
          </p:nvSpPr>
          <p:spPr>
            <a:xfrm>
              <a:off x="8164576" y="3454993"/>
              <a:ext cx="3083462" cy="1854281"/>
            </a:xfrm>
            <a:prstGeom prst="wedgeEllipseCallout">
              <a:avLst/>
            </a:prstGeom>
            <a:solidFill>
              <a:srgbClr val="31B4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Tekstiruutu 8">
              <a:extLst>
                <a:ext uri="{FF2B5EF4-FFF2-40B4-BE49-F238E27FC236}">
                  <a16:creationId xmlns:a16="http://schemas.microsoft.com/office/drawing/2014/main" id="{C9FCAF4C-4B60-75B9-2137-F7120EDC3FE9}"/>
                </a:ext>
              </a:extLst>
            </p:cNvPr>
            <p:cNvSpPr txBox="1"/>
            <p:nvPr/>
          </p:nvSpPr>
          <p:spPr>
            <a:xfrm>
              <a:off x="8327749" y="3892589"/>
              <a:ext cx="275711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0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</a:rPr>
                <a:t>Pohdi, kuinka paljon sinä syöt viljatuotteita päivän aikana?</a:t>
              </a:r>
            </a:p>
          </p:txBody>
        </p:sp>
      </p:grpSp>
      <p:pic>
        <p:nvPicPr>
          <p:cNvPr id="3" name="Kuva 2" descr="Kuva, joka sisältää kohteen piirros, luonnos, teksti, Lapsitaide&#10;&#10;Kuvaus luotu automaattisesti">
            <a:extLst>
              <a:ext uri="{FF2B5EF4-FFF2-40B4-BE49-F238E27FC236}">
                <a16:creationId xmlns:a16="http://schemas.microsoft.com/office/drawing/2014/main" id="{41D1FD8F-75E6-C7E7-2A71-7F91B8CFA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3" y="2728593"/>
            <a:ext cx="7199376" cy="3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21C2024E-D1D9-B0A6-A2BD-846831709B84}"/>
              </a:ext>
            </a:extLst>
          </p:cNvPr>
          <p:cNvSpPr txBox="1">
            <a:spLocks/>
          </p:cNvSpPr>
          <p:nvPr/>
        </p:nvSpPr>
        <p:spPr>
          <a:xfrm>
            <a:off x="524256" y="2675467"/>
            <a:ext cx="5571744" cy="3945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2: Ruokatieto Yhdistys ry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3: Leipätiedotus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4: Leipätiedotus</a:t>
            </a:r>
            <a:endParaRPr lang="fi-FI" sz="16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5: Ruisleivän matka -video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6: Ruokatieto Yhdistys ry/Joni Ahonen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7: Ruokatieto Yhdistys ry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8: Ruokatieto Yhdistys ry/Heli Pukki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fi-FI" sz="1600" dirty="0">
                <a:cs typeface="Calibri"/>
              </a:rPr>
              <a:t>Dia 9: Ruokatieto Yhdistys ry/Henri Uotila</a:t>
            </a:r>
          </a:p>
          <a:p>
            <a:pPr>
              <a:lnSpc>
                <a:spcPct val="100000"/>
              </a:lnSpc>
            </a:pPr>
            <a:endParaRPr lang="fi-FI" sz="16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fi-FI" sz="1600" dirty="0">
                <a:ea typeface="+mn-lt"/>
                <a:cs typeface="+mn-lt"/>
              </a:rPr>
              <a:t>Kuvien käyttäminen muussa kuin tämän kalvosarjan yhteydessä on kielletty. Kalvosarjaa saa vapaasti muokata opetuskäyttöön sopivaksi (lyhentää, lisätä omia kalvoja jne.) ja se on tarkoitettu vain opetuskäyttöön.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38EFDDA6-C8D2-E570-62B6-481071F61A8B}"/>
              </a:ext>
            </a:extLst>
          </p:cNvPr>
          <p:cNvSpPr txBox="1">
            <a:spLocks/>
          </p:cNvSpPr>
          <p:nvPr/>
        </p:nvSpPr>
        <p:spPr>
          <a:xfrm>
            <a:off x="524256" y="999647"/>
            <a:ext cx="3599011" cy="130886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5400" dirty="0">
                <a:latin typeface="Cambria" panose="02040503050406030204" pitchFamily="18" charset="0"/>
              </a:rPr>
              <a:t>Kuvat</a:t>
            </a:r>
            <a:endParaRPr lang="fi-FI" sz="5400" dirty="0">
              <a:latin typeface="Cambria" panose="02040503050406030204" pitchFamily="18" charset="0"/>
              <a:cs typeface="Arial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847B7B2-F92C-D2EB-1098-2368B6508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43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uokatieto">
      <a:dk1>
        <a:srgbClr val="0D1E63"/>
      </a:dk1>
      <a:lt1>
        <a:srgbClr val="FFFFFF"/>
      </a:lt1>
      <a:dk2>
        <a:srgbClr val="1D4FCF"/>
      </a:dk2>
      <a:lt2>
        <a:srgbClr val="F6F3EB"/>
      </a:lt2>
      <a:accent1>
        <a:srgbClr val="A6C9FB"/>
      </a:accent1>
      <a:accent2>
        <a:srgbClr val="ED7D31"/>
      </a:accent2>
      <a:accent3>
        <a:srgbClr val="FFD3C3"/>
      </a:accent3>
      <a:accent4>
        <a:srgbClr val="117759"/>
      </a:accent4>
      <a:accent5>
        <a:srgbClr val="D0F1AC"/>
      </a:accent5>
      <a:accent6>
        <a:srgbClr val="E8E0CC"/>
      </a:accent6>
      <a:hlink>
        <a:srgbClr val="1C4FCE"/>
      </a:hlink>
      <a:folHlink>
        <a:srgbClr val="0C1D6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6277</TotalTime>
  <Words>539</Words>
  <Application>Microsoft Office PowerPoint</Application>
  <PresentationFormat>Laajakuva</PresentationFormat>
  <Paragraphs>50</Paragraphs>
  <Slides>9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4" baseType="lpstr">
      <vt:lpstr>Arial</vt:lpstr>
      <vt:lpstr>Calibri</vt:lpstr>
      <vt:lpstr>Cambria</vt:lpstr>
      <vt:lpstr>Graphik Regular</vt:lpstr>
      <vt:lpstr>Office Theme</vt:lpstr>
      <vt:lpstr>PowerPoint-esitys</vt:lpstr>
      <vt:lpstr>Päivän teemat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Lotta Fors</dc:creator>
  <cp:lastModifiedBy>Hanna Larjavaara</cp:lastModifiedBy>
  <cp:revision>39</cp:revision>
  <dcterms:created xsi:type="dcterms:W3CDTF">2022-10-18T11:49:51Z</dcterms:created>
  <dcterms:modified xsi:type="dcterms:W3CDTF">2023-12-12T07:30:02Z</dcterms:modified>
</cp:coreProperties>
</file>