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28" r:id="rId2"/>
    <p:sldId id="362" r:id="rId3"/>
    <p:sldId id="332" r:id="rId4"/>
    <p:sldId id="366" r:id="rId5"/>
    <p:sldId id="360" r:id="rId6"/>
    <p:sldId id="361" r:id="rId7"/>
    <p:sldId id="352" r:id="rId8"/>
    <p:sldId id="358" r:id="rId9"/>
    <p:sldId id="353" r:id="rId10"/>
    <p:sldId id="354" r:id="rId11"/>
    <p:sldId id="355" r:id="rId12"/>
    <p:sldId id="365" r:id="rId13"/>
    <p:sldId id="356" r:id="rId14"/>
    <p:sldId id="268" r:id="rId15"/>
    <p:sldId id="363" r:id="rId16"/>
    <p:sldId id="357" r:id="rId17"/>
    <p:sldId id="364" r:id="rId18"/>
    <p:sldId id="367" r:id="rId19"/>
    <p:sldId id="368" r:id="rId20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ia Myllyviita" initials="EM" lastIdx="3" clrIdx="0">
    <p:extLst>
      <p:ext uri="{19B8F6BF-5375-455C-9EA6-DF929625EA0E}">
        <p15:presenceInfo xmlns="" xmlns:p15="http://schemas.microsoft.com/office/powerpoint/2012/main" userId="S-1-5-21-2618541401-1770835828-3672014833-11899" providerId="AD"/>
      </p:ext>
    </p:extLst>
  </p:cmAuthor>
  <p:cmAuthor id="2" name="aliisa.hyvonen" initials="ah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72B5"/>
    <a:srgbClr val="FF6600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15620" autoAdjust="0"/>
    <p:restoredTop sz="87922" autoAdjust="0"/>
  </p:normalViewPr>
  <p:slideViewPr>
    <p:cSldViewPr>
      <p:cViewPr varScale="1">
        <p:scale>
          <a:sx n="112" d="100"/>
          <a:sy n="112" d="100"/>
        </p:scale>
        <p:origin x="-159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1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ykse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40B30-4425-3942-9377-5D3863AF73E5}" type="datetimeFigureOut">
              <a:rPr lang="fi-FI" smtClean="0"/>
              <a:pPr/>
              <a:t>4.8.2016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750B2-9229-7A4A-8665-F3A07C1558F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2068638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61B31-9310-4A39-B4EA-EAF2B65BBB57}" type="datetimeFigureOut">
              <a:rPr lang="fi-FI" smtClean="0"/>
              <a:pPr/>
              <a:t>4.8.2016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71C72-9000-4FDA-A7E3-90D452298EA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102306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2400973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4205424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4205424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1925992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3819950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3396322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175584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17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1755845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18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37132133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3713213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3443116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2400973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2656987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1276094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1098609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1754673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1630847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406495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33400" y="4549775"/>
            <a:ext cx="5486400" cy="16224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  <p:pic>
        <p:nvPicPr>
          <p:cNvPr id="8" name="Kuva 7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2065020" cy="457200"/>
          </a:xfrm>
          <a:prstGeom prst="rect">
            <a:avLst/>
          </a:prstGeom>
        </p:spPr>
      </p:pic>
      <p:sp>
        <p:nvSpPr>
          <p:cNvPr id="11" name="Kuvan paikkamerkki 10"/>
          <p:cNvSpPr>
            <a:spLocks noGrp="1"/>
          </p:cNvSpPr>
          <p:nvPr>
            <p:ph type="pic" sz="quarter" idx="10"/>
          </p:nvPr>
        </p:nvSpPr>
        <p:spPr>
          <a:xfrm>
            <a:off x="0" y="990600"/>
            <a:ext cx="9144000" cy="34290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cap="all">
                <a:solidFill>
                  <a:srgbClr val="404040"/>
                </a:solidFill>
                <a:latin typeface="Georgia"/>
                <a:cs typeface="Georgia"/>
              </a:defRPr>
            </a:lvl1pPr>
          </a:lstStyle>
          <a:p>
            <a:endParaRPr lang="fi-FI"/>
          </a:p>
        </p:txBody>
      </p:sp>
      <p:sp>
        <p:nvSpPr>
          <p:cNvPr id="22" name="Tekstin paikkamerkki 21"/>
          <p:cNvSpPr>
            <a:spLocks noGrp="1"/>
          </p:cNvSpPr>
          <p:nvPr>
            <p:ph type="body" sz="quarter" idx="11"/>
          </p:nvPr>
        </p:nvSpPr>
        <p:spPr>
          <a:xfrm>
            <a:off x="533400" y="6172200"/>
            <a:ext cx="5486400" cy="457200"/>
          </a:xfrm>
          <a:prstGeom prst="rect">
            <a:avLst/>
          </a:prstGeom>
        </p:spPr>
        <p:txBody>
          <a:bodyPr vert="horz" anchor="b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00" cap="all">
                <a:solidFill>
                  <a:srgbClr val="404040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fi-FI" dirty="0" smtClean="0"/>
              <a:t>Muokkaa tekstin perustyylejä </a:t>
            </a:r>
            <a:r>
              <a:rPr lang="fi-FI" dirty="0" err="1" smtClean="0"/>
              <a:t>osoittamall</a:t>
            </a:r>
            <a:endParaRPr lang="fi-FI" dirty="0" smtClean="0"/>
          </a:p>
        </p:txBody>
      </p:sp>
    </p:spTree>
    <p:extLst>
      <p:ext uri="{BB962C8B-B14F-4D97-AF65-F5344CB8AC3E}">
        <p14:creationId xmlns="" xmlns:p14="http://schemas.microsoft.com/office/powerpoint/2010/main" val="2131011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762000" y="1752600"/>
            <a:ext cx="3733800" cy="43735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1pPr>
            <a:lvl2pP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3pPr>
            <a:lvl4pPr>
              <a:buFont typeface="Arial"/>
              <a:buChar char="•"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4pPr>
            <a:lvl5pPr>
              <a:defRPr sz="18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3735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404040"/>
                </a:solidFill>
                <a:latin typeface="Georgia"/>
                <a:cs typeface="Georgia"/>
              </a:defRPr>
            </a:lvl1pPr>
            <a:lvl2pPr>
              <a:buFont typeface="Arial"/>
              <a:buChar char="•"/>
              <a:defRPr sz="2000">
                <a:solidFill>
                  <a:srgbClr val="404040"/>
                </a:solidFill>
                <a:latin typeface="Georgia"/>
                <a:cs typeface="Georgia"/>
              </a:defRPr>
            </a:lvl2pPr>
            <a:lvl3pPr>
              <a:defRPr sz="1600">
                <a:solidFill>
                  <a:srgbClr val="404040"/>
                </a:solidFill>
                <a:latin typeface="Georgia"/>
                <a:cs typeface="Georgia"/>
              </a:defRPr>
            </a:lvl3pPr>
            <a:lvl4pPr>
              <a:buFont typeface="Arial"/>
              <a:buChar char="•"/>
              <a:defRPr sz="1200">
                <a:solidFill>
                  <a:srgbClr val="404040"/>
                </a:solidFill>
                <a:latin typeface="Georgia"/>
                <a:cs typeface="Georgia"/>
              </a:defRPr>
            </a:lvl4pPr>
            <a:lvl5pPr>
              <a:defRPr sz="1800" i="1">
                <a:solidFill>
                  <a:srgbClr val="404040"/>
                </a:solidFill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pic>
        <p:nvPicPr>
          <p:cNvPr id="11" name="Kuva 10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248400"/>
            <a:ext cx="1376680" cy="304800"/>
          </a:xfrm>
          <a:prstGeom prst="rect">
            <a:avLst/>
          </a:prstGeom>
        </p:spPr>
      </p:pic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2000" y="6264275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fld id="{7B736594-F827-43F6-997E-A0A8F89ACDA3}" type="datetimeFigureOut">
              <a:rPr lang="fi-FI" smtClean="0"/>
              <a:pPr/>
              <a:t>4.8.2016</a:t>
            </a:fld>
            <a:endParaRPr lang="fi-FI" dirty="0"/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895600" y="626427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 cap="all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endParaRPr lang="fi-FI" dirty="0"/>
          </a:p>
        </p:txBody>
      </p:sp>
      <p:sp>
        <p:nvSpPr>
          <p:cNvPr id="14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981200" y="6264275"/>
            <a:ext cx="762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1pPr>
          </a:lstStyle>
          <a:p>
            <a:fld id="{61A68F22-86F8-4F29-BCDB-233C6F21B14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5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696200" cy="9906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>
                <a:solidFill>
                  <a:srgbClr val="404040"/>
                </a:solidFill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</p:spTree>
    <p:extLst>
      <p:ext uri="{BB962C8B-B14F-4D97-AF65-F5344CB8AC3E}">
        <p14:creationId xmlns="" xmlns:p14="http://schemas.microsoft.com/office/powerpoint/2010/main" val="1206445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62000" y="1752599"/>
            <a:ext cx="3735388" cy="4222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0" cap="all">
                <a:solidFill>
                  <a:srgbClr val="404040"/>
                </a:solidFill>
                <a:latin typeface="Georgia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762000" y="2285999"/>
            <a:ext cx="3735388" cy="38401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404040"/>
                </a:solidFill>
                <a:latin typeface="Georgia"/>
                <a:cs typeface="Georgia"/>
              </a:defRPr>
            </a:lvl1pPr>
            <a:lvl2pPr>
              <a:buFont typeface="Arial"/>
              <a:buChar char="•"/>
              <a:defRPr sz="2000">
                <a:solidFill>
                  <a:srgbClr val="404040"/>
                </a:solidFill>
                <a:latin typeface="Georgia"/>
                <a:cs typeface="Georgia"/>
              </a:defRPr>
            </a:lvl2pPr>
            <a:lvl3pPr>
              <a:defRPr sz="1800">
                <a:solidFill>
                  <a:srgbClr val="404040"/>
                </a:solidFill>
                <a:latin typeface="Georgia"/>
                <a:cs typeface="Georgia"/>
              </a:defRPr>
            </a:lvl3pPr>
            <a:lvl4pPr>
              <a:buFont typeface="Arial"/>
              <a:buChar char="•"/>
              <a:defRPr sz="1600">
                <a:solidFill>
                  <a:srgbClr val="404040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404040"/>
                </a:solidFill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752599"/>
            <a:ext cx="4041775" cy="4222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0" cap="all">
                <a:solidFill>
                  <a:srgbClr val="404040"/>
                </a:solidFill>
                <a:latin typeface="Georgia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285999"/>
            <a:ext cx="4041775" cy="38401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404040"/>
                </a:solidFill>
                <a:latin typeface="Georgia"/>
                <a:cs typeface="Georgia"/>
              </a:defRPr>
            </a:lvl1pPr>
            <a:lvl2pPr>
              <a:buFont typeface="Arial"/>
              <a:buChar char="•"/>
              <a:defRPr sz="2000">
                <a:solidFill>
                  <a:srgbClr val="404040"/>
                </a:solidFill>
                <a:latin typeface="Georgia"/>
                <a:cs typeface="Georgia"/>
              </a:defRPr>
            </a:lvl2pPr>
            <a:lvl3pPr>
              <a:defRPr sz="1800">
                <a:solidFill>
                  <a:srgbClr val="404040"/>
                </a:solidFill>
                <a:latin typeface="Georgia"/>
                <a:cs typeface="Georgia"/>
              </a:defRPr>
            </a:lvl3pPr>
            <a:lvl4pPr>
              <a:buFont typeface="Arial"/>
              <a:buChar char="•"/>
              <a:defRPr sz="1600">
                <a:solidFill>
                  <a:srgbClr val="404040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404040"/>
                </a:solidFill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pic>
        <p:nvPicPr>
          <p:cNvPr id="10" name="Kuva 9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248400"/>
            <a:ext cx="1376680" cy="304800"/>
          </a:xfrm>
          <a:prstGeom prst="rect">
            <a:avLst/>
          </a:prstGeom>
        </p:spPr>
      </p:pic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2000" y="6264275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fld id="{7B736594-F827-43F6-997E-A0A8F89ACDA3}" type="datetimeFigureOut">
              <a:rPr lang="fi-FI" smtClean="0"/>
              <a:pPr/>
              <a:t>4.8.2016</a:t>
            </a:fld>
            <a:endParaRPr lang="fi-FI" dirty="0"/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895600" y="626427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 cap="all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endParaRPr lang="fi-FI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981200" y="6264275"/>
            <a:ext cx="762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1pPr>
          </a:lstStyle>
          <a:p>
            <a:fld id="{61A68F22-86F8-4F29-BCDB-233C6F21B14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162800" cy="9906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>
                <a:solidFill>
                  <a:srgbClr val="404040"/>
                </a:solidFill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</p:spTree>
    <p:extLst>
      <p:ext uri="{BB962C8B-B14F-4D97-AF65-F5344CB8AC3E}">
        <p14:creationId xmlns="" xmlns:p14="http://schemas.microsoft.com/office/powerpoint/2010/main" val="1296916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248400"/>
            <a:ext cx="1376680" cy="304800"/>
          </a:xfrm>
          <a:prstGeom prst="rect">
            <a:avLst/>
          </a:prstGeom>
        </p:spPr>
      </p:pic>
      <p:sp>
        <p:nvSpPr>
          <p:cNvPr id="10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2000" y="6264275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fld id="{7B736594-F827-43F6-997E-A0A8F89ACDA3}" type="datetimeFigureOut">
              <a:rPr lang="fi-FI" smtClean="0"/>
              <a:pPr/>
              <a:t>4.8.2016</a:t>
            </a:fld>
            <a:endParaRPr lang="fi-FI" dirty="0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895600" y="626427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 cap="all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endParaRPr lang="fi-FI" dirty="0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981200" y="6264275"/>
            <a:ext cx="762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1pPr>
          </a:lstStyle>
          <a:p>
            <a:fld id="{61A68F22-86F8-4F29-BCDB-233C6F21B14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162800" cy="9906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>
                <a:solidFill>
                  <a:srgbClr val="404040"/>
                </a:solidFill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</p:spTree>
    <p:extLst>
      <p:ext uri="{BB962C8B-B14F-4D97-AF65-F5344CB8AC3E}">
        <p14:creationId xmlns="" xmlns:p14="http://schemas.microsoft.com/office/powerpoint/2010/main" val="2950231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248400"/>
            <a:ext cx="1376680" cy="304800"/>
          </a:xfrm>
          <a:prstGeom prst="rect">
            <a:avLst/>
          </a:prstGeom>
        </p:spPr>
      </p:pic>
      <p:sp>
        <p:nvSpPr>
          <p:cNvPr id="9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2000" y="6264275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fld id="{7B736594-F827-43F6-997E-A0A8F89ACDA3}" type="datetimeFigureOut">
              <a:rPr lang="fi-FI" smtClean="0"/>
              <a:pPr/>
              <a:t>4.8.2016</a:t>
            </a:fld>
            <a:endParaRPr lang="fi-FI" dirty="0"/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895600" y="626427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 cap="all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endParaRPr lang="fi-FI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981200" y="6264275"/>
            <a:ext cx="762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1pPr>
          </a:lstStyle>
          <a:p>
            <a:fld id="{61A68F22-86F8-4F29-BCDB-233C6F21B14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="" xmlns:p14="http://schemas.microsoft.com/office/powerpoint/2010/main" val="2702950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404040"/>
                </a:solidFill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404040"/>
                </a:solidFill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 smtClean="0"/>
              <a:t>Muokkaa tekstin perustyylejä napsauttamalla</a:t>
            </a:r>
          </a:p>
        </p:txBody>
      </p:sp>
      <p:pic>
        <p:nvPicPr>
          <p:cNvPr id="11" name="Kuva 10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248400"/>
            <a:ext cx="1376680" cy="304800"/>
          </a:xfrm>
          <a:prstGeom prst="rect">
            <a:avLst/>
          </a:prstGeom>
        </p:spPr>
      </p:pic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2000" y="6264275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fld id="{7B736594-F827-43F6-997E-A0A8F89ACDA3}" type="datetimeFigureOut">
              <a:rPr lang="fi-FI" smtClean="0"/>
              <a:pPr/>
              <a:t>4.8.2016</a:t>
            </a:fld>
            <a:endParaRPr lang="fi-FI" dirty="0"/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895600" y="626427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 cap="all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endParaRPr lang="fi-FI" dirty="0"/>
          </a:p>
        </p:txBody>
      </p:sp>
      <p:sp>
        <p:nvSpPr>
          <p:cNvPr id="14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981200" y="6264275"/>
            <a:ext cx="762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1pPr>
          </a:lstStyle>
          <a:p>
            <a:fld id="{61A68F22-86F8-4F29-BCDB-233C6F21B14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="" xmlns:p14="http://schemas.microsoft.com/office/powerpoint/2010/main" val="2296538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762000" y="1600200"/>
            <a:ext cx="7924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1pPr>
            <a:lvl2pPr>
              <a:buFont typeface="Arial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3pPr>
            <a:lvl4pPr>
              <a:buFont typeface="Arial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pic>
        <p:nvPicPr>
          <p:cNvPr id="10" name="Kuva 9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248400"/>
            <a:ext cx="1376680" cy="304800"/>
          </a:xfrm>
          <a:prstGeom prst="rect">
            <a:avLst/>
          </a:prstGeom>
        </p:spPr>
      </p:pic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2000" y="6264275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fld id="{7B736594-F827-43F6-997E-A0A8F89ACDA3}" type="datetimeFigureOut">
              <a:rPr lang="fi-FI" smtClean="0"/>
              <a:pPr/>
              <a:t>4.8.2016</a:t>
            </a:fld>
            <a:endParaRPr lang="fi-FI" dirty="0"/>
          </a:p>
        </p:txBody>
      </p:sp>
      <p:sp>
        <p:nvSpPr>
          <p:cNvPr id="12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895600" y="626427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 cap="all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endParaRPr lang="fi-FI" dirty="0"/>
          </a:p>
        </p:txBody>
      </p:sp>
      <p:sp>
        <p:nvSpPr>
          <p:cNvPr id="13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981200" y="6264275"/>
            <a:ext cx="762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1pPr>
          </a:lstStyle>
          <a:p>
            <a:fld id="{61A68F22-86F8-4F29-BCDB-233C6F21B14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924800" cy="9906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>
                <a:solidFill>
                  <a:srgbClr val="404040"/>
                </a:solidFill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</p:spTree>
    <p:extLst>
      <p:ext uri="{BB962C8B-B14F-4D97-AF65-F5344CB8AC3E}">
        <p14:creationId xmlns="" xmlns:p14="http://schemas.microsoft.com/office/powerpoint/2010/main" val="570416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404040"/>
                </a:solidFill>
                <a:latin typeface="Georgia"/>
                <a:cs typeface="Georgia"/>
              </a:defRPr>
            </a:lvl1pPr>
            <a:lvl2pPr>
              <a:buFont typeface="Arial"/>
              <a:buChar char="•"/>
              <a:defRPr>
                <a:solidFill>
                  <a:srgbClr val="404040"/>
                </a:solidFill>
                <a:latin typeface="Georgia"/>
                <a:cs typeface="Georgia"/>
              </a:defRPr>
            </a:lvl2pPr>
            <a:lvl3pPr>
              <a:defRPr>
                <a:solidFill>
                  <a:srgbClr val="404040"/>
                </a:solidFill>
                <a:latin typeface="Georgia"/>
                <a:cs typeface="Georgia"/>
              </a:defRPr>
            </a:lvl3pPr>
            <a:lvl4pPr>
              <a:buFont typeface="Arial"/>
              <a:buChar char="•"/>
              <a:defRPr>
                <a:solidFill>
                  <a:srgbClr val="404040"/>
                </a:solidFill>
                <a:latin typeface="Georgia"/>
                <a:cs typeface="Georgia"/>
              </a:defRPr>
            </a:lvl4pPr>
            <a:lvl5pPr>
              <a:defRPr>
                <a:solidFill>
                  <a:srgbClr val="40404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pic>
        <p:nvPicPr>
          <p:cNvPr id="10" name="Kuva 9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248400"/>
            <a:ext cx="1376680" cy="304800"/>
          </a:xfrm>
          <a:prstGeom prst="rect">
            <a:avLst/>
          </a:prstGeom>
        </p:spPr>
      </p:pic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2000" y="6264275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fld id="{7B736594-F827-43F6-997E-A0A8F89ACDA3}" type="datetimeFigureOut">
              <a:rPr lang="fi-FI" smtClean="0"/>
              <a:pPr/>
              <a:t>4.8.2016</a:t>
            </a:fld>
            <a:endParaRPr lang="fi-FI" dirty="0"/>
          </a:p>
        </p:txBody>
      </p:sp>
      <p:sp>
        <p:nvSpPr>
          <p:cNvPr id="12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895600" y="626427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 cap="all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endParaRPr lang="fi-FI" dirty="0"/>
          </a:p>
        </p:txBody>
      </p:sp>
      <p:sp>
        <p:nvSpPr>
          <p:cNvPr id="13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981200" y="6264275"/>
            <a:ext cx="762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1pPr>
          </a:lstStyle>
          <a:p>
            <a:fld id="{61A68F22-86F8-4F29-BCDB-233C6F21B14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="" xmlns:p14="http://schemas.microsoft.com/office/powerpoint/2010/main" val="3991295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dia, useita logo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17"/>
          <p:cNvSpPr>
            <a:spLocks noGrp="1"/>
          </p:cNvSpPr>
          <p:nvPr>
            <p:ph type="pic" sz="quarter" idx="11"/>
          </p:nvPr>
        </p:nvSpPr>
        <p:spPr>
          <a:xfrm>
            <a:off x="4572000" y="152400"/>
            <a:ext cx="1295400" cy="6858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600" cap="all">
                <a:solidFill>
                  <a:srgbClr val="404040"/>
                </a:solidFill>
                <a:latin typeface="Georgia"/>
                <a:cs typeface="Georgia"/>
              </a:defRPr>
            </a:lvl1pPr>
          </a:lstStyle>
          <a:p>
            <a:endParaRPr lang="fi-FI"/>
          </a:p>
        </p:txBody>
      </p:sp>
      <p:sp>
        <p:nvSpPr>
          <p:cNvPr id="4" name="Kuvan paikkamerkki 17"/>
          <p:cNvSpPr>
            <a:spLocks noGrp="1"/>
          </p:cNvSpPr>
          <p:nvPr>
            <p:ph type="pic" sz="quarter" idx="12"/>
          </p:nvPr>
        </p:nvSpPr>
        <p:spPr>
          <a:xfrm>
            <a:off x="5867400" y="152400"/>
            <a:ext cx="1295400" cy="6858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600" cap="all">
                <a:solidFill>
                  <a:srgbClr val="404040"/>
                </a:solidFill>
                <a:latin typeface="Georgia"/>
                <a:cs typeface="Georgia"/>
              </a:defRPr>
            </a:lvl1pPr>
          </a:lstStyle>
          <a:p>
            <a:endParaRPr lang="fi-FI"/>
          </a:p>
        </p:txBody>
      </p:sp>
      <p:sp>
        <p:nvSpPr>
          <p:cNvPr id="5" name="Kuvan paikkamerkki 17"/>
          <p:cNvSpPr>
            <a:spLocks noGrp="1"/>
          </p:cNvSpPr>
          <p:nvPr>
            <p:ph type="pic" sz="quarter" idx="13"/>
          </p:nvPr>
        </p:nvSpPr>
        <p:spPr>
          <a:xfrm>
            <a:off x="7162800" y="152400"/>
            <a:ext cx="1295400" cy="6858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600" cap="all">
                <a:solidFill>
                  <a:srgbClr val="404040"/>
                </a:solidFill>
                <a:latin typeface="Georgia"/>
                <a:cs typeface="Georgia"/>
              </a:defRPr>
            </a:lvl1pPr>
          </a:lstStyle>
          <a:p>
            <a:endParaRPr lang="fi-FI"/>
          </a:p>
        </p:txBody>
      </p:sp>
      <p:sp>
        <p:nvSpPr>
          <p:cNvPr id="6" name="Otsikko 1"/>
          <p:cNvSpPr>
            <a:spLocks noGrp="1"/>
          </p:cNvSpPr>
          <p:nvPr>
            <p:ph type="ctrTitle" hasCustomPrompt="1"/>
          </p:nvPr>
        </p:nvSpPr>
        <p:spPr>
          <a:xfrm>
            <a:off x="533400" y="4549775"/>
            <a:ext cx="5486400" cy="1546225"/>
          </a:xfrm>
          <a:prstGeom prst="rect">
            <a:avLst/>
          </a:prstGeom>
        </p:spPr>
        <p:txBody>
          <a:bodyPr anchor="t"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 dirty="0" smtClean="0"/>
              <a:t>Esityksen </a:t>
            </a:r>
            <a:br>
              <a:rPr lang="fi-FI" dirty="0" smtClean="0"/>
            </a:br>
            <a:r>
              <a:rPr lang="fi-FI" dirty="0" smtClean="0"/>
              <a:t>otsikko tähän</a:t>
            </a:r>
            <a:br>
              <a:rPr lang="fi-FI" dirty="0" smtClean="0"/>
            </a:br>
            <a:r>
              <a:rPr lang="fi-FI" dirty="0" err="1" smtClean="0"/>
              <a:t>max</a:t>
            </a:r>
            <a:r>
              <a:rPr lang="fi-FI" dirty="0" smtClean="0"/>
              <a:t> 3 riviä</a:t>
            </a:r>
            <a:endParaRPr lang="fi-FI" dirty="0"/>
          </a:p>
        </p:txBody>
      </p:sp>
      <p:pic>
        <p:nvPicPr>
          <p:cNvPr id="7" name="Kuva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2065020" cy="457200"/>
          </a:xfrm>
          <a:prstGeom prst="rect">
            <a:avLst/>
          </a:prstGeom>
        </p:spPr>
      </p:pic>
      <p:sp>
        <p:nvSpPr>
          <p:cNvPr id="8" name="Kuvan paikkamerkki 10"/>
          <p:cNvSpPr>
            <a:spLocks noGrp="1"/>
          </p:cNvSpPr>
          <p:nvPr>
            <p:ph type="pic" sz="quarter" idx="10"/>
          </p:nvPr>
        </p:nvSpPr>
        <p:spPr>
          <a:xfrm>
            <a:off x="0" y="990600"/>
            <a:ext cx="9144000" cy="34290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cap="all">
                <a:solidFill>
                  <a:srgbClr val="404040"/>
                </a:solidFill>
                <a:latin typeface="Georgia"/>
                <a:cs typeface="Georgia"/>
              </a:defRPr>
            </a:lvl1pPr>
          </a:lstStyle>
          <a:p>
            <a:endParaRPr lang="fi-FI"/>
          </a:p>
        </p:txBody>
      </p:sp>
      <p:sp>
        <p:nvSpPr>
          <p:cNvPr id="9" name="Tekstin paikkamerkki 21"/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6096000"/>
            <a:ext cx="5486400" cy="533400"/>
          </a:xfrm>
          <a:prstGeom prst="rect">
            <a:avLst/>
          </a:prstGeom>
        </p:spPr>
        <p:txBody>
          <a:bodyPr vert="horz" anchor="b"/>
          <a:lstStyle>
            <a:lvl1pPr marL="228600" indent="-228600">
              <a:lnSpc>
                <a:spcPts val="1800"/>
              </a:lnSpc>
              <a:spcBef>
                <a:spcPts val="0"/>
              </a:spcBef>
              <a:buFontTx/>
              <a:buNone/>
              <a:defRPr sz="1200" cap="all" baseline="0">
                <a:solidFill>
                  <a:srgbClr val="404040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fi-FI" dirty="0" smtClean="0"/>
              <a:t>1. rivi: päiväys – esityspaikka, 2. rivi: esittäjän nimi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meinen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2065020" cy="457200"/>
          </a:xfrm>
          <a:prstGeom prst="rect">
            <a:avLst/>
          </a:prstGeom>
        </p:spPr>
      </p:pic>
      <p:sp>
        <p:nvSpPr>
          <p:cNvPr id="4" name="Kuvan paikkamerkki 10"/>
          <p:cNvSpPr>
            <a:spLocks noGrp="1"/>
          </p:cNvSpPr>
          <p:nvPr>
            <p:ph type="pic" sz="quarter" idx="10"/>
          </p:nvPr>
        </p:nvSpPr>
        <p:spPr>
          <a:xfrm>
            <a:off x="0" y="990600"/>
            <a:ext cx="9144000" cy="34290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cap="all">
                <a:solidFill>
                  <a:srgbClr val="404040"/>
                </a:solidFill>
                <a:latin typeface="Georgia"/>
                <a:cs typeface="Georgia"/>
              </a:defRPr>
            </a:lvl1pPr>
          </a:lstStyle>
          <a:p>
            <a:endParaRPr lang="fi-FI"/>
          </a:p>
        </p:txBody>
      </p:sp>
      <p:sp>
        <p:nvSpPr>
          <p:cNvPr id="5" name="Tekstin paikkamerkki 21"/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5486400"/>
            <a:ext cx="8077200" cy="1066800"/>
          </a:xfrm>
          <a:prstGeom prst="rect">
            <a:avLst/>
          </a:prstGeom>
        </p:spPr>
        <p:txBody>
          <a:bodyPr vert="horz" anchor="b"/>
          <a:lstStyle>
            <a:lvl1pPr marL="0" indent="-228600">
              <a:lnSpc>
                <a:spcPts val="1800"/>
              </a:lnSpc>
              <a:spcBef>
                <a:spcPts val="0"/>
              </a:spcBef>
              <a:buFontTx/>
              <a:buNone/>
              <a:defRPr sz="1200" cap="none" baseline="0">
                <a:solidFill>
                  <a:srgbClr val="404040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fi-FI" dirty="0" smtClean="0"/>
              <a:t>1. RIVI: ESITTÄJÄN NIMI SUURAAKKOSIN, 2. rivi: </a:t>
            </a:r>
            <a:r>
              <a:rPr lang="fi-FI" dirty="0" err="1" smtClean="0"/>
              <a:t>sähköpostiosoite@ruokatieto.fi</a:t>
            </a:r>
            <a:r>
              <a:rPr lang="fi-FI" dirty="0" smtClean="0"/>
              <a:t>, 3. rivi: puhelinnumero</a:t>
            </a:r>
          </a:p>
        </p:txBody>
      </p:sp>
      <p:sp>
        <p:nvSpPr>
          <p:cNvPr id="6" name="Otsikko 1"/>
          <p:cNvSpPr>
            <a:spLocks noGrp="1"/>
          </p:cNvSpPr>
          <p:nvPr>
            <p:ph type="ctrTitle" hasCustomPrompt="1"/>
          </p:nvPr>
        </p:nvSpPr>
        <p:spPr>
          <a:xfrm>
            <a:off x="533400" y="4549775"/>
            <a:ext cx="5486400" cy="9366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 dirty="0" smtClean="0"/>
              <a:t>Tähän loppukiitos!</a:t>
            </a:r>
            <a:endParaRPr lang="fi-FI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162800" cy="9906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>
                <a:solidFill>
                  <a:srgbClr val="404040"/>
                </a:solidFill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62000" y="1752600"/>
            <a:ext cx="7162800" cy="4419600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Font typeface="Arial"/>
              <a:buChar char="•"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defRPr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2000" y="6264275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fld id="{7B736594-F827-43F6-997E-A0A8F89ACDA3}" type="datetimeFigureOut">
              <a:rPr lang="fi-FI" smtClean="0"/>
              <a:pPr/>
              <a:t>4.8.2016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895600" y="626427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 cap="all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981200" y="6264275"/>
            <a:ext cx="762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1pPr>
          </a:lstStyle>
          <a:p>
            <a:fld id="{61A68F22-86F8-4F29-BCDB-233C6F21B14D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7" name="Kuva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248400"/>
            <a:ext cx="137668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0588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asettelu, pieni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162800" cy="9906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>
                <a:solidFill>
                  <a:srgbClr val="404040"/>
                </a:solidFill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  <p:sp>
        <p:nvSpPr>
          <p:cNvPr id="4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762000" y="1752600"/>
            <a:ext cx="7162800" cy="4419600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Font typeface="Arial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defRPr sz="1200">
                <a:solidFill>
                  <a:srgbClr val="404040"/>
                </a:solidFill>
                <a:latin typeface="Georgia"/>
                <a:cs typeface="Georgia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Font typeface="Arial"/>
              <a:buChar char="•"/>
              <a:defRPr sz="1200">
                <a:latin typeface="Georgia"/>
                <a:cs typeface="Georgia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defRPr i="1">
                <a:solidFill>
                  <a:srgbClr val="40404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2000" y="6264275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fld id="{7B736594-F827-43F6-997E-A0A8F89ACDA3}" type="datetimeFigureOut">
              <a:rPr lang="fi-FI" smtClean="0"/>
              <a:pPr/>
              <a:t>4.8.2016</a:t>
            </a:fld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895600" y="626427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 cap="all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endParaRPr lang="fi-FI" dirty="0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981200" y="6264275"/>
            <a:ext cx="762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1pPr>
          </a:lstStyle>
          <a:p>
            <a:fld id="{61A68F22-86F8-4F29-BCDB-233C6F21B14D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Kuva 7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248400"/>
            <a:ext cx="1376680" cy="304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rsivoitu i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162800" cy="9906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>
                <a:solidFill>
                  <a:srgbClr val="404040"/>
                </a:solidFill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2000" y="6264275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fld id="{7B736594-F827-43F6-997E-A0A8F89ACDA3}" type="datetimeFigureOut">
              <a:rPr lang="fi-FI" smtClean="0"/>
              <a:pPr/>
              <a:t>4.8.2016</a:t>
            </a:fld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895600" y="626427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 cap="all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endParaRPr lang="fi-FI" dirty="0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981200" y="6264275"/>
            <a:ext cx="762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1pPr>
          </a:lstStyle>
          <a:p>
            <a:fld id="{61A68F22-86F8-4F29-BCDB-233C6F21B14D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Kuva 7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248400"/>
            <a:ext cx="1376680" cy="304800"/>
          </a:xfrm>
          <a:prstGeom prst="rect">
            <a:avLst/>
          </a:prstGeom>
        </p:spPr>
      </p:pic>
      <p:sp>
        <p:nvSpPr>
          <p:cNvPr id="9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762000" y="1752600"/>
            <a:ext cx="7162800" cy="4419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2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1pPr>
            <a:lvl2pPr>
              <a:buFont typeface="Arial"/>
              <a:buChar char="•"/>
              <a:defRPr sz="2000">
                <a:solidFill>
                  <a:srgbClr val="404040"/>
                </a:solidFill>
                <a:latin typeface="Georgia"/>
                <a:cs typeface="Georgia"/>
              </a:defRPr>
            </a:lvl2pPr>
            <a:lvl3pPr>
              <a:defRPr sz="1600">
                <a:solidFill>
                  <a:srgbClr val="404040"/>
                </a:solidFill>
                <a:latin typeface="Georgia"/>
                <a:cs typeface="Georgia"/>
              </a:defRPr>
            </a:lvl3pPr>
            <a:lvl4pPr>
              <a:buFont typeface="Arial"/>
              <a:buChar char="•"/>
              <a:defRPr sz="1200">
                <a:latin typeface="Georgia"/>
                <a:cs typeface="Georgia"/>
              </a:defRPr>
            </a:lvl4pPr>
            <a:lvl5pPr>
              <a:defRPr i="1">
                <a:solidFill>
                  <a:srgbClr val="40404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dirty="0" smtClean="0"/>
              <a:t>Muokkaa tekstin perustyylejä </a:t>
            </a:r>
            <a:r>
              <a:rPr lang="fi-FI" dirty="0" err="1" smtClean="0"/>
              <a:t>napsauttamall</a:t>
            </a:r>
            <a:endParaRPr lang="fi-FI" dirty="0" smtClean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t poin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162800" cy="9906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>
                <a:solidFill>
                  <a:srgbClr val="404040"/>
                </a:solidFill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2000" y="6264275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fld id="{7B736594-F827-43F6-997E-A0A8F89ACDA3}" type="datetimeFigureOut">
              <a:rPr lang="fi-FI" smtClean="0"/>
              <a:pPr/>
              <a:t>4.8.2016</a:t>
            </a:fld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895600" y="626427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 cap="all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endParaRPr lang="fi-FI" dirty="0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981200" y="6264275"/>
            <a:ext cx="762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1pPr>
          </a:lstStyle>
          <a:p>
            <a:fld id="{61A68F22-86F8-4F29-BCDB-233C6F21B14D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Kuva 7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248400"/>
            <a:ext cx="1376680" cy="304800"/>
          </a:xfrm>
          <a:prstGeom prst="rect">
            <a:avLst/>
          </a:prstGeom>
        </p:spPr>
      </p:pic>
      <p:sp>
        <p:nvSpPr>
          <p:cNvPr id="9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762000" y="1752600"/>
            <a:ext cx="7162800" cy="4419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1pPr>
            <a:lvl2pPr>
              <a:buFont typeface="Arial"/>
              <a:buChar char="•"/>
              <a:defRPr sz="2000">
                <a:solidFill>
                  <a:srgbClr val="404040"/>
                </a:solidFill>
                <a:latin typeface="Georgia"/>
                <a:cs typeface="Georgia"/>
              </a:defRPr>
            </a:lvl2pPr>
            <a:lvl3pPr>
              <a:defRPr sz="1600">
                <a:solidFill>
                  <a:srgbClr val="404040"/>
                </a:solidFill>
                <a:latin typeface="Georgia"/>
                <a:cs typeface="Georgia"/>
              </a:defRPr>
            </a:lvl3pPr>
            <a:lvl4pPr>
              <a:buFont typeface="Arial"/>
              <a:buChar char="•"/>
              <a:defRPr sz="1200">
                <a:latin typeface="Georgia"/>
                <a:cs typeface="Georgia"/>
              </a:defRPr>
            </a:lvl4pPr>
            <a:lvl5pPr>
              <a:defRPr i="1">
                <a:solidFill>
                  <a:srgbClr val="40404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dirty="0" smtClean="0"/>
              <a:t>Muokkaa tekstin perustyylejä </a:t>
            </a:r>
            <a:r>
              <a:rPr lang="fi-FI" dirty="0" err="1" smtClean="0"/>
              <a:t>napsauttamall</a:t>
            </a:r>
            <a:endParaRPr lang="fi-FI" dirty="0" smtClean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cap="all">
                <a:solidFill>
                  <a:srgbClr val="404040"/>
                </a:solidFill>
                <a:latin typeface="Georgia"/>
                <a:cs typeface="Georgia"/>
              </a:defRPr>
            </a:lvl1pPr>
          </a:lstStyle>
          <a:p>
            <a:endParaRPr lang="fi-FI"/>
          </a:p>
        </p:txBody>
      </p:sp>
      <p:sp>
        <p:nvSpPr>
          <p:cNvPr id="10" name="Otsikko 1"/>
          <p:cNvSpPr>
            <a:spLocks noGrp="1"/>
          </p:cNvSpPr>
          <p:nvPr>
            <p:ph type="ctrTitle"/>
          </p:nvPr>
        </p:nvSpPr>
        <p:spPr>
          <a:xfrm>
            <a:off x="533400" y="4549775"/>
            <a:ext cx="5486400" cy="17748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</p:spTree>
    <p:extLst>
      <p:ext uri="{BB962C8B-B14F-4D97-AF65-F5344CB8AC3E}">
        <p14:creationId xmlns="" xmlns:p14="http://schemas.microsoft.com/office/powerpoint/2010/main" val="359482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57200" y="4495800"/>
            <a:ext cx="8229600" cy="1143000"/>
          </a:xfrm>
          <a:prstGeom prst="rect">
            <a:avLst/>
          </a:prstGeom>
        </p:spPr>
        <p:txBody>
          <a:bodyPr vert="horz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 dirty="0" smtClean="0"/>
              <a:t>Välilehden</a:t>
            </a:r>
            <a:br>
              <a:rPr lang="fi-FI" dirty="0" smtClean="0"/>
            </a:br>
            <a:r>
              <a:rPr lang="fi-FI" dirty="0" smtClean="0"/>
              <a:t>otsikko</a:t>
            </a:r>
            <a:endParaRPr lang="fi-FI" dirty="0"/>
          </a:p>
        </p:txBody>
      </p:sp>
      <p:sp>
        <p:nvSpPr>
          <p:cNvPr id="4" name="Kuvan paikkamerkki 3"/>
          <p:cNvSpPr>
            <a:spLocks noGrp="1"/>
          </p:cNvSpPr>
          <p:nvPr>
            <p:ph type="pic" sz="quarter" idx="10"/>
          </p:nvPr>
        </p:nvSpPr>
        <p:spPr>
          <a:xfrm>
            <a:off x="2324100" y="533400"/>
            <a:ext cx="4495800" cy="3810000"/>
          </a:xfrm>
          <a:prstGeom prst="rect">
            <a:avLst/>
          </a:prstGeom>
        </p:spPr>
        <p:txBody>
          <a:bodyPr vert="horz" anchor="t"/>
          <a:lstStyle>
            <a:lvl1pPr algn="ctr">
              <a:buFontTx/>
              <a:buNone/>
              <a:defRPr sz="1600" cap="all">
                <a:latin typeface="Georgia"/>
                <a:cs typeface="Georgia"/>
              </a:defRPr>
            </a:lvl1pPr>
          </a:lstStyle>
          <a:p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8152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 cap="all">
          <a:solidFill>
            <a:schemeClr val="tx1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ruokatieto.fi/ruuanreitti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 descr="ruuanreittiCMY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80728"/>
            <a:ext cx="8424936" cy="5813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sikafarmikuvat 016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323528" y="72008"/>
            <a:ext cx="8424936" cy="573325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211960" y="260648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Lihaa lautaselle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  <p:pic>
        <p:nvPicPr>
          <p:cNvPr id="9" name="Kuva 8" descr="IMG_14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692696"/>
            <a:ext cx="3707904" cy="2780928"/>
          </a:xfrm>
          <a:prstGeom prst="rect">
            <a:avLst/>
          </a:prstGeom>
        </p:spPr>
      </p:pic>
      <p:pic>
        <p:nvPicPr>
          <p:cNvPr id="10" name="Kuva 9" descr="IMG_147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3645024"/>
            <a:ext cx="3888432" cy="2916324"/>
          </a:xfrm>
          <a:prstGeom prst="rect">
            <a:avLst/>
          </a:prstGeom>
        </p:spPr>
      </p:pic>
      <p:sp>
        <p:nvSpPr>
          <p:cNvPr id="12" name="Sisällön paikkamerkki 11"/>
          <p:cNvSpPr>
            <a:spLocks noGrp="1"/>
          </p:cNvSpPr>
          <p:nvPr>
            <p:ph idx="1"/>
          </p:nvPr>
        </p:nvSpPr>
        <p:spPr>
          <a:xfrm>
            <a:off x="4716016" y="1124744"/>
            <a:ext cx="3960440" cy="4824536"/>
          </a:xfrm>
        </p:spPr>
        <p:txBody>
          <a:bodyPr/>
          <a:lstStyle/>
          <a:p>
            <a:r>
              <a:rPr lang="fi-FI" dirty="0" smtClean="0"/>
              <a:t>Jauhelihaa matkalla kauppaan</a:t>
            </a:r>
          </a:p>
          <a:p>
            <a:r>
              <a:rPr lang="fi-FI" dirty="0" smtClean="0"/>
              <a:t>Mitä lihatuotteita/-ruokia voi ostaa valmiina kaupasta?</a:t>
            </a:r>
          </a:p>
          <a:p>
            <a:r>
              <a:rPr lang="fi-FI" dirty="0" smtClean="0"/>
              <a:t>Mikä on tärkeää eläinten hoidossa?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="" xmlns:p14="http://schemas.microsoft.com/office/powerpoint/2010/main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sikafarmikuvat 016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323528" y="72008"/>
            <a:ext cx="8424936" cy="573325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Hyvä tietää lihasta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62000" y="1628801"/>
            <a:ext cx="7266384" cy="4543400"/>
          </a:xfrm>
        </p:spPr>
        <p:txBody>
          <a:bodyPr>
            <a:normAutofit/>
          </a:bodyPr>
          <a:lstStyle/>
          <a:p>
            <a:r>
              <a:rPr lang="fi-FI" dirty="0" smtClean="0"/>
              <a:t>Hyvä proteiinin lähde: kaikki tarpeelliset aminohapot samalla kertaa.</a:t>
            </a:r>
          </a:p>
          <a:p>
            <a:r>
              <a:rPr lang="fi-FI" dirty="0" smtClean="0"/>
              <a:t>Runsaasti hyvin imeytyvää rautaa, punaisessa lihassa eniten. </a:t>
            </a:r>
          </a:p>
          <a:p>
            <a:r>
              <a:rPr lang="fi-FI" dirty="0" smtClean="0"/>
              <a:t>Sinkkiä, seleeniä ja magnesiumia. </a:t>
            </a:r>
          </a:p>
          <a:p>
            <a:r>
              <a:rPr lang="fi-FI" dirty="0" smtClean="0"/>
              <a:t>Hyvä B12-vitamiinin lähde.</a:t>
            </a:r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sikafarmikuvat 016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323528" y="72008"/>
            <a:ext cx="8424936" cy="573325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Hyvä tietää lihasta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39552" y="1700808"/>
            <a:ext cx="7266384" cy="4543400"/>
          </a:xfrm>
        </p:spPr>
        <p:txBody>
          <a:bodyPr>
            <a:normAutofit lnSpcReduction="10000"/>
          </a:bodyPr>
          <a:lstStyle/>
          <a:p>
            <a:r>
              <a:rPr lang="fi-FI" dirty="0" smtClean="0"/>
              <a:t>Siipikarjanliha on vähärasvaista. </a:t>
            </a:r>
          </a:p>
          <a:p>
            <a:r>
              <a:rPr lang="fi-FI" dirty="0" smtClean="0"/>
              <a:t>Punainen liha on sen sijaan rasvaisempaa ja siitä tulisikin valita vähemmän rasvaa sisältäviä vaihtoehtoja. </a:t>
            </a:r>
          </a:p>
          <a:p>
            <a:r>
              <a:rPr lang="fi-FI" dirty="0" smtClean="0"/>
              <a:t>Suositus on, että lihavalmisteita ja  punaista lihaa ei tulisi syödä yli puolta kiloa viikossa sen sisältämän rasvan ja haitallisten yhdisteiden takia.</a:t>
            </a:r>
          </a:p>
          <a:p>
            <a:r>
              <a:rPr lang="fi-FI" dirty="0" smtClean="0"/>
              <a:t>Hyvä muistisääntö on syödä monipuolisesti lautasmallin mukaan. </a:t>
            </a:r>
          </a:p>
          <a:p>
            <a:endParaRPr lang="fi-FI" dirty="0" smtClean="0"/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  <p:pic>
        <p:nvPicPr>
          <p:cNvPr id="7" name="Kuva 6" descr="30 - Lautasmallin mukainen ater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00464" y="0"/>
            <a:ext cx="3336032" cy="2224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sikafarmikuvat 016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323528" y="72008"/>
            <a:ext cx="8424936" cy="573325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Hyvä tietää lihasta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62000" y="1628801"/>
            <a:ext cx="7266384" cy="4543400"/>
          </a:xfrm>
        </p:spPr>
        <p:txBody>
          <a:bodyPr>
            <a:normAutofit/>
          </a:bodyPr>
          <a:lstStyle/>
          <a:p>
            <a:r>
              <a:rPr lang="fi-FI" dirty="0" smtClean="0"/>
              <a:t>Osta lihaa, jonka alkuperän ja tuotantotavan tiedät. </a:t>
            </a:r>
          </a:p>
          <a:p>
            <a:r>
              <a:rPr lang="fi-FI" dirty="0" smtClean="0"/>
              <a:t>Säilytä liha kylmässä myös kotona.</a:t>
            </a:r>
          </a:p>
          <a:p>
            <a:r>
              <a:rPr lang="fi-FI" dirty="0" smtClean="0"/>
              <a:t>Lihasta syntyy suurin osa ruuan ympäristövaikutuksista, joten sitä tulee syödä vain kohtuudella. </a:t>
            </a:r>
          </a:p>
          <a:p>
            <a:r>
              <a:rPr lang="fi-FI" dirty="0" smtClean="0"/>
              <a:t>Terveys- ja ympäristösyyt puoltavatkin lihan kohtuukäyttöä. </a:t>
            </a:r>
          </a:p>
          <a:p>
            <a:endParaRPr lang="fi-FI" dirty="0" smtClean="0"/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7256" y="417984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Syötkö lihaa? Mitä lihatuotteita olet syönyt viimeisen viikon aikana?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95536" y="1628800"/>
            <a:ext cx="7162800" cy="4388843"/>
          </a:xfrm>
        </p:spPr>
        <p:txBody>
          <a:bodyPr>
            <a:normAutofit/>
          </a:bodyPr>
          <a:lstStyle/>
          <a:p>
            <a:endParaRPr lang="fi-FI" dirty="0" smtClean="0"/>
          </a:p>
          <a:p>
            <a:pPr marL="514350" indent="-514350"/>
            <a:endParaRPr lang="fi-FI" dirty="0" smtClean="0"/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  <p:sp>
        <p:nvSpPr>
          <p:cNvPr id="6" name="Tekstikehys 5"/>
          <p:cNvSpPr txBox="1"/>
          <p:nvPr/>
        </p:nvSpPr>
        <p:spPr>
          <a:xfrm>
            <a:off x="539552" y="162880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fi-FI" dirty="0" err="1" smtClean="0">
              <a:solidFill>
                <a:schemeClr val="tx1">
                  <a:lumMod val="75000"/>
                  <a:lumOff val="25000"/>
                </a:schemeClr>
              </a:solidFill>
              <a:latin typeface="Georgia"/>
              <a:cs typeface="Georgia"/>
            </a:endParaRPr>
          </a:p>
        </p:txBody>
      </p:sp>
      <p:pic>
        <p:nvPicPr>
          <p:cNvPr id="7" name="Kuva 6" descr="Originaali (28 of 32)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484784"/>
            <a:ext cx="6408204" cy="42721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sikafarmikuvat 016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323528" y="72008"/>
            <a:ext cx="8424936" cy="573325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Hyvä tietää lihasta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83568" y="1484784"/>
            <a:ext cx="7266384" cy="4543400"/>
          </a:xfrm>
        </p:spPr>
        <p:txBody>
          <a:bodyPr>
            <a:normAutofit/>
          </a:bodyPr>
          <a:lstStyle/>
          <a:p>
            <a:r>
              <a:rPr lang="fi-FI" dirty="0" smtClean="0"/>
              <a:t>Lihaa ei tarvitse sisällyttää jokaiselle aterialle eikä sitä tarvitse aina käyttää suuria määriä: myös esimerkiksi erilaiset keitot ja padat ovat herkullista ruokaa. </a:t>
            </a:r>
          </a:p>
          <a:p>
            <a:r>
              <a:rPr lang="fi-FI" dirty="0" smtClean="0"/>
              <a:t>Harjoittele monenlaisten ruokien valmistusta sekä erilaisten lihojen ja ruhonosien käyttöä.</a:t>
            </a:r>
          </a:p>
          <a:p>
            <a:endParaRPr lang="fi-FI" dirty="0" smtClean="0"/>
          </a:p>
          <a:p>
            <a:endParaRPr lang="fi-FI" dirty="0" smtClean="0"/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12160" y="5805264"/>
            <a:ext cx="1390107" cy="959234"/>
          </a:xfrm>
          <a:prstGeom prst="rect">
            <a:avLst/>
          </a:prstGeom>
        </p:spPr>
      </p:pic>
      <p:pic>
        <p:nvPicPr>
          <p:cNvPr id="7" name="Kuva 6" descr="liha_ater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4231764"/>
            <a:ext cx="4608512" cy="25096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sikafarmikuvat 016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323528" y="72008"/>
            <a:ext cx="8424936" cy="573325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lihakysymyksiä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62000" y="1628801"/>
            <a:ext cx="7266384" cy="4543400"/>
          </a:xfrm>
        </p:spPr>
        <p:txBody>
          <a:bodyPr>
            <a:normAutofit/>
          </a:bodyPr>
          <a:lstStyle/>
          <a:p>
            <a:r>
              <a:rPr lang="fi-FI" dirty="0" smtClean="0"/>
              <a:t>Miten saat selville ostamasi lihan alkuperän ja tuotantotavan?</a:t>
            </a:r>
          </a:p>
          <a:p>
            <a:r>
              <a:rPr lang="fi-FI" dirty="0" smtClean="0"/>
              <a:t>Mistä eri syistä jotkut eivät syö lihaa? </a:t>
            </a:r>
          </a:p>
          <a:p>
            <a:endParaRPr lang="fi-FI" dirty="0" smtClean="0"/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sikafarmikuvat 016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323528" y="72008"/>
            <a:ext cx="8424936" cy="573325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Vastaukset pohdintakysymyksiin esiintymisjärjestyksessä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62000" y="1628801"/>
            <a:ext cx="7266384" cy="4543400"/>
          </a:xfrm>
        </p:spPr>
        <p:txBody>
          <a:bodyPr>
            <a:normAutofit fontScale="92500" lnSpcReduction="20000"/>
          </a:bodyPr>
          <a:lstStyle/>
          <a:p>
            <a:r>
              <a:rPr lang="fi-FI" dirty="0" smtClean="0"/>
              <a:t>Eläinten hoidossa tärkeää ovat oikeat pito-olosuhteet, hoito, käsittely ja hyvinvoinnin huomioiminen eläinjalostuksessa.</a:t>
            </a:r>
          </a:p>
          <a:p>
            <a:r>
              <a:rPr lang="fi-FI" dirty="0" smtClean="0"/>
              <a:t>Ostamasi lihan alkuperän (ja tuotantotavan) saat selville pakkauksesta, jos se on pakatun elintarvikkeen pääraaka-aine ja raakaa. Muussa tapauksessa voit selvittää sen myyjältä (esim. ravintolassa tai lihatiskillä) tai olemalla yhteydessä lihatuotteen valmistajaan. Myös alkuperämerkki kertoo lihan </a:t>
            </a:r>
            <a:r>
              <a:rPr lang="fi-FI" smtClean="0"/>
              <a:t>alkuperästä.</a:t>
            </a:r>
            <a:endParaRPr lang="fi-FI" dirty="0" smtClean="0"/>
          </a:p>
          <a:p>
            <a:r>
              <a:rPr lang="fi-FI" dirty="0" smtClean="0"/>
              <a:t>Jotkut eivät syö lihaa esimerkiksi uskonnollisista, eettisistä tai terveydellisistä syistä.</a:t>
            </a:r>
          </a:p>
          <a:p>
            <a:endParaRPr lang="fi-FI" dirty="0" smtClean="0"/>
          </a:p>
          <a:p>
            <a:endParaRPr lang="fi-FI" dirty="0" smtClean="0"/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sikafarmikuvat 016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35496" y="44624"/>
            <a:ext cx="8496944" cy="5782258"/>
          </a:xfrm>
          <a:prstGeom prst="rect">
            <a:avLst/>
          </a:prstGeom>
        </p:spPr>
      </p:pic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55576" y="1621904"/>
            <a:ext cx="7992888" cy="4615408"/>
          </a:xfrm>
        </p:spPr>
        <p:txBody>
          <a:bodyPr>
            <a:normAutofit/>
          </a:bodyPr>
          <a:lstStyle/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  <p:pic>
        <p:nvPicPr>
          <p:cNvPr id="9" name="Picture 2" descr="Y:\RUOKAVISA\Visuaalinen ilme\MMM\logo_elokuu_2013_pien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636912"/>
            <a:ext cx="1600200" cy="581025"/>
          </a:xfrm>
          <a:prstGeom prst="rect">
            <a:avLst/>
          </a:prstGeom>
          <a:noFill/>
        </p:spPr>
      </p:pic>
      <p:sp>
        <p:nvSpPr>
          <p:cNvPr id="12" name="Suorakulmio 11"/>
          <p:cNvSpPr/>
          <p:nvPr/>
        </p:nvSpPr>
        <p:spPr>
          <a:xfrm>
            <a:off x="395536" y="548680"/>
            <a:ext cx="39604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RUOKATIETO YHDISTYS RY</a:t>
            </a:r>
          </a:p>
          <a:p>
            <a:pPr>
              <a:buNone/>
            </a:pPr>
            <a:endParaRPr lang="fi-FI" b="1" dirty="0" smtClean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>
              <a:buNone/>
            </a:pP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>
              <a:buNone/>
            </a:pP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  <a:hlinkClick r:id="rId6"/>
              </a:rPr>
              <a:t>www.ruokatieto.fi/ruuanreitti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</a:t>
            </a:r>
          </a:p>
          <a:p>
            <a:pPr>
              <a:buNone/>
            </a:pP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>
              <a:buNone/>
            </a:pP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ruokatieto@ruokatieto.fi</a:t>
            </a: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>
              <a:buNone/>
            </a:pP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>
              <a:buNone/>
            </a:pP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>
              <a:buNone/>
            </a:pP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sikafarmikuvat 016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35496" y="44624"/>
            <a:ext cx="8568952" cy="5831260"/>
          </a:xfrm>
          <a:prstGeom prst="rect">
            <a:avLst/>
          </a:prstGeom>
        </p:spPr>
      </p:pic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55576" y="1621904"/>
            <a:ext cx="7992888" cy="4615408"/>
          </a:xfrm>
        </p:spPr>
        <p:txBody>
          <a:bodyPr>
            <a:normAutofit/>
          </a:bodyPr>
          <a:lstStyle/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  <p:sp>
        <p:nvSpPr>
          <p:cNvPr id="10" name="Sisällön paikkamerkki 2"/>
          <p:cNvSpPr txBox="1">
            <a:spLocks/>
          </p:cNvSpPr>
          <p:nvPr/>
        </p:nvSpPr>
        <p:spPr>
          <a:xfrm>
            <a:off x="539552" y="1052736"/>
            <a:ext cx="4824536" cy="2520280"/>
          </a:xfrm>
          <a:prstGeom prst="rect">
            <a:avLst/>
          </a:prstGeom>
        </p:spPr>
        <p:txBody>
          <a:bodyPr/>
          <a:lstStyle/>
          <a:p>
            <a:pPr marL="742950" marR="0" lvl="1" indent="-285750" algn="l" defTabSz="4572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Kuvituskuvat: Heli Pukki</a:t>
            </a:r>
          </a:p>
          <a:p>
            <a:pPr marL="742950" marR="0" lvl="1" indent="-285750" algn="l" defTabSz="4572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i-FI" sz="1600" dirty="0" smtClean="0">
                <a:solidFill>
                  <a:srgbClr val="393939"/>
                </a:solidFill>
                <a:latin typeface="Georgia"/>
                <a:cs typeface="Georgia"/>
              </a:rPr>
              <a:t>Jussi </a:t>
            </a:r>
            <a:r>
              <a:rPr lang="fi-FI" sz="1600" dirty="0" err="1" smtClean="0">
                <a:solidFill>
                  <a:srgbClr val="393939"/>
                </a:solidFill>
                <a:latin typeface="Georgia"/>
                <a:cs typeface="Georgia"/>
              </a:rPr>
              <a:t>Ulkuniemi</a:t>
            </a:r>
            <a:endParaRPr lang="fi-FI" sz="1600" dirty="0" smtClean="0">
              <a:solidFill>
                <a:srgbClr val="393939"/>
              </a:solidFill>
              <a:latin typeface="Georgia"/>
              <a:cs typeface="Georgia"/>
            </a:endParaRPr>
          </a:p>
          <a:p>
            <a:pPr marL="742950" marR="0" lvl="1" indent="-285750" algn="l" defTabSz="4572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Tapio Tuomela</a:t>
            </a:r>
          </a:p>
          <a:p>
            <a:pPr marL="742950" marR="0" lvl="1" indent="-285750" algn="l" defTabSz="4572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i-FI" sz="1600" dirty="0" smtClean="0">
                <a:solidFill>
                  <a:srgbClr val="393939"/>
                </a:solidFill>
                <a:latin typeface="Georgia"/>
                <a:cs typeface="Georgia"/>
              </a:rPr>
              <a:t>Tuukka Ervasti</a:t>
            </a:r>
          </a:p>
          <a:p>
            <a:pPr marL="742950" lvl="1" indent="-285750" defTabSz="457200" fontAlgn="base">
              <a:lnSpc>
                <a:spcPct val="110000"/>
              </a:lnSpc>
              <a:spcAft>
                <a:spcPts val="1500"/>
              </a:spcAft>
              <a:buFont typeface="Arial"/>
              <a:buChar char="•"/>
              <a:defRPr/>
            </a:pPr>
            <a:r>
              <a:rPr lang="fi-FI" sz="1600" dirty="0" smtClean="0">
                <a:solidFill>
                  <a:srgbClr val="393939"/>
                </a:solidFill>
                <a:latin typeface="Georgia"/>
                <a:cs typeface="Georgia"/>
              </a:rPr>
              <a:t>Minttu </a:t>
            </a:r>
            <a:r>
              <a:rPr lang="fi-FI" sz="1600" dirty="0" err="1" smtClean="0">
                <a:solidFill>
                  <a:srgbClr val="393939"/>
                </a:solidFill>
                <a:latin typeface="Georgia"/>
                <a:cs typeface="Georgia"/>
              </a:rPr>
              <a:t>Virkki</a:t>
            </a:r>
            <a:endParaRPr lang="fi-FI" sz="1600" dirty="0" smtClean="0">
              <a:solidFill>
                <a:srgbClr val="393939"/>
              </a:solidFill>
              <a:latin typeface="Georgia"/>
              <a:cs typeface="Georgia"/>
            </a:endParaRPr>
          </a:p>
          <a:p>
            <a:pPr marL="742950" lvl="1" indent="-285750" defTabSz="457200" fontAlgn="base">
              <a:lnSpc>
                <a:spcPct val="110000"/>
              </a:lnSpc>
              <a:spcAft>
                <a:spcPts val="1500"/>
              </a:spcAft>
              <a:buFont typeface="Arial"/>
              <a:buChar char="•"/>
              <a:defRPr/>
            </a:pPr>
            <a:r>
              <a:rPr lang="fi-FI" sz="1600" dirty="0" smtClean="0">
                <a:solidFill>
                  <a:srgbClr val="393939"/>
                </a:solidFill>
                <a:latin typeface="Georgia"/>
                <a:cs typeface="Georgia"/>
              </a:rPr>
              <a:t>Suomen Broileriyhdistys</a:t>
            </a:r>
          </a:p>
          <a:p>
            <a:pPr marL="742950" lvl="1" indent="-285750" defTabSz="457200" fontAlgn="base">
              <a:lnSpc>
                <a:spcPct val="110000"/>
              </a:lnSpc>
              <a:spcAft>
                <a:spcPts val="1500"/>
              </a:spcAft>
              <a:buFont typeface="Arial"/>
              <a:buChar char="•"/>
              <a:defRPr/>
            </a:pPr>
            <a:r>
              <a:rPr lang="fi-FI" sz="1600" dirty="0" smtClean="0">
                <a:solidFill>
                  <a:srgbClr val="393939"/>
                </a:solidFill>
                <a:latin typeface="Georgia"/>
                <a:cs typeface="Georgia"/>
              </a:rPr>
              <a:t>© Ruokatieto Yhdistys ry</a:t>
            </a:r>
          </a:p>
          <a:p>
            <a:pPr marL="742950" marR="0" lvl="1" indent="-285750" algn="l" defTabSz="4572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Kuvien käyttäminen muussa kuin tämän kalvosarjan yhteydessä on kielletty.</a:t>
            </a:r>
          </a:p>
          <a:p>
            <a:pPr marL="742950" marR="0" lvl="1" indent="-285750" algn="l" defTabSz="4572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Kalvosarjaa saa vapaasti muokata opetuskäyttöön sopivaksi (lyhentää, lisätä omia kalvoja jne.) ja se on tarkoitettu vain opetuskäyttöön.</a:t>
            </a:r>
          </a:p>
          <a:p>
            <a:pPr marL="742950" marR="0" lvl="1" indent="-285750" algn="l" defTabSz="4572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i-FI" sz="1600" b="0" i="0" u="none" strike="noStrike" kern="1200" cap="none" spc="0" normalizeH="0" baseline="0" noProof="0" dirty="0" smtClean="0">
              <a:ln>
                <a:noFill/>
              </a:ln>
              <a:solidFill>
                <a:srgbClr val="393939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  <a:p>
            <a:pPr marL="742950" marR="0" lvl="1" indent="-285750" algn="l" defTabSz="4572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None/>
              <a:tabLst/>
              <a:defRPr/>
            </a:pPr>
            <a:endParaRPr kumimoji="0" lang="fi-FI" sz="1600" b="0" i="0" u="none" strike="noStrike" kern="1200" cap="none" spc="0" normalizeH="0" baseline="0" noProof="0" dirty="0" smtClean="0">
              <a:ln>
                <a:noFill/>
              </a:ln>
              <a:solidFill>
                <a:srgbClr val="393939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12" name="Otsikko 1"/>
          <p:cNvSpPr>
            <a:spLocks noGrp="1"/>
          </p:cNvSpPr>
          <p:nvPr>
            <p:ph type="title"/>
          </p:nvPr>
        </p:nvSpPr>
        <p:spPr>
          <a:xfrm>
            <a:off x="1043608" y="417984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Kuvat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  <p:pic>
        <p:nvPicPr>
          <p:cNvPr id="9" name="Sisällön paikkamerkki 8" descr="Navetat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2276872"/>
            <a:ext cx="9144000" cy="2863734"/>
          </a:xfrm>
          <a:prstGeom prst="rect">
            <a:avLst/>
          </a:prstGeom>
        </p:spPr>
      </p:pic>
      <p:sp>
        <p:nvSpPr>
          <p:cNvPr id="10" name="Otsikko 2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 smtClean="0">
                <a:solidFill>
                  <a:schemeClr val="tx1"/>
                </a:solidFill>
              </a:rPr>
              <a:t>Ruuan reitti:</a:t>
            </a:r>
            <a:br>
              <a:rPr lang="fi-FI" sz="2800" dirty="0" smtClean="0">
                <a:solidFill>
                  <a:schemeClr val="tx1"/>
                </a:solidFill>
              </a:rPr>
            </a:br>
            <a:r>
              <a:rPr lang="fi-FI" sz="2800" dirty="0" smtClean="0">
                <a:solidFill>
                  <a:schemeClr val="tx1"/>
                </a:solidFill>
              </a:rPr>
              <a:t>liha</a:t>
            </a:r>
            <a:endParaRPr lang="fi-FI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Suomalaisia tuotantoeläimiä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926150"/>
            <a:ext cx="1390107" cy="959234"/>
          </a:xfrm>
          <a:prstGeom prst="rect">
            <a:avLst/>
          </a:prstGeom>
        </p:spPr>
      </p:pic>
      <p:pic>
        <p:nvPicPr>
          <p:cNvPr id="10" name="Kuva 9" descr="broiskutiputjuomassa_Suomen_Broileriyhdistys_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908720"/>
            <a:ext cx="1656184" cy="1757395"/>
          </a:xfrm>
          <a:prstGeom prst="rect">
            <a:avLst/>
          </a:prstGeom>
        </p:spPr>
      </p:pic>
      <p:pic>
        <p:nvPicPr>
          <p:cNvPr id="13" name="Kuva 12" descr="broilerihalli_isot_Suomen_Broileriyhdistys_r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771868"/>
            <a:ext cx="3851920" cy="1943156"/>
          </a:xfrm>
          <a:prstGeom prst="rect">
            <a:avLst/>
          </a:prstGeom>
        </p:spPr>
      </p:pic>
      <p:pic>
        <p:nvPicPr>
          <p:cNvPr id="14" name="Kuva 13" descr="broilerihalli_pienet_Suomen_Broileriyhdistys_r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797152"/>
            <a:ext cx="3816424" cy="1925250"/>
          </a:xfrm>
          <a:prstGeom prst="rect">
            <a:avLst/>
          </a:prstGeom>
        </p:spPr>
      </p:pic>
      <p:pic>
        <p:nvPicPr>
          <p:cNvPr id="16" name="Sisällön paikkamerkki 15" descr="sikafarmikuvat 103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rcRect t="2087" r="1828" b="21337"/>
          <a:stretch>
            <a:fillRect/>
          </a:stretch>
        </p:blipFill>
        <p:spPr>
          <a:xfrm>
            <a:off x="323528" y="692696"/>
            <a:ext cx="1944216" cy="2022050"/>
          </a:xfrm>
        </p:spPr>
      </p:pic>
      <p:pic>
        <p:nvPicPr>
          <p:cNvPr id="17" name="Kuva 16" descr="IMG_0327.JPG"/>
          <p:cNvPicPr>
            <a:picLocks noChangeAspect="1"/>
          </p:cNvPicPr>
          <p:nvPr/>
        </p:nvPicPr>
        <p:blipFill>
          <a:blip r:embed="rId8" cstate="print"/>
          <a:srcRect l="5113" r="9051" b="4851"/>
          <a:stretch>
            <a:fillRect/>
          </a:stretch>
        </p:blipFill>
        <p:spPr>
          <a:xfrm>
            <a:off x="6228184" y="548680"/>
            <a:ext cx="2858239" cy="2376264"/>
          </a:xfrm>
          <a:prstGeom prst="rect">
            <a:avLst/>
          </a:prstGeom>
        </p:spPr>
      </p:pic>
      <p:pic>
        <p:nvPicPr>
          <p:cNvPr id="18" name="Kuva 17" descr="kalkkuna_tapio_tuomela.jpg"/>
          <p:cNvPicPr>
            <a:picLocks noChangeAspect="1"/>
          </p:cNvPicPr>
          <p:nvPr/>
        </p:nvPicPr>
        <p:blipFill>
          <a:blip r:embed="rId9" cstate="print"/>
          <a:srcRect l="2054" t="1701" b="6951"/>
          <a:stretch>
            <a:fillRect/>
          </a:stretch>
        </p:blipFill>
        <p:spPr>
          <a:xfrm>
            <a:off x="4424783" y="764704"/>
            <a:ext cx="1731393" cy="2304256"/>
          </a:xfrm>
          <a:prstGeom prst="rect">
            <a:avLst/>
          </a:prstGeom>
        </p:spPr>
      </p:pic>
      <p:pic>
        <p:nvPicPr>
          <p:cNvPr id="19" name="Kuva 18" descr="RUokavisalammaspose_ORIGINAALI_Ervast_Kaikki_oikeudet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47911" y="3188966"/>
            <a:ext cx="4068505" cy="27125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sikafarmikuvat 016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323528" y="72008"/>
            <a:ext cx="8424936" cy="573325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Lihaa lautaselle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62000" y="1628801"/>
            <a:ext cx="7266384" cy="4543400"/>
          </a:xfrm>
        </p:spPr>
        <p:txBody>
          <a:bodyPr>
            <a:normAutofit fontScale="85000" lnSpcReduction="10000"/>
          </a:bodyPr>
          <a:lstStyle/>
          <a:p>
            <a:r>
              <a:rPr lang="fi-FI" dirty="0" smtClean="0"/>
              <a:t>Suomessa käytetään lähinnä lypsylehmistä, nautakarjasta, broilereista, sioista ja lampaista saatavaa lihaa. </a:t>
            </a:r>
          </a:p>
          <a:p>
            <a:r>
              <a:rPr lang="fi-FI" dirty="0" smtClean="0"/>
              <a:t>Sonnit, siat ja broilerit kasvatetaan vain lihan takia, mutta lampaista saadaan lihan lisäksi villaa ja lypsylehmistä </a:t>
            </a:r>
            <a:r>
              <a:rPr lang="fi-FI" dirty="0" smtClean="0"/>
              <a:t>maitoa.</a:t>
            </a:r>
            <a:endParaRPr lang="fi-FI" dirty="0" smtClean="0"/>
          </a:p>
          <a:p>
            <a:r>
              <a:rPr lang="fi-FI" dirty="0" smtClean="0"/>
              <a:t>Syötävää lihaa ei ole olemassakaan, ellei eläin ensin kuole. </a:t>
            </a:r>
          </a:p>
          <a:p>
            <a:r>
              <a:rPr lang="fi-FI" dirty="0" smtClean="0"/>
              <a:t>Eläimet teurastetaan teurastamossa. </a:t>
            </a:r>
          </a:p>
          <a:p>
            <a:r>
              <a:rPr lang="fi-FI" dirty="0" smtClean="0"/>
              <a:t>Liha on teurastetun eläimen </a:t>
            </a:r>
            <a:r>
              <a:rPr lang="fi-FI" dirty="0" smtClean="0"/>
              <a:t>lihaskudosta</a:t>
            </a:r>
            <a:r>
              <a:rPr lang="fi-FI" dirty="0" smtClean="0"/>
              <a:t>. </a:t>
            </a:r>
          </a:p>
          <a:p>
            <a:r>
              <a:rPr lang="fi-FI" dirty="0" smtClean="0"/>
              <a:t>Eläinten painosta suurin osa muodostuu lihasten painosta.</a:t>
            </a:r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Lihaa lautaselle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12160" y="1340768"/>
            <a:ext cx="3131840" cy="4615408"/>
          </a:xfrm>
        </p:spPr>
        <p:txBody>
          <a:bodyPr>
            <a:normAutofit/>
          </a:bodyPr>
          <a:lstStyle/>
          <a:p>
            <a:r>
              <a:rPr lang="fi-FI" dirty="0" smtClean="0"/>
              <a:t>Teurastamossa lihan leikkaamisen jälkeen lihapalat jaotellaan eri jakeisiin niiden käyttötarkoituksen mukaan</a:t>
            </a:r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  <p:pic>
        <p:nvPicPr>
          <p:cNvPr id="7" name="Sisällön paikkamerkki 6" descr="IMG_14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19" y="1556792"/>
            <a:ext cx="5664629" cy="42484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20072" y="489992"/>
            <a:ext cx="8079160" cy="1138808"/>
          </a:xfrm>
        </p:spPr>
        <p:txBody>
          <a:bodyPr anchor="t" anchorCtr="0">
            <a:normAutofit/>
          </a:bodyPr>
          <a:lstStyle/>
          <a:p>
            <a:r>
              <a:rPr lang="fi-F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Lihaa lautaselle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  <p:pic>
        <p:nvPicPr>
          <p:cNvPr id="8" name="Kuva 7" descr="lihatuotteiden_valmistuskaavi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76672"/>
            <a:ext cx="5880068" cy="5832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sikafarmikuvat 016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323528" y="72008"/>
            <a:ext cx="8424936" cy="573325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Lihantuotanto työpaikkana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62000" y="1628801"/>
            <a:ext cx="7266384" cy="4543400"/>
          </a:xfrm>
        </p:spPr>
        <p:txBody>
          <a:bodyPr>
            <a:normAutofit/>
          </a:bodyPr>
          <a:lstStyle/>
          <a:p>
            <a:r>
              <a:rPr lang="fi-FI" dirty="0" smtClean="0"/>
              <a:t>Ruokaketjussa työskentelee eläinten kasvattajien lisäksi monia muita ammattilaisia, kuten eläinauton kuljettajia, teurastajia, lihamestareita ja kaupan myyjiä. </a:t>
            </a:r>
          </a:p>
          <a:p>
            <a:r>
              <a:rPr lang="fi-FI" dirty="0" smtClean="0"/>
              <a:t>Näiden lisäksi ruoka-ala työllistää myös esim. eläinlääkäreitä, laborantteja ja tuotekehittäjiä.</a:t>
            </a:r>
          </a:p>
          <a:p>
            <a:pPr>
              <a:buNone/>
            </a:pPr>
            <a:endParaRPr lang="fi-FI" dirty="0" smtClean="0"/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5288" y="548680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Lihanleikkaajat työssään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  <p:pic>
        <p:nvPicPr>
          <p:cNvPr id="7" name="Kuva 6" descr="IMG_14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1394774"/>
            <a:ext cx="5904656" cy="44284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sikafarmikuvat 016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323528" y="72008"/>
            <a:ext cx="8424936" cy="573325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tuotantoeläinten hyvinvointi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62000" y="1628801"/>
            <a:ext cx="7266384" cy="4543400"/>
          </a:xfrm>
        </p:spPr>
        <p:txBody>
          <a:bodyPr>
            <a:normAutofit lnSpcReduction="10000"/>
          </a:bodyPr>
          <a:lstStyle/>
          <a:p>
            <a:r>
              <a:rPr lang="fi-FI" dirty="0" smtClean="0"/>
              <a:t>Hyvinvoiva eläin tulee olla aina tavoitteena eläintuotannossa. </a:t>
            </a:r>
          </a:p>
          <a:p>
            <a:r>
              <a:rPr lang="fi-FI" dirty="0" smtClean="0"/>
              <a:t>Eläinten hyvinvointi koostuu fyysisestä ja psyykkisestä terveydestä, normaalista kasvusta sekä hyvästä hoidosta. </a:t>
            </a:r>
          </a:p>
          <a:p>
            <a:r>
              <a:rPr lang="fi-FI" dirty="0" smtClean="0"/>
              <a:t>Hyvinvointiin voidaan vaikuttaa eläimen pito-olosuhteilla, hoidolla, käsittelyllä ja eläinjalostuksella.</a:t>
            </a:r>
          </a:p>
          <a:p>
            <a:r>
              <a:rPr lang="fi-FI" dirty="0" smtClean="0"/>
              <a:t>Eläinlääkäri käy lihatilalla ja suunnittelee eläinten terveydenhoitoa yhdessä tilanomistajan kanssa</a:t>
            </a:r>
            <a:r>
              <a:rPr lang="fi-FI" dirty="0" smtClean="0"/>
              <a:t>.</a:t>
            </a:r>
            <a:endParaRPr lang="fi-FI" dirty="0" smtClean="0"/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Mukautettu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tx1">
                <a:lumMod val="75000"/>
                <a:lumOff val="25000"/>
              </a:schemeClr>
            </a:solidFill>
            <a:latin typeface="Georgia"/>
            <a:cs typeface="Georgi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3481</TotalTime>
  <Words>511</Words>
  <Application>Microsoft Office PowerPoint</Application>
  <PresentationFormat>Näytössä katseltava diaesitys (4:3)</PresentationFormat>
  <Paragraphs>88</Paragraphs>
  <Slides>19</Slides>
  <Notes>18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0" baseType="lpstr">
      <vt:lpstr>Office-teema</vt:lpstr>
      <vt:lpstr>Dia 1</vt:lpstr>
      <vt:lpstr>Ruuan reitti: liha</vt:lpstr>
      <vt:lpstr>Suomalaisia tuotantoeläimiä</vt:lpstr>
      <vt:lpstr>Lihaa lautaselle</vt:lpstr>
      <vt:lpstr>Lihaa lautaselle</vt:lpstr>
      <vt:lpstr>Lihaa lautaselle</vt:lpstr>
      <vt:lpstr>Lihantuotanto työpaikkana</vt:lpstr>
      <vt:lpstr>Lihanleikkaajat työssään</vt:lpstr>
      <vt:lpstr>tuotantoeläinten hyvinvointi</vt:lpstr>
      <vt:lpstr>Lihaa lautaselle</vt:lpstr>
      <vt:lpstr>Hyvä tietää lihasta</vt:lpstr>
      <vt:lpstr>Hyvä tietää lihasta</vt:lpstr>
      <vt:lpstr>Hyvä tietää lihasta</vt:lpstr>
      <vt:lpstr>Syötkö lihaa? Mitä lihatuotteita olet syönyt viimeisen viikon aikana?</vt:lpstr>
      <vt:lpstr>Hyvä tietää lihasta</vt:lpstr>
      <vt:lpstr>lihakysymyksiä</vt:lpstr>
      <vt:lpstr>Vastaukset pohdintakysymyksiin esiintymisjärjestyksessä</vt:lpstr>
      <vt:lpstr>Dia 18</vt:lpstr>
      <vt:lpstr>Kuvat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Maiju Sani</dc:creator>
  <cp:lastModifiedBy>aliisa.hyvonen</cp:lastModifiedBy>
  <cp:revision>364</cp:revision>
  <dcterms:created xsi:type="dcterms:W3CDTF">2013-03-25T09:19:33Z</dcterms:created>
  <dcterms:modified xsi:type="dcterms:W3CDTF">2016-08-04T08:02:17Z</dcterms:modified>
</cp:coreProperties>
</file>