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8" r:id="rId2"/>
    <p:sldId id="360" r:id="rId3"/>
    <p:sldId id="268" r:id="rId4"/>
    <p:sldId id="389" r:id="rId5"/>
    <p:sldId id="388" r:id="rId6"/>
    <p:sldId id="380" r:id="rId7"/>
    <p:sldId id="387" r:id="rId8"/>
    <p:sldId id="374" r:id="rId9"/>
    <p:sldId id="382" r:id="rId10"/>
    <p:sldId id="383" r:id="rId11"/>
    <p:sldId id="381" r:id="rId12"/>
    <p:sldId id="386" r:id="rId13"/>
    <p:sldId id="384" r:id="rId14"/>
    <p:sldId id="385" r:id="rId15"/>
    <p:sldId id="375" r:id="rId16"/>
    <p:sldId id="377" r:id="rId17"/>
    <p:sldId id="378" r:id="rId18"/>
    <p:sldId id="379" r:id="rId19"/>
    <p:sldId id="390" r:id="rId20"/>
    <p:sldId id="391" r:id="rId21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isa.hyvonen" initials="ah" lastIdx="7" clrIdx="0"/>
  <p:cmAuthor id="1" name="Emilia Myllyviita" initials="EM" lastIdx="2" clrIdx="1">
    <p:extLst>
      <p:ext uri="{19B8F6BF-5375-455C-9EA6-DF929625EA0E}">
        <p15:presenceInfo xmlns:p15="http://schemas.microsoft.com/office/powerpoint/2012/main" xmlns="" userId="S-1-5-21-2618541401-1770835828-3672014833-118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2B5"/>
    <a:srgbClr val="FF66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87922" autoAdjust="0"/>
  </p:normalViewPr>
  <p:slideViewPr>
    <p:cSldViewPr>
      <p:cViewPr varScale="1">
        <p:scale>
          <a:sx n="112" d="100"/>
          <a:sy n="112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6-28T13:43:20.318" idx="6">
    <p:pos x="5738" y="750"/>
    <p:text>Taustakuvan kuvaaja ei tiedossa. Kuva täältä: Y:\Vanhat tiedostot\Kuva-albumi\Kotimainen Kala\kalat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40B30-4425-3942-9377-5D3863AF73E5}" type="datetimeFigureOut">
              <a:rPr lang="fi-FI" smtClean="0"/>
              <a:pPr/>
              <a:t>4.8.2016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750B2-9229-7A4A-8665-F3A07C1558F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068638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61B31-9310-4A39-B4EA-EAF2B65BBB57}" type="datetimeFigureOut">
              <a:rPr lang="fi-FI" smtClean="0"/>
              <a:pPr/>
              <a:t>4.8.2016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71C72-9000-4FDA-A7E3-90D452298EA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0230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58178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5135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258607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99946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59173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267920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620537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2544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13213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13213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1321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57376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58178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58178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27039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23286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93322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4417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71C72-9000-4FDA-A7E3-90D452298EA3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4960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3400" y="4549775"/>
            <a:ext cx="5486400" cy="16224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11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22" name="Tekstin paikkamerkki 21"/>
          <p:cNvSpPr>
            <a:spLocks noGrp="1"/>
          </p:cNvSpPr>
          <p:nvPr>
            <p:ph type="body" sz="quarter" idx="11"/>
          </p:nvPr>
        </p:nvSpPr>
        <p:spPr>
          <a:xfrm>
            <a:off x="533400" y="6172200"/>
            <a:ext cx="5486400" cy="457200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osoittamall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xmlns="" val="213101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3733800" cy="4373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73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800" i="1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1" name="Kuva 1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120644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62000" y="1752599"/>
            <a:ext cx="3735388" cy="422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cap="all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762000" y="2285999"/>
            <a:ext cx="3735388" cy="38401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6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752599"/>
            <a:ext cx="4041775" cy="422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cap="all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285999"/>
            <a:ext cx="4041775" cy="38401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8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600"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404040"/>
                </a:solidFill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129691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0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295023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270295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04040"/>
                </a:solidFill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pic>
        <p:nvPicPr>
          <p:cNvPr id="11" name="Kuva 10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229653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924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57041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404040"/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>
                <a:solidFill>
                  <a:srgbClr val="404040"/>
                </a:solidFill>
                <a:latin typeface="Georgia"/>
                <a:cs typeface="Georgia"/>
              </a:defRPr>
            </a:lvl4pPr>
            <a:lvl5pPr>
              <a:defRPr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10" name="Kuva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99129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, useita log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17"/>
          <p:cNvSpPr>
            <a:spLocks noGrp="1"/>
          </p:cNvSpPr>
          <p:nvPr>
            <p:ph type="pic" sz="quarter" idx="11"/>
          </p:nvPr>
        </p:nvSpPr>
        <p:spPr>
          <a:xfrm>
            <a:off x="45720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4" name="Kuvan paikkamerkki 17"/>
          <p:cNvSpPr>
            <a:spLocks noGrp="1"/>
          </p:cNvSpPr>
          <p:nvPr>
            <p:ph type="pic" sz="quarter" idx="12"/>
          </p:nvPr>
        </p:nvSpPr>
        <p:spPr>
          <a:xfrm>
            <a:off x="58674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5" name="Kuvan paikkamerkki 17"/>
          <p:cNvSpPr>
            <a:spLocks noGrp="1"/>
          </p:cNvSpPr>
          <p:nvPr>
            <p:ph type="pic" sz="quarter" idx="13"/>
          </p:nvPr>
        </p:nvSpPr>
        <p:spPr>
          <a:xfrm>
            <a:off x="7162800" y="152400"/>
            <a:ext cx="1295400" cy="685800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sz="1600"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533400" y="4549775"/>
            <a:ext cx="5486400" cy="1546225"/>
          </a:xfrm>
          <a:prstGeom prst="rect">
            <a:avLst/>
          </a:prstGeom>
        </p:spPr>
        <p:txBody>
          <a:bodyPr anchor="t"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Esityksen </a:t>
            </a:r>
            <a:br>
              <a:rPr lang="fi-FI" dirty="0" smtClean="0"/>
            </a:br>
            <a:r>
              <a:rPr lang="fi-FI" dirty="0" smtClean="0"/>
              <a:t>otsikko tähän</a:t>
            </a:r>
            <a:br>
              <a:rPr lang="fi-FI" dirty="0" smtClean="0"/>
            </a:br>
            <a:r>
              <a:rPr lang="fi-FI" dirty="0" err="1" smtClean="0"/>
              <a:t>max</a:t>
            </a:r>
            <a:r>
              <a:rPr lang="fi-FI" dirty="0" smtClean="0"/>
              <a:t> 3 riviä</a:t>
            </a:r>
            <a:endParaRPr lang="fi-FI" dirty="0"/>
          </a:p>
        </p:txBody>
      </p:sp>
      <p:pic>
        <p:nvPicPr>
          <p:cNvPr id="7" name="Kuva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8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9" name="Tekstin paikkamerkki 2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6096000"/>
            <a:ext cx="5486400" cy="533400"/>
          </a:xfrm>
          <a:prstGeom prst="rect">
            <a:avLst/>
          </a:prstGeom>
        </p:spPr>
        <p:txBody>
          <a:bodyPr vert="horz" anchor="b"/>
          <a:lstStyle>
            <a:lvl1pPr marL="228600" indent="-228600">
              <a:lnSpc>
                <a:spcPts val="1800"/>
              </a:lnSpc>
              <a:spcBef>
                <a:spcPts val="0"/>
              </a:spcBef>
              <a:buFontTx/>
              <a:buNone/>
              <a:defRPr sz="1200" cap="all" baseline="0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1. rivi: päiväys – esityspaikka, 2. rivi: esittäjän nimi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81000"/>
            <a:ext cx="2065020" cy="457200"/>
          </a:xfrm>
          <a:prstGeom prst="rect">
            <a:avLst/>
          </a:prstGeom>
        </p:spPr>
      </p:pic>
      <p:sp>
        <p:nvSpPr>
          <p:cNvPr id="4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3429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5" name="Tekstin paikkamerkki 2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486400"/>
            <a:ext cx="8077200" cy="1066800"/>
          </a:xfrm>
          <a:prstGeom prst="rect">
            <a:avLst/>
          </a:prstGeom>
        </p:spPr>
        <p:txBody>
          <a:bodyPr vert="horz" anchor="b"/>
          <a:lstStyle>
            <a:lvl1pPr marL="0" indent="-228600">
              <a:lnSpc>
                <a:spcPts val="1800"/>
              </a:lnSpc>
              <a:spcBef>
                <a:spcPts val="0"/>
              </a:spcBef>
              <a:buFontTx/>
              <a:buNone/>
              <a:defRPr sz="1200" cap="none" baseline="0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 dirty="0" smtClean="0"/>
              <a:t>1. RIVI: ESITTÄJÄN NIMI SUURAAKKOSIN, 2. rivi: </a:t>
            </a:r>
            <a:r>
              <a:rPr lang="fi-FI" dirty="0" err="1" smtClean="0"/>
              <a:t>sähköpostiosoite@ruokatieto.fi</a:t>
            </a:r>
            <a:r>
              <a:rPr lang="fi-FI" dirty="0" smtClean="0"/>
              <a:t>, 3. rivi: puhelinnumero</a:t>
            </a:r>
          </a:p>
        </p:txBody>
      </p:sp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533400" y="4549775"/>
            <a:ext cx="5486400" cy="9366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Tähän loppukiitos!</a:t>
            </a:r>
            <a:endParaRPr lang="fi-FI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58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asettelu, pieni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4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sz="12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sivoitu i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napsauttamall</a:t>
            </a:r>
            <a:endParaRPr lang="fi-FI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t poin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1628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2000" y="62642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fld id="{7B736594-F827-43F6-997E-A0A8F89ACDA3}" type="datetimeFigureOut">
              <a:rPr lang="fi-FI" smtClean="0"/>
              <a:pPr/>
              <a:t>4.8.2016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895600" y="626427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 cap="all">
                <a:solidFill>
                  <a:srgbClr val="7F7F7F"/>
                </a:solidFill>
                <a:latin typeface="Georgia"/>
                <a:cs typeface="Georgia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981200" y="6264275"/>
            <a:ext cx="762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</a:lstStyle>
          <a:p>
            <a:fld id="{61A68F22-86F8-4F29-BCDB-233C6F21B14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6248400"/>
            <a:ext cx="1376680" cy="304800"/>
          </a:xfrm>
          <a:prstGeom prst="rect">
            <a:avLst/>
          </a:prstGeom>
        </p:spPr>
      </p:pic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62000" y="1752600"/>
            <a:ext cx="7162800" cy="441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i="1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defRPr>
            </a:lvl1pPr>
            <a:lvl2pPr>
              <a:buFont typeface="Arial"/>
              <a:buChar char="•"/>
              <a:defRPr sz="2000">
                <a:solidFill>
                  <a:srgbClr val="404040"/>
                </a:solidFill>
                <a:latin typeface="Georgia"/>
                <a:cs typeface="Georgia"/>
              </a:defRPr>
            </a:lvl2pPr>
            <a:lvl3pPr>
              <a:defRPr sz="1600">
                <a:solidFill>
                  <a:srgbClr val="404040"/>
                </a:solidFill>
                <a:latin typeface="Georgia"/>
                <a:cs typeface="Georgia"/>
              </a:defRPr>
            </a:lvl3pPr>
            <a:lvl4pPr>
              <a:buFont typeface="Arial"/>
              <a:buChar char="•"/>
              <a:defRPr sz="1200">
                <a:latin typeface="Georgia"/>
                <a:cs typeface="Georgia"/>
              </a:defRPr>
            </a:lvl4pPr>
            <a:lvl5pPr>
              <a:defRPr i="1">
                <a:solidFill>
                  <a:srgbClr val="40404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smtClean="0"/>
              <a:t>Muokkaa tekstin perustyylejä </a:t>
            </a:r>
            <a:r>
              <a:rPr lang="fi-FI" dirty="0" err="1" smtClean="0"/>
              <a:t>napsauttamall</a:t>
            </a:r>
            <a:endParaRPr lang="fi-FI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cap="all">
                <a:solidFill>
                  <a:srgbClr val="404040"/>
                </a:solidFill>
                <a:latin typeface="Georgia"/>
                <a:cs typeface="Georgia"/>
              </a:defRPr>
            </a:lvl1pPr>
          </a:lstStyle>
          <a:p>
            <a:endParaRPr lang="fi-FI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533400" y="4549775"/>
            <a:ext cx="5486400" cy="17748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35948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4495800"/>
            <a:ext cx="8229600" cy="1143000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 smtClean="0"/>
              <a:t>Välilehden</a:t>
            </a:r>
            <a:br>
              <a:rPr lang="fi-FI" dirty="0" smtClean="0"/>
            </a:br>
            <a:r>
              <a:rPr lang="fi-FI" dirty="0" smtClean="0"/>
              <a:t>otsikko</a:t>
            </a:r>
            <a:endParaRPr lang="fi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2324100" y="533400"/>
            <a:ext cx="4495800" cy="3810000"/>
          </a:xfrm>
          <a:prstGeom prst="rect">
            <a:avLst/>
          </a:prstGeom>
        </p:spPr>
        <p:txBody>
          <a:bodyPr vert="horz" anchor="t"/>
          <a:lstStyle>
            <a:lvl1pPr algn="ctr">
              <a:buFontTx/>
              <a:buNone/>
              <a:defRPr sz="1600" cap="all">
                <a:latin typeface="Georgia"/>
                <a:cs typeface="Georgia"/>
              </a:defRPr>
            </a:lvl1pPr>
          </a:lstStyle>
          <a:p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815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://wwf.fi/kalaopa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hyperlink" Target="http://www.ruokatieto.fi/ruuanreitti" TargetMode="Externa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ruuanreitti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8424936" cy="5813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Miten nämä liittyvät kalan kasvattamiseen?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5" name="Kuva 4" descr="IMG_7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40768"/>
            <a:ext cx="6840760" cy="45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/>
              <a:t>Kala on pidettävä kylmässä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556792"/>
            <a:ext cx="7992888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Katkeamaton kylmäketju on erittäin tärkeää. </a:t>
            </a:r>
          </a:p>
          <a:p>
            <a:r>
              <a:rPr lang="fi-FI" dirty="0" smtClean="0"/>
              <a:t>Kalan lämpötila ei missään käsittelyn, kuljetuksen tai kaupanpidon vaiheessa saa nousta + 3 C asteen yläpuolelle. </a:t>
            </a:r>
          </a:p>
          <a:p>
            <a:r>
              <a:rPr lang="fi-FI" dirty="0" smtClean="0"/>
              <a:t>Lämpötila on tärkein yksittäinen kalaan laatuun ja säilyvyyteen vaikuttava tekijä.</a:t>
            </a: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/>
              <a:t>Kalan alkukäsittely kylmätiloissa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6" name="Kuva 5" descr="IMG_7368.JPG"/>
          <p:cNvPicPr>
            <a:picLocks noChangeAspect="1"/>
          </p:cNvPicPr>
          <p:nvPr/>
        </p:nvPicPr>
        <p:blipFill>
          <a:blip r:embed="rId4" cstate="print"/>
          <a:srcRect l="14206" r="8926"/>
          <a:stretch>
            <a:fillRect/>
          </a:stretch>
        </p:blipFill>
        <p:spPr>
          <a:xfrm>
            <a:off x="4137916" y="1628800"/>
            <a:ext cx="4898579" cy="4248472"/>
          </a:xfrm>
          <a:prstGeom prst="rect">
            <a:avLst/>
          </a:prstGeom>
        </p:spPr>
      </p:pic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611560" y="1556792"/>
            <a:ext cx="3384376" cy="4752528"/>
          </a:xfrm>
        </p:spPr>
        <p:txBody>
          <a:bodyPr>
            <a:normAutofit fontScale="85000" lnSpcReduction="10000"/>
          </a:bodyPr>
          <a:lstStyle/>
          <a:p>
            <a:r>
              <a:rPr lang="fi-FI" dirty="0" smtClean="0"/>
              <a:t>Toinen tärkeä laatua ja säilyvyyttä parantava tekijä on oikea alkukäsittely.</a:t>
            </a:r>
          </a:p>
          <a:p>
            <a:pPr lvl="1"/>
            <a:r>
              <a:rPr lang="fi-FI" dirty="0" smtClean="0"/>
              <a:t>Kalat tulee verestää ja pakata jäähileiden kanssa välittömästi pyynnin tai noston jälkeen. </a:t>
            </a:r>
          </a:p>
          <a:p>
            <a:pPr lvl="1"/>
            <a:r>
              <a:rPr lang="fi-FI" dirty="0" smtClean="0"/>
              <a:t>Verestämisellä tarkoitetaan kaulavaltimon katkaisemista kun sydän vielä lyö ja pumppaa veren pois kalasta. </a:t>
            </a:r>
          </a:p>
        </p:txBody>
      </p:sp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/>
              <a:t>kalanjalostus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412776"/>
            <a:ext cx="7992888" cy="4615408"/>
          </a:xfrm>
        </p:spPr>
        <p:txBody>
          <a:bodyPr>
            <a:normAutofit fontScale="92500" lnSpcReduction="10000"/>
          </a:bodyPr>
          <a:lstStyle/>
          <a:p>
            <a:r>
              <a:rPr lang="fi-FI" dirty="0" smtClean="0"/>
              <a:t>Kalanjalostuksen merkittävin tuoteryhmä ovat kalafileet. </a:t>
            </a:r>
          </a:p>
          <a:p>
            <a:r>
              <a:rPr lang="fi-FI" dirty="0" smtClean="0"/>
              <a:t>Suurin osa kalasta myydään kuluttajille joko fileinä tai vielä tätäkin pidemmälle jalostettuna tuotteina, esimerkiksi</a:t>
            </a:r>
          </a:p>
          <a:p>
            <a:pPr lvl="1"/>
            <a:r>
              <a:rPr lang="fi-FI" dirty="0" smtClean="0"/>
              <a:t> savustettuna </a:t>
            </a:r>
          </a:p>
          <a:p>
            <a:pPr lvl="1"/>
            <a:r>
              <a:rPr lang="fi-FI" dirty="0" smtClean="0"/>
              <a:t>kylmäsavustettuna </a:t>
            </a:r>
          </a:p>
          <a:p>
            <a:pPr lvl="1"/>
            <a:r>
              <a:rPr lang="fi-FI" dirty="0" err="1" smtClean="0"/>
              <a:t>graavattuna</a:t>
            </a:r>
            <a:r>
              <a:rPr lang="fi-FI" dirty="0" smtClean="0"/>
              <a:t> </a:t>
            </a:r>
          </a:p>
          <a:p>
            <a:pPr lvl="1"/>
            <a:r>
              <a:rPr lang="fi-FI" dirty="0" smtClean="0"/>
              <a:t>marinoituna. </a:t>
            </a:r>
          </a:p>
          <a:p>
            <a:r>
              <a:rPr lang="fi-FI" dirty="0" smtClean="0"/>
              <a:t>Kauppojen kalatiskeiltä saa myös monenlaisia valmiita pihvejä ja pyöryköitä tai valmiiksi marinoituja, kypsennystä vaille valmiita suikaleita. 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dirty="0" smtClean="0"/>
              <a:t>Kalan fileointia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7" name="Kuva 6" descr="IMG_7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24745"/>
            <a:ext cx="7056784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 on terveysruokaa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549896"/>
            <a:ext cx="4176464" cy="4975448"/>
          </a:xfrm>
        </p:spPr>
        <p:txBody>
          <a:bodyPr>
            <a:normAutofit/>
          </a:bodyPr>
          <a:lstStyle/>
          <a:p>
            <a:pPr marL="514350" indent="-514350"/>
            <a:r>
              <a:rPr lang="fi-FI" dirty="0" smtClean="0"/>
              <a:t>Syö kalaa ainakin kaksi kertaa viikossa. </a:t>
            </a:r>
          </a:p>
          <a:p>
            <a:pPr marL="514350" indent="-514350"/>
            <a:r>
              <a:rPr lang="fi-FI" dirty="0" smtClean="0"/>
              <a:t>Pehmeä rasva on hyväksi sydämelle ja aivoille.</a:t>
            </a:r>
          </a:p>
          <a:p>
            <a:pPr marL="514350" indent="-514350"/>
            <a:r>
              <a:rPr lang="fi-FI" dirty="0" smtClean="0"/>
              <a:t>Kalassa on runsaasti proteiinia ja se sisältää kaikkia ihmiselle välttämättömiä aminohappoja oikeassa suhteessa.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6" name="Kuva 5" descr="kala-ateria.jpg"/>
          <p:cNvPicPr>
            <a:picLocks noChangeAspect="1"/>
          </p:cNvPicPr>
          <p:nvPr/>
        </p:nvPicPr>
        <p:blipFill>
          <a:blip r:embed="rId4" cstate="print"/>
          <a:srcRect l="6667" t="10845" r="3333"/>
          <a:stretch>
            <a:fillRect/>
          </a:stretch>
        </p:blipFill>
        <p:spPr>
          <a:xfrm>
            <a:off x="4893135" y="1844824"/>
            <a:ext cx="414336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417984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 on terveysruokaa!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6" name="Kuva 5" descr="34 - D-vitamiinin Lõhteit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147" y="1531320"/>
            <a:ext cx="4249349" cy="2833784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683568" y="1493719"/>
            <a:ext cx="3960440" cy="560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Hyvä D-vitamiinin lähde. </a:t>
            </a:r>
          </a:p>
          <a:p>
            <a:pPr marL="514350" lvl="0" indent="-51435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Lisäksi se sisältää muita vitamiineja ja kivennäisaineita, kuten B12-vitamiinia ja seleeniä.</a:t>
            </a:r>
          </a:p>
          <a:p>
            <a:pPr marL="514350" lvl="0" indent="-51435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Kuuluu myös ilmastoystävälliseen ruokavalioon. </a:t>
            </a:r>
          </a:p>
          <a:p>
            <a:pPr marL="514350" lvl="0" indent="-51435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Tärkeää on suosia kestävästi pyydettyä kalaa ja syödä eri kalalajeja vaihdellen.</a:t>
            </a:r>
          </a:p>
          <a:p>
            <a:endParaRPr lang="fi-FI" dirty="0" err="1" smtClean="0">
              <a:solidFill>
                <a:schemeClr val="tx1">
                  <a:lumMod val="75000"/>
                  <a:lumOff val="25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Kalakysymyksiä 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556792"/>
            <a:ext cx="7992888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Mitkä kalalajit ovat uhanalaisia/joiden syömistä tulisi rajoittaa?</a:t>
            </a:r>
          </a:p>
          <a:p>
            <a:r>
              <a:rPr lang="fi-FI" dirty="0" smtClean="0"/>
              <a:t>Miten ja mistä suurin osa kauppoihin tulevista kaloista on hankittu?</a:t>
            </a:r>
          </a:p>
          <a:p>
            <a:r>
              <a:rPr lang="fi-FI" dirty="0" smtClean="0"/>
              <a:t>Minkä vitamiinin hyvä lähde kala on?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Vastaukset pohdintakysymyksiin esiintymisjärjestyksessä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1904"/>
            <a:ext cx="7992888" cy="4615408"/>
          </a:xfrm>
        </p:spPr>
        <p:txBody>
          <a:bodyPr>
            <a:normAutofit fontScale="92500"/>
          </a:bodyPr>
          <a:lstStyle/>
          <a:p>
            <a:r>
              <a:rPr lang="fi-FI" dirty="0" smtClean="0"/>
              <a:t>Kaloja voidaan pyytää ainakin onkimalla, viehekalastuksella, verkoilla, katiskoilla, ja troolaamalla.</a:t>
            </a:r>
          </a:p>
          <a:p>
            <a:r>
              <a:rPr lang="fi-FI" dirty="0" smtClean="0"/>
              <a:t>Kuvassa on ahven.</a:t>
            </a:r>
          </a:p>
          <a:p>
            <a:r>
              <a:rPr lang="fi-FI" dirty="0" smtClean="0"/>
              <a:t>Kalankasvatusaltaiden jälkeen kuvassa on kalanrehua</a:t>
            </a:r>
          </a:p>
          <a:p>
            <a:r>
              <a:rPr lang="fi-FI" dirty="0" smtClean="0"/>
              <a:t>Vastuulliset ja uhanalaiset kalalajit: </a:t>
            </a:r>
            <a:r>
              <a:rPr lang="fi-FI" dirty="0" smtClean="0">
                <a:hlinkClick r:id="rId4"/>
              </a:rPr>
              <a:t>http://wwf.fi/kalaopas/</a:t>
            </a:r>
            <a:r>
              <a:rPr lang="fi-FI" dirty="0" smtClean="0"/>
              <a:t> </a:t>
            </a:r>
          </a:p>
          <a:p>
            <a:r>
              <a:rPr lang="fi-FI" dirty="0" smtClean="0"/>
              <a:t>Suomessa suurin osa </a:t>
            </a:r>
            <a:r>
              <a:rPr lang="fi-FI" smtClean="0"/>
              <a:t>myytävästä kalasta </a:t>
            </a:r>
            <a:r>
              <a:rPr lang="fi-FI" dirty="0" smtClean="0"/>
              <a:t>on ammattikalastajien verkoilla kalastamaa tai kasvatettua ja tulee merestä.</a:t>
            </a:r>
          </a:p>
          <a:p>
            <a:r>
              <a:rPr lang="fi-FI" dirty="0" smtClean="0"/>
              <a:t>Kala on hyvä D-vitamiinin lähde.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107504" y="1551123"/>
            <a:ext cx="9020258" cy="4614181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1904"/>
            <a:ext cx="7992888" cy="4615408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395536" y="54868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RUOKATIETO YHDISTYS RY</a:t>
            </a:r>
          </a:p>
          <a:p>
            <a:pPr>
              <a:buNone/>
            </a:pPr>
            <a:endParaRPr lang="fi-FI" b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  <a:hlinkClick r:id="rId5"/>
              </a:rPr>
              <a:t>www.ruokatieto.fi/ruuanreitti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ruokatieto@ruokatieto.fi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2" descr="Y:\RUOKAVISA\Visuaalinen ilme\MMM\logo_elokuu_2013_pie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528" y="2636912"/>
            <a:ext cx="1600200" cy="581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9" name="Kuva 8" descr="kalatiski.tif"/>
          <p:cNvPicPr>
            <a:picLocks noChangeAspect="1"/>
          </p:cNvPicPr>
          <p:nvPr/>
        </p:nvPicPr>
        <p:blipFill>
          <a:blip r:embed="rId4" cstate="print"/>
          <a:srcRect t="3067" b="1846"/>
          <a:stretch>
            <a:fillRect/>
          </a:stretch>
        </p:blipFill>
        <p:spPr>
          <a:xfrm>
            <a:off x="755576" y="1249423"/>
            <a:ext cx="6336704" cy="4595417"/>
          </a:xfrm>
          <a:prstGeom prst="rect">
            <a:avLst/>
          </a:prstGeom>
        </p:spPr>
      </p:pic>
      <p:sp>
        <p:nvSpPr>
          <p:cNvPr id="10" name="Otsikko 2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162800" cy="990600"/>
          </a:xfrm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Ruuan reitti: kala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107504" y="1551123"/>
            <a:ext cx="9020258" cy="4614181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1904"/>
            <a:ext cx="7992888" cy="4615408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sp>
        <p:nvSpPr>
          <p:cNvPr id="10" name="Sisällön paikkamerkki 2"/>
          <p:cNvSpPr txBox="1">
            <a:spLocks/>
          </p:cNvSpPr>
          <p:nvPr/>
        </p:nvSpPr>
        <p:spPr>
          <a:xfrm>
            <a:off x="539552" y="520081"/>
            <a:ext cx="7499176" cy="34129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tabLst/>
              <a:defRPr/>
            </a:pPr>
            <a:endParaRPr kumimoji="0" lang="fi-FI" sz="24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Jussi </a:t>
            </a: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Ulkuniemi</a:t>
            </a:r>
            <a:endParaRPr kumimoji="0" lang="fi-FI" sz="20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Kuvituskuvat: Heli Pukki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Elina </a:t>
            </a:r>
            <a:r>
              <a:rPr lang="fi-FI" sz="2000" dirty="0" smtClean="0">
                <a:solidFill>
                  <a:srgbClr val="393939"/>
                </a:solidFill>
                <a:latin typeface="Georgia"/>
                <a:cs typeface="Georgia"/>
              </a:rPr>
              <a:t>H</a:t>
            </a: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imanen</a:t>
            </a: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/ Fotonokka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Sallaroosa</a:t>
            </a: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Häme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sz="2000" dirty="0" smtClean="0">
                <a:solidFill>
                  <a:srgbClr val="393939"/>
                </a:solidFill>
                <a:latin typeface="Georgia"/>
                <a:cs typeface="Georgia"/>
              </a:rPr>
              <a:t>Jaakko Martikainen / Valtioneuvoston </a:t>
            </a:r>
            <a:r>
              <a:rPr lang="fi-FI" sz="2000" dirty="0" err="1" smtClean="0">
                <a:solidFill>
                  <a:srgbClr val="393939"/>
                </a:solidFill>
                <a:latin typeface="Georgia"/>
                <a:cs typeface="Georgia"/>
              </a:rPr>
              <a:t>SRE:n</a:t>
            </a:r>
            <a:r>
              <a:rPr lang="fi-FI" sz="2000" dirty="0" smtClean="0">
                <a:solidFill>
                  <a:srgbClr val="393939"/>
                </a:solidFill>
                <a:latin typeface="Georgia"/>
                <a:cs typeface="Georgia"/>
              </a:rPr>
              <a:t> kuvapankki</a:t>
            </a:r>
            <a:endParaRPr kumimoji="0" lang="fi-FI" sz="20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© Ruokatieto Yhdistys ry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Kuvien käyttäminen muussa kuin tämän kalvosarjan yhteydessä on kielletty.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393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Kalvosarjaa saa vapaasti muokata opetuskäyttöön sopivaksi (lyhentää, lisätä omia kalvoja jne.) ja se on tarkoitettu vain opetuskäyttöön.</a:t>
            </a: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20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 smtClean="0">
              <a:ln>
                <a:noFill/>
              </a:ln>
              <a:solidFill>
                <a:srgbClr val="39393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Kuvat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5527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Milloin söit viimeksi kalaa? Mitä kalaa söit?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628800"/>
            <a:ext cx="7162800" cy="4388843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pPr marL="514350" indent="-514350"/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539552" y="16288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fi-FI" dirty="0" err="1" smtClean="0">
              <a:solidFill>
                <a:schemeClr val="tx1">
                  <a:lumMod val="75000"/>
                  <a:lumOff val="25000"/>
                </a:schemeClr>
              </a:solidFill>
              <a:latin typeface="Georgia"/>
              <a:cs typeface="Georgia"/>
            </a:endParaRPr>
          </a:p>
        </p:txBody>
      </p:sp>
      <p:pic>
        <p:nvPicPr>
          <p:cNvPr id="40" name="Kuva 39" descr="kalakeitto.tif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10800000">
            <a:off x="251520" y="4437112"/>
            <a:ext cx="3071061" cy="2204864"/>
          </a:xfrm>
          <a:prstGeom prst="rect">
            <a:avLst/>
          </a:prstGeom>
        </p:spPr>
      </p:pic>
      <p:pic>
        <p:nvPicPr>
          <p:cNvPr id="42" name="Kuva 41" descr="ahven.tif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779912" y="3861048"/>
            <a:ext cx="2411760" cy="1959172"/>
          </a:xfrm>
          <a:prstGeom prst="rect">
            <a:avLst/>
          </a:prstGeom>
        </p:spPr>
      </p:pic>
      <p:pic>
        <p:nvPicPr>
          <p:cNvPr id="43" name="Kuva 42" descr="Paistetut silak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190" y="1688893"/>
            <a:ext cx="2051546" cy="2532195"/>
          </a:xfrm>
          <a:prstGeom prst="rect">
            <a:avLst/>
          </a:prstGeom>
        </p:spPr>
      </p:pic>
      <p:pic>
        <p:nvPicPr>
          <p:cNvPr id="45" name="Kuva 44" descr="silakkasushi.tif"/>
          <p:cNvPicPr>
            <a:picLocks noChangeAspect="1"/>
          </p:cNvPicPr>
          <p:nvPr/>
        </p:nvPicPr>
        <p:blipFill>
          <a:blip r:embed="rId7" cstate="print"/>
          <a:srcRect t="22751" b="14577"/>
          <a:stretch>
            <a:fillRect/>
          </a:stretch>
        </p:blipFill>
        <p:spPr>
          <a:xfrm>
            <a:off x="2915816" y="1412776"/>
            <a:ext cx="2952328" cy="2350475"/>
          </a:xfrm>
          <a:prstGeom prst="rect">
            <a:avLst/>
          </a:prstGeom>
        </p:spPr>
      </p:pic>
      <p:pic>
        <p:nvPicPr>
          <p:cNvPr id="12" name="Kuva 11" descr="smokedvenda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63076" y="1556792"/>
            <a:ext cx="2357396" cy="35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Kalan reitti on nopea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700808"/>
            <a:ext cx="7992888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Kalan reitti merestä tai järvestä ruokapöytään on varsin nopea. </a:t>
            </a:r>
          </a:p>
          <a:p>
            <a:r>
              <a:rPr lang="fi-FI" dirty="0" smtClean="0"/>
              <a:t>Kun kalastaja tai kalankasvattaja tänään nostaa kalan vedestä, on se jo huomenna kaupassa fileeksi, suikaleeksi tai savukalaksi valmistettuna.</a:t>
            </a:r>
          </a:p>
          <a:p>
            <a:pPr>
              <a:buNone/>
            </a:pPr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Kalan reitti on nopea ja kylmä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628800"/>
            <a:ext cx="7992888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Kalan reitissä on tärkeää nopeus ja lämpötila. </a:t>
            </a:r>
          </a:p>
          <a:p>
            <a:r>
              <a:rPr lang="fi-FI" dirty="0" smtClean="0"/>
              <a:t>Kala tulee aina säilyttää kylmässä. </a:t>
            </a:r>
          </a:p>
          <a:p>
            <a:r>
              <a:rPr lang="fi-FI" dirty="0" smtClean="0"/>
              <a:t>Tämän vuoksi kalat pakataan heti pyynnin tai noston jälkeen jäähileillä peitettyihin laatikoihin, kuljetetaan kylmäautoilla jalostuslaitoksiin ja sieltä edelleen kauppaan.</a:t>
            </a: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Mistä kalaa saa?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628800"/>
            <a:ext cx="5400600" cy="4687416"/>
          </a:xfrm>
        </p:spPr>
        <p:txBody>
          <a:bodyPr>
            <a:normAutofit fontScale="92500" lnSpcReduction="20000"/>
          </a:bodyPr>
          <a:lstStyle/>
          <a:p>
            <a:r>
              <a:rPr lang="fi-FI" dirty="0" smtClean="0"/>
              <a:t>Kalaa voi ostaa kaupasta tai torilta, mutta sitä voi myös pyytää itse. </a:t>
            </a:r>
          </a:p>
          <a:p>
            <a:r>
              <a:rPr lang="fi-FI" dirty="0" smtClean="0"/>
              <a:t>Onkiminen on meillä jokamiehenoikeus ja kuuluu monen kesäharrastuksiin. </a:t>
            </a:r>
          </a:p>
          <a:p>
            <a:r>
              <a:rPr lang="fi-FI" dirty="0" smtClean="0"/>
              <a:t>Onkimiseen ja pilkkimiseen ei tarvita lupaa, mutta aikuisten tulee maksaa kalastonhoitomaksu </a:t>
            </a:r>
            <a:r>
              <a:rPr lang="fi-FI" dirty="0" err="1" smtClean="0"/>
              <a:t>viehekalastustusta</a:t>
            </a:r>
            <a:r>
              <a:rPr lang="fi-FI" dirty="0" smtClean="0"/>
              <a:t> varten</a:t>
            </a:r>
          </a:p>
          <a:p>
            <a:r>
              <a:rPr lang="fi-FI" dirty="0" smtClean="0"/>
              <a:t>Verkko- ja katiskakalastukseen kaiken ikäiset tarvitsevat vesialueen omistajan luvan. </a:t>
            </a:r>
            <a:endParaRPr lang="fi-FI" dirty="0" smtClean="0">
              <a:solidFill>
                <a:srgbClr val="FF0000"/>
              </a:solidFill>
            </a:endParaRPr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6" name="Kuva 5" descr="Onki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88640"/>
            <a:ext cx="317223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9304" y="332656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kalakysymyksiä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16016" y="1052736"/>
            <a:ext cx="3960440" cy="4968552"/>
          </a:xfrm>
        </p:spPr>
        <p:txBody>
          <a:bodyPr>
            <a:normAutofit/>
          </a:bodyPr>
          <a:lstStyle/>
          <a:p>
            <a:r>
              <a:rPr lang="fi-FI" dirty="0" smtClean="0"/>
              <a:t>Mitä eri kalaruokia olet maistanut?</a:t>
            </a:r>
          </a:p>
          <a:p>
            <a:r>
              <a:rPr lang="fi-FI" dirty="0" smtClean="0"/>
              <a:t>Oletko sinä ollut kalassa? Missä? Mitä kalaa tuli? Mitä kalasta tehtiin? </a:t>
            </a:r>
          </a:p>
          <a:p>
            <a:r>
              <a:rPr lang="fi-FI" dirty="0" smtClean="0"/>
              <a:t>Mitä eri tapoja on pyytää kalaa? </a:t>
            </a:r>
          </a:p>
          <a:p>
            <a:r>
              <a:rPr lang="fi-FI" dirty="0" smtClean="0"/>
              <a:t>Mikä kala on kuvassa?</a:t>
            </a:r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  <p:pic>
        <p:nvPicPr>
          <p:cNvPr id="6" name="Kuva 5" descr="Originaali (10 of 32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052736"/>
            <a:ext cx="377416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ahven_300dpi.tif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4621" r="2966"/>
          <a:stretch>
            <a:fillRect/>
          </a:stretch>
        </p:blipFill>
        <p:spPr>
          <a:xfrm>
            <a:off x="88246" y="1191083"/>
            <a:ext cx="9020258" cy="46141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Villiä Ja kasvatettua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1909936"/>
            <a:ext cx="7992888" cy="4615408"/>
          </a:xfrm>
        </p:spPr>
        <p:txBody>
          <a:bodyPr>
            <a:normAutofit/>
          </a:bodyPr>
          <a:lstStyle/>
          <a:p>
            <a:r>
              <a:rPr lang="fi-FI" dirty="0" smtClean="0"/>
              <a:t>Kalan alkutuotantoa ovat kalastus ja kalankasvatus. </a:t>
            </a:r>
          </a:p>
          <a:p>
            <a:r>
              <a:rPr lang="fi-FI" dirty="0" smtClean="0"/>
              <a:t>Ammattikalastusta harjoitetaan rannikolla, avomerellä ja järvissä. </a:t>
            </a:r>
          </a:p>
          <a:p>
            <a:r>
              <a:rPr lang="fi-FI" dirty="0" smtClean="0"/>
              <a:t>Yleisimpiä pyydettyjä kaloja Suomessa ovat kilohaili, muikku, ahven ja hauki.</a:t>
            </a:r>
            <a:endParaRPr lang="fi-FI" dirty="0" smtClean="0">
              <a:solidFill>
                <a:srgbClr val="FF0000"/>
              </a:solidFill>
            </a:endParaRPr>
          </a:p>
          <a:p>
            <a:endParaRPr lang="fi-FI" dirty="0" smtClean="0"/>
          </a:p>
        </p:txBody>
      </p:sp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5898766"/>
            <a:ext cx="1390107" cy="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ruuanreitti10002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2160" y="5898766"/>
            <a:ext cx="1390107" cy="959234"/>
          </a:xfrm>
          <a:prstGeom prst="rect">
            <a:avLst/>
          </a:prstGeom>
        </p:spPr>
      </p:pic>
      <p:pic>
        <p:nvPicPr>
          <p:cNvPr id="7" name="Kuva 6" descr="IMG_741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611560" y="908720"/>
            <a:ext cx="7848872" cy="523258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273968"/>
            <a:ext cx="7791128" cy="1066800"/>
          </a:xfrm>
        </p:spPr>
        <p:txBody>
          <a:bodyPr anchor="t" anchorCtr="0">
            <a:normAutofit/>
          </a:bodyPr>
          <a:lstStyle/>
          <a:p>
            <a:r>
              <a:rPr lang="fi-F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kalankasvatus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611560" y="1124744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Kalankasvatus on Suomessa keskittynyt meren rannikkoalueelle, jonkin verran kalankasvatuslaitoksia on myös sisävesialueilla. </a:t>
            </a:r>
          </a:p>
          <a:p>
            <a:pPr marL="342900" lvl="0" indent="-342900" defTabSz="457200">
              <a:lnSpc>
                <a:spcPct val="110000"/>
              </a:lnSpc>
              <a:spcAft>
                <a:spcPts val="1500"/>
              </a:spcAft>
              <a:buFont typeface="Arial"/>
              <a:buChar char="•"/>
            </a:pPr>
            <a:r>
              <a:rPr lang="fi-FI" sz="2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Suurin osa kasvatetusta kalasta on kirjolohta, toiseksi eniten kasvatetaan siikaa.</a:t>
            </a:r>
          </a:p>
          <a:p>
            <a:endParaRPr lang="fi-FI" dirty="0" err="1" smtClean="0">
              <a:solidFill>
                <a:schemeClr val="tx1">
                  <a:lumMod val="75000"/>
                  <a:lumOff val="25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1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>
                <a:lumMod val="75000"/>
                <a:lumOff val="25000"/>
              </a:schemeClr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3767</TotalTime>
  <Words>598</Words>
  <Application>Microsoft Office PowerPoint</Application>
  <PresentationFormat>Näytössä katseltava diaesitys (4:3)</PresentationFormat>
  <Paragraphs>103</Paragraphs>
  <Slides>20</Slides>
  <Notes>19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1" baseType="lpstr">
      <vt:lpstr>Office-teema</vt:lpstr>
      <vt:lpstr>Dia 1</vt:lpstr>
      <vt:lpstr>Ruuan reitti: kala</vt:lpstr>
      <vt:lpstr>Milloin söit viimeksi kalaa? Mitä kalaa söit?</vt:lpstr>
      <vt:lpstr>Kalan reitti on nopea</vt:lpstr>
      <vt:lpstr>Kalan reitti on nopea ja kylmä</vt:lpstr>
      <vt:lpstr>Mistä kalaa saa?</vt:lpstr>
      <vt:lpstr>kalakysymyksiä</vt:lpstr>
      <vt:lpstr>Villiä Ja kasvatettua</vt:lpstr>
      <vt:lpstr>kalankasvatus</vt:lpstr>
      <vt:lpstr>Miten nämä liittyvät kalan kasvattamiseen?</vt:lpstr>
      <vt:lpstr>Kala on pidettävä kylmässä</vt:lpstr>
      <vt:lpstr>Kalan alkukäsittely kylmätiloissa</vt:lpstr>
      <vt:lpstr>kalanjalostus</vt:lpstr>
      <vt:lpstr>Kalan fileointia</vt:lpstr>
      <vt:lpstr>Kala on terveysruokaa</vt:lpstr>
      <vt:lpstr>Kala on terveysruokaa!</vt:lpstr>
      <vt:lpstr>Kalakysymyksiä </vt:lpstr>
      <vt:lpstr>Vastaukset pohdintakysymyksiin esiintymisjärjestyksessä</vt:lpstr>
      <vt:lpstr>Dia 19</vt:lpstr>
      <vt:lpstr>Kuvat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Maiju Sani</dc:creator>
  <cp:lastModifiedBy>aliisa.hyvonen</cp:lastModifiedBy>
  <cp:revision>389</cp:revision>
  <dcterms:created xsi:type="dcterms:W3CDTF">2013-03-25T09:19:33Z</dcterms:created>
  <dcterms:modified xsi:type="dcterms:W3CDTF">2016-08-04T08:03:36Z</dcterms:modified>
</cp:coreProperties>
</file>