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4" r:id="rId6"/>
    <p:sldId id="266" r:id="rId7"/>
    <p:sldId id="267" r:id="rId8"/>
    <p:sldId id="269" r:id="rId9"/>
    <p:sldId id="260" r:id="rId10"/>
    <p:sldId id="270" r:id="rId11"/>
    <p:sldId id="261" r:id="rId12"/>
    <p:sldId id="262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A26C22-032E-3DFB-4EEC-9C5DB552C2E3}" name="Hanna Larjavaara" initials="HL" userId="S::hanna.larjavaara@ruokatieto.fi::8b140a7f-f066-4984-927c-8b260c7c6c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0BE"/>
    <a:srgbClr val="D7D7CD"/>
    <a:srgbClr val="31B43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BE55D-2CCA-4BE4-891B-C916932CE6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35D579-943E-4D17-8A5F-EB44E8B7CC7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b="1" dirty="0">
              <a:latin typeface="Calibri Light" panose="020F0302020204030204"/>
            </a:rPr>
            <a:t>Mitä kaikkea kananmunasta valmistetaan?</a:t>
          </a:r>
          <a:endParaRPr lang="fi-FI" b="1" dirty="0"/>
        </a:p>
      </dgm:t>
    </dgm:pt>
    <dgm:pt modelId="{8F42367C-0D9D-4B34-8F2E-2F670B7187C8}" type="parTrans" cxnId="{7054EC21-A359-466E-AAC5-219C854F4FD1}">
      <dgm:prSet/>
      <dgm:spPr/>
      <dgm:t>
        <a:bodyPr/>
        <a:lstStyle/>
        <a:p>
          <a:endParaRPr lang="en-US"/>
        </a:p>
      </dgm:t>
    </dgm:pt>
    <dgm:pt modelId="{0A0A26B6-3C2A-4DF1-8188-61B51B838C5A}" type="sibTrans" cxnId="{7054EC21-A359-466E-AAC5-219C854F4FD1}">
      <dgm:prSet/>
      <dgm:spPr/>
      <dgm:t>
        <a:bodyPr/>
        <a:lstStyle/>
        <a:p>
          <a:endParaRPr lang="en-US"/>
        </a:p>
      </dgm:t>
    </dgm:pt>
    <dgm:pt modelId="{2DBFDC11-A72C-46B2-AF3A-C5C18A21228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b="1" dirty="0">
              <a:latin typeface="Calibri Light" panose="020F0302020204030204"/>
            </a:rPr>
            <a:t>Miten kananmunaa hyödynnetään ruoissa?</a:t>
          </a:r>
          <a:endParaRPr lang="fi-FI" b="1" dirty="0"/>
        </a:p>
      </dgm:t>
    </dgm:pt>
    <dgm:pt modelId="{DD391AB8-9768-476C-83E9-C26137FD90DB}" type="parTrans" cxnId="{3A75F3CB-62FB-49E8-AD0D-B4C138171D3E}">
      <dgm:prSet/>
      <dgm:spPr/>
      <dgm:t>
        <a:bodyPr/>
        <a:lstStyle/>
        <a:p>
          <a:endParaRPr lang="en-US"/>
        </a:p>
      </dgm:t>
    </dgm:pt>
    <dgm:pt modelId="{B2B98F66-7121-4C0A-9787-D46A852BA4F7}" type="sibTrans" cxnId="{3A75F3CB-62FB-49E8-AD0D-B4C138171D3E}">
      <dgm:prSet/>
      <dgm:spPr/>
      <dgm:t>
        <a:bodyPr/>
        <a:lstStyle/>
        <a:p>
          <a:endParaRPr lang="en-US"/>
        </a:p>
      </dgm:t>
    </dgm:pt>
    <dgm:pt modelId="{D32CD23E-786F-473B-8FE8-908F753EE2C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b="1" dirty="0">
              <a:latin typeface="Calibri Light" panose="020F0302020204030204"/>
            </a:rPr>
            <a:t>Miksi kulutamme kananmunia?</a:t>
          </a:r>
          <a:endParaRPr lang="fi-FI" b="1" dirty="0"/>
        </a:p>
      </dgm:t>
    </dgm:pt>
    <dgm:pt modelId="{3B93A549-CBFC-47F0-A190-545C53CD3602}" type="parTrans" cxnId="{D9D09A1B-B1ED-4FD6-B6FC-B9AD0B02174E}">
      <dgm:prSet/>
      <dgm:spPr/>
      <dgm:t>
        <a:bodyPr/>
        <a:lstStyle/>
        <a:p>
          <a:endParaRPr lang="en-US"/>
        </a:p>
      </dgm:t>
    </dgm:pt>
    <dgm:pt modelId="{F22B7BCE-F640-4534-BFB3-FD15A6B7AB36}" type="sibTrans" cxnId="{D9D09A1B-B1ED-4FD6-B6FC-B9AD0B02174E}">
      <dgm:prSet/>
      <dgm:spPr/>
      <dgm:t>
        <a:bodyPr/>
        <a:lstStyle/>
        <a:p>
          <a:endParaRPr lang="en-US"/>
        </a:p>
      </dgm:t>
    </dgm:pt>
    <dgm:pt modelId="{E27A59DA-4DAD-4A8C-A12F-C904E6F6A1A8}" type="pres">
      <dgm:prSet presAssocID="{6E0BE55D-2CCA-4BE4-891B-C916932CE62F}" presName="root" presStyleCnt="0">
        <dgm:presLayoutVars>
          <dgm:dir/>
          <dgm:resizeHandles val="exact"/>
        </dgm:presLayoutVars>
      </dgm:prSet>
      <dgm:spPr/>
    </dgm:pt>
    <dgm:pt modelId="{DDEF51A9-CCF0-4EF7-B63A-FEA418EB1A4F}" type="pres">
      <dgm:prSet presAssocID="{7135D579-943E-4D17-8A5F-EB44E8B7CC73}" presName="compNode" presStyleCnt="0"/>
      <dgm:spPr/>
    </dgm:pt>
    <dgm:pt modelId="{89FC33D6-4F8D-4829-AEF1-3E6A11DEA926}" type="pres">
      <dgm:prSet presAssocID="{7135D579-943E-4D17-8A5F-EB44E8B7CC73}" presName="bgRect" presStyleLbl="bgShp" presStyleIdx="0" presStyleCnt="3"/>
      <dgm:spPr/>
    </dgm:pt>
    <dgm:pt modelId="{3CC28F48-A304-4F00-BE56-B5C4A8C62EFD}" type="pres">
      <dgm:prSet presAssocID="{7135D579-943E-4D17-8A5F-EB44E8B7CC73}" presName="iconRect" presStyleLbl="node1" presStyleIdx="0" presStyleCnt="3"/>
      <dgm:spPr>
        <a:blipFill>
          <a:blip xmlns:r="http://schemas.openxmlformats.org/officeDocument/2006/relationships" r:embed="rId1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kku"/>
        </a:ext>
      </dgm:extLst>
    </dgm:pt>
    <dgm:pt modelId="{B44FF7FB-7BC0-421E-B18F-AB4046F0C995}" type="pres">
      <dgm:prSet presAssocID="{7135D579-943E-4D17-8A5F-EB44E8B7CC73}" presName="spaceRect" presStyleCnt="0"/>
      <dgm:spPr/>
    </dgm:pt>
    <dgm:pt modelId="{39AC51A3-F74B-4597-9266-902CB6452FAF}" type="pres">
      <dgm:prSet presAssocID="{7135D579-943E-4D17-8A5F-EB44E8B7CC73}" presName="parTx" presStyleLbl="revTx" presStyleIdx="0" presStyleCnt="3">
        <dgm:presLayoutVars>
          <dgm:chMax val="0"/>
          <dgm:chPref val="0"/>
        </dgm:presLayoutVars>
      </dgm:prSet>
      <dgm:spPr/>
    </dgm:pt>
    <dgm:pt modelId="{BE7F7A0E-BBF6-44CA-8FEC-5EDEBAA2CF9B}" type="pres">
      <dgm:prSet presAssocID="{0A0A26B6-3C2A-4DF1-8188-61B51B838C5A}" presName="sibTrans" presStyleCnt="0"/>
      <dgm:spPr/>
    </dgm:pt>
    <dgm:pt modelId="{D6E757F6-249C-4256-B280-D4700BBD2E5A}" type="pres">
      <dgm:prSet presAssocID="{2DBFDC11-A72C-46B2-AF3A-C5C18A21228C}" presName="compNode" presStyleCnt="0"/>
      <dgm:spPr/>
    </dgm:pt>
    <dgm:pt modelId="{9950C7C0-CE4D-4E56-BE1B-379ABAEE8BB9}" type="pres">
      <dgm:prSet presAssocID="{2DBFDC11-A72C-46B2-AF3A-C5C18A21228C}" presName="bgRect" presStyleLbl="bgShp" presStyleIdx="1" presStyleCnt="3"/>
      <dgm:spPr/>
    </dgm:pt>
    <dgm:pt modelId="{BADFFBC0-0BD0-40E3-88E9-4F2C0F975DA2}" type="pres">
      <dgm:prSet presAssocID="{2DBFDC11-A72C-46B2-AF3A-C5C18A21228C}" presName="iconRect" presStyleLbl="node1" presStyleIdx="1" presStyleCnt="3"/>
      <dgm:spPr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arukka"/>
        </a:ext>
      </dgm:extLst>
    </dgm:pt>
    <dgm:pt modelId="{0D061421-1188-4D0C-96C9-BB846FF0FF93}" type="pres">
      <dgm:prSet presAssocID="{2DBFDC11-A72C-46B2-AF3A-C5C18A21228C}" presName="spaceRect" presStyleCnt="0"/>
      <dgm:spPr/>
    </dgm:pt>
    <dgm:pt modelId="{CF9E6721-D5C3-4C92-BE69-1C8E77CF649D}" type="pres">
      <dgm:prSet presAssocID="{2DBFDC11-A72C-46B2-AF3A-C5C18A21228C}" presName="parTx" presStyleLbl="revTx" presStyleIdx="1" presStyleCnt="3">
        <dgm:presLayoutVars>
          <dgm:chMax val="0"/>
          <dgm:chPref val="0"/>
        </dgm:presLayoutVars>
      </dgm:prSet>
      <dgm:spPr/>
    </dgm:pt>
    <dgm:pt modelId="{1F3792BD-EE53-43C4-853E-DF5895B52247}" type="pres">
      <dgm:prSet presAssocID="{B2B98F66-7121-4C0A-9787-D46A852BA4F7}" presName="sibTrans" presStyleCnt="0"/>
      <dgm:spPr/>
    </dgm:pt>
    <dgm:pt modelId="{5C630E60-D039-4D1B-9D69-E8A1C994E62E}" type="pres">
      <dgm:prSet presAssocID="{D32CD23E-786F-473B-8FE8-908F753EE2C4}" presName="compNode" presStyleCnt="0"/>
      <dgm:spPr/>
    </dgm:pt>
    <dgm:pt modelId="{9BEB6C3E-729D-43B6-B022-B1E564422369}" type="pres">
      <dgm:prSet presAssocID="{D32CD23E-786F-473B-8FE8-908F753EE2C4}" presName="bgRect" presStyleLbl="bgShp" presStyleIdx="2" presStyleCnt="3"/>
      <dgm:spPr/>
    </dgm:pt>
    <dgm:pt modelId="{8C8180E5-EF1D-4D0E-8998-52013502E88D}" type="pres">
      <dgm:prSet presAssocID="{D32CD23E-786F-473B-8FE8-908F753EE2C4}" presName="iconRect" presStyleLbl="node1" presStyleIdx="2" presStyleCnt="3"/>
      <dgm:spPr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vered plate"/>
        </a:ext>
      </dgm:extLst>
    </dgm:pt>
    <dgm:pt modelId="{D8B6DD6B-3B79-4473-9EBA-AF25A1F8602E}" type="pres">
      <dgm:prSet presAssocID="{D32CD23E-786F-473B-8FE8-908F753EE2C4}" presName="spaceRect" presStyleCnt="0"/>
      <dgm:spPr/>
    </dgm:pt>
    <dgm:pt modelId="{A4A2274B-EF40-4164-88CF-04C3934875F5}" type="pres">
      <dgm:prSet presAssocID="{D32CD23E-786F-473B-8FE8-908F753EE2C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9D09A1B-B1ED-4FD6-B6FC-B9AD0B02174E}" srcId="{6E0BE55D-2CCA-4BE4-891B-C916932CE62F}" destId="{D32CD23E-786F-473B-8FE8-908F753EE2C4}" srcOrd="2" destOrd="0" parTransId="{3B93A549-CBFC-47F0-A190-545C53CD3602}" sibTransId="{F22B7BCE-F640-4534-BFB3-FD15A6B7AB36}"/>
    <dgm:cxn modelId="{7054EC21-A359-466E-AAC5-219C854F4FD1}" srcId="{6E0BE55D-2CCA-4BE4-891B-C916932CE62F}" destId="{7135D579-943E-4D17-8A5F-EB44E8B7CC73}" srcOrd="0" destOrd="0" parTransId="{8F42367C-0D9D-4B34-8F2E-2F670B7187C8}" sibTransId="{0A0A26B6-3C2A-4DF1-8188-61B51B838C5A}"/>
    <dgm:cxn modelId="{7F6CB153-26A5-48D0-9F58-37B10F0D444C}" type="presOf" srcId="{D32CD23E-786F-473B-8FE8-908F753EE2C4}" destId="{A4A2274B-EF40-4164-88CF-04C3934875F5}" srcOrd="0" destOrd="0" presId="urn:microsoft.com/office/officeart/2018/2/layout/IconVerticalSolidList"/>
    <dgm:cxn modelId="{A881E3A6-3A86-454B-8CD8-AFADDF73E59E}" type="presOf" srcId="{7135D579-943E-4D17-8A5F-EB44E8B7CC73}" destId="{39AC51A3-F74B-4597-9266-902CB6452FAF}" srcOrd="0" destOrd="0" presId="urn:microsoft.com/office/officeart/2018/2/layout/IconVerticalSolidList"/>
    <dgm:cxn modelId="{EA8D1CB8-335C-47FB-80C4-EFF55761F3CC}" type="presOf" srcId="{2DBFDC11-A72C-46B2-AF3A-C5C18A21228C}" destId="{CF9E6721-D5C3-4C92-BE69-1C8E77CF649D}" srcOrd="0" destOrd="0" presId="urn:microsoft.com/office/officeart/2018/2/layout/IconVerticalSolidList"/>
    <dgm:cxn modelId="{3A75F3CB-62FB-49E8-AD0D-B4C138171D3E}" srcId="{6E0BE55D-2CCA-4BE4-891B-C916932CE62F}" destId="{2DBFDC11-A72C-46B2-AF3A-C5C18A21228C}" srcOrd="1" destOrd="0" parTransId="{DD391AB8-9768-476C-83E9-C26137FD90DB}" sibTransId="{B2B98F66-7121-4C0A-9787-D46A852BA4F7}"/>
    <dgm:cxn modelId="{671A60CF-91B1-4224-9475-DD7F4E929E04}" type="presOf" srcId="{6E0BE55D-2CCA-4BE4-891B-C916932CE62F}" destId="{E27A59DA-4DAD-4A8C-A12F-C904E6F6A1A8}" srcOrd="0" destOrd="0" presId="urn:microsoft.com/office/officeart/2018/2/layout/IconVerticalSolidList"/>
    <dgm:cxn modelId="{25CCED37-0087-47D0-A658-BD63780A708D}" type="presParOf" srcId="{E27A59DA-4DAD-4A8C-A12F-C904E6F6A1A8}" destId="{DDEF51A9-CCF0-4EF7-B63A-FEA418EB1A4F}" srcOrd="0" destOrd="0" presId="urn:microsoft.com/office/officeart/2018/2/layout/IconVerticalSolidList"/>
    <dgm:cxn modelId="{22CAFED5-733F-4A30-9D16-534B334722FB}" type="presParOf" srcId="{DDEF51A9-CCF0-4EF7-B63A-FEA418EB1A4F}" destId="{89FC33D6-4F8D-4829-AEF1-3E6A11DEA926}" srcOrd="0" destOrd="0" presId="urn:microsoft.com/office/officeart/2018/2/layout/IconVerticalSolidList"/>
    <dgm:cxn modelId="{D0643D51-EF85-4477-B449-47F64DF61B20}" type="presParOf" srcId="{DDEF51A9-CCF0-4EF7-B63A-FEA418EB1A4F}" destId="{3CC28F48-A304-4F00-BE56-B5C4A8C62EFD}" srcOrd="1" destOrd="0" presId="urn:microsoft.com/office/officeart/2018/2/layout/IconVerticalSolidList"/>
    <dgm:cxn modelId="{3EDE37DF-9626-4B8C-B7A2-5926613C632B}" type="presParOf" srcId="{DDEF51A9-CCF0-4EF7-B63A-FEA418EB1A4F}" destId="{B44FF7FB-7BC0-421E-B18F-AB4046F0C995}" srcOrd="2" destOrd="0" presId="urn:microsoft.com/office/officeart/2018/2/layout/IconVerticalSolidList"/>
    <dgm:cxn modelId="{F2D92960-E823-40F1-AEDF-499BF123C0A9}" type="presParOf" srcId="{DDEF51A9-CCF0-4EF7-B63A-FEA418EB1A4F}" destId="{39AC51A3-F74B-4597-9266-902CB6452FAF}" srcOrd="3" destOrd="0" presId="urn:microsoft.com/office/officeart/2018/2/layout/IconVerticalSolidList"/>
    <dgm:cxn modelId="{E21C3706-D7D7-48E1-A263-3E37B3616022}" type="presParOf" srcId="{E27A59DA-4DAD-4A8C-A12F-C904E6F6A1A8}" destId="{BE7F7A0E-BBF6-44CA-8FEC-5EDEBAA2CF9B}" srcOrd="1" destOrd="0" presId="urn:microsoft.com/office/officeart/2018/2/layout/IconVerticalSolidList"/>
    <dgm:cxn modelId="{C85655EE-2800-4573-939D-D839BDF28FFD}" type="presParOf" srcId="{E27A59DA-4DAD-4A8C-A12F-C904E6F6A1A8}" destId="{D6E757F6-249C-4256-B280-D4700BBD2E5A}" srcOrd="2" destOrd="0" presId="urn:microsoft.com/office/officeart/2018/2/layout/IconVerticalSolidList"/>
    <dgm:cxn modelId="{A633C013-8731-4877-B8F5-E827442F0D06}" type="presParOf" srcId="{D6E757F6-249C-4256-B280-D4700BBD2E5A}" destId="{9950C7C0-CE4D-4E56-BE1B-379ABAEE8BB9}" srcOrd="0" destOrd="0" presId="urn:microsoft.com/office/officeart/2018/2/layout/IconVerticalSolidList"/>
    <dgm:cxn modelId="{61C70D3C-B1A1-45C7-BD4D-B494E4B413E6}" type="presParOf" srcId="{D6E757F6-249C-4256-B280-D4700BBD2E5A}" destId="{BADFFBC0-0BD0-40E3-88E9-4F2C0F975DA2}" srcOrd="1" destOrd="0" presId="urn:microsoft.com/office/officeart/2018/2/layout/IconVerticalSolidList"/>
    <dgm:cxn modelId="{A7A904C5-48BC-4518-BBE4-31CBAF7D6F78}" type="presParOf" srcId="{D6E757F6-249C-4256-B280-D4700BBD2E5A}" destId="{0D061421-1188-4D0C-96C9-BB846FF0FF93}" srcOrd="2" destOrd="0" presId="urn:microsoft.com/office/officeart/2018/2/layout/IconVerticalSolidList"/>
    <dgm:cxn modelId="{F6BD5547-F9CB-411E-A18F-757458FAF584}" type="presParOf" srcId="{D6E757F6-249C-4256-B280-D4700BBD2E5A}" destId="{CF9E6721-D5C3-4C92-BE69-1C8E77CF649D}" srcOrd="3" destOrd="0" presId="urn:microsoft.com/office/officeart/2018/2/layout/IconVerticalSolidList"/>
    <dgm:cxn modelId="{F44A473E-7A47-458A-BAFF-E36BF63EF58D}" type="presParOf" srcId="{E27A59DA-4DAD-4A8C-A12F-C904E6F6A1A8}" destId="{1F3792BD-EE53-43C4-853E-DF5895B52247}" srcOrd="3" destOrd="0" presId="urn:microsoft.com/office/officeart/2018/2/layout/IconVerticalSolidList"/>
    <dgm:cxn modelId="{5AF74EE1-5E43-4518-8C1A-6A13CA2576CA}" type="presParOf" srcId="{E27A59DA-4DAD-4A8C-A12F-C904E6F6A1A8}" destId="{5C630E60-D039-4D1B-9D69-E8A1C994E62E}" srcOrd="4" destOrd="0" presId="urn:microsoft.com/office/officeart/2018/2/layout/IconVerticalSolidList"/>
    <dgm:cxn modelId="{31A9224E-AE57-4BB9-8A3C-E687A5B3B888}" type="presParOf" srcId="{5C630E60-D039-4D1B-9D69-E8A1C994E62E}" destId="{9BEB6C3E-729D-43B6-B022-B1E564422369}" srcOrd="0" destOrd="0" presId="urn:microsoft.com/office/officeart/2018/2/layout/IconVerticalSolidList"/>
    <dgm:cxn modelId="{7F9C209F-0071-45D0-8D53-777DA9050CCB}" type="presParOf" srcId="{5C630E60-D039-4D1B-9D69-E8A1C994E62E}" destId="{8C8180E5-EF1D-4D0E-8998-52013502E88D}" srcOrd="1" destOrd="0" presId="urn:microsoft.com/office/officeart/2018/2/layout/IconVerticalSolidList"/>
    <dgm:cxn modelId="{98DFB0D1-63F4-4DCA-9DC2-0530FDC287BF}" type="presParOf" srcId="{5C630E60-D039-4D1B-9D69-E8A1C994E62E}" destId="{D8B6DD6B-3B79-4473-9EBA-AF25A1F8602E}" srcOrd="2" destOrd="0" presId="urn:microsoft.com/office/officeart/2018/2/layout/IconVerticalSolidList"/>
    <dgm:cxn modelId="{E0E601A9-9CCC-4C23-82B9-EC938B17C84B}" type="presParOf" srcId="{5C630E60-D039-4D1B-9D69-E8A1C994E62E}" destId="{A4A2274B-EF40-4164-88CF-04C3934875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BE55D-2CCA-4BE4-891B-C916932CE6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35D579-943E-4D17-8A5F-EB44E8B7CC7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b="1" dirty="0">
              <a:latin typeface="Calibri Light" panose="020F0302020204030204"/>
            </a:rPr>
            <a:t>Mitä kaikkea kananmunasta valmistetaan?</a:t>
          </a:r>
          <a:endParaRPr lang="fi-FI" b="1" dirty="0"/>
        </a:p>
      </dgm:t>
    </dgm:pt>
    <dgm:pt modelId="{8F42367C-0D9D-4B34-8F2E-2F670B7187C8}" type="parTrans" cxnId="{7054EC21-A359-466E-AAC5-219C854F4FD1}">
      <dgm:prSet/>
      <dgm:spPr/>
      <dgm:t>
        <a:bodyPr/>
        <a:lstStyle/>
        <a:p>
          <a:endParaRPr lang="en-US"/>
        </a:p>
      </dgm:t>
    </dgm:pt>
    <dgm:pt modelId="{0A0A26B6-3C2A-4DF1-8188-61B51B838C5A}" type="sibTrans" cxnId="{7054EC21-A359-466E-AAC5-219C854F4FD1}">
      <dgm:prSet/>
      <dgm:spPr/>
      <dgm:t>
        <a:bodyPr/>
        <a:lstStyle/>
        <a:p>
          <a:endParaRPr lang="en-US"/>
        </a:p>
      </dgm:t>
    </dgm:pt>
    <dgm:pt modelId="{2DBFDC11-A72C-46B2-AF3A-C5C18A21228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b="1" dirty="0">
              <a:latin typeface="Calibri Light" panose="020F0302020204030204"/>
            </a:rPr>
            <a:t>Miten kananmunaa hyödynnetään ruoissa?</a:t>
          </a:r>
          <a:endParaRPr lang="fi-FI" b="1" dirty="0"/>
        </a:p>
      </dgm:t>
    </dgm:pt>
    <dgm:pt modelId="{DD391AB8-9768-476C-83E9-C26137FD90DB}" type="parTrans" cxnId="{3A75F3CB-62FB-49E8-AD0D-B4C138171D3E}">
      <dgm:prSet/>
      <dgm:spPr/>
      <dgm:t>
        <a:bodyPr/>
        <a:lstStyle/>
        <a:p>
          <a:endParaRPr lang="en-US"/>
        </a:p>
      </dgm:t>
    </dgm:pt>
    <dgm:pt modelId="{B2B98F66-7121-4C0A-9787-D46A852BA4F7}" type="sibTrans" cxnId="{3A75F3CB-62FB-49E8-AD0D-B4C138171D3E}">
      <dgm:prSet/>
      <dgm:spPr/>
      <dgm:t>
        <a:bodyPr/>
        <a:lstStyle/>
        <a:p>
          <a:endParaRPr lang="en-US"/>
        </a:p>
      </dgm:t>
    </dgm:pt>
    <dgm:pt modelId="{D32CD23E-786F-473B-8FE8-908F753EE2C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b="1" dirty="0">
              <a:latin typeface="Calibri Light" panose="020F0302020204030204"/>
            </a:rPr>
            <a:t>Miksi kulutamme kananmunia?</a:t>
          </a:r>
          <a:endParaRPr lang="fi-FI" b="1" dirty="0"/>
        </a:p>
      </dgm:t>
    </dgm:pt>
    <dgm:pt modelId="{3B93A549-CBFC-47F0-A190-545C53CD3602}" type="parTrans" cxnId="{D9D09A1B-B1ED-4FD6-B6FC-B9AD0B02174E}">
      <dgm:prSet/>
      <dgm:spPr/>
      <dgm:t>
        <a:bodyPr/>
        <a:lstStyle/>
        <a:p>
          <a:endParaRPr lang="en-US"/>
        </a:p>
      </dgm:t>
    </dgm:pt>
    <dgm:pt modelId="{F22B7BCE-F640-4534-BFB3-FD15A6B7AB36}" type="sibTrans" cxnId="{D9D09A1B-B1ED-4FD6-B6FC-B9AD0B02174E}">
      <dgm:prSet/>
      <dgm:spPr/>
      <dgm:t>
        <a:bodyPr/>
        <a:lstStyle/>
        <a:p>
          <a:endParaRPr lang="en-US"/>
        </a:p>
      </dgm:t>
    </dgm:pt>
    <dgm:pt modelId="{E27A59DA-4DAD-4A8C-A12F-C904E6F6A1A8}" type="pres">
      <dgm:prSet presAssocID="{6E0BE55D-2CCA-4BE4-891B-C916932CE62F}" presName="root" presStyleCnt="0">
        <dgm:presLayoutVars>
          <dgm:dir/>
          <dgm:resizeHandles val="exact"/>
        </dgm:presLayoutVars>
      </dgm:prSet>
      <dgm:spPr/>
    </dgm:pt>
    <dgm:pt modelId="{DDEF51A9-CCF0-4EF7-B63A-FEA418EB1A4F}" type="pres">
      <dgm:prSet presAssocID="{7135D579-943E-4D17-8A5F-EB44E8B7CC73}" presName="compNode" presStyleCnt="0"/>
      <dgm:spPr/>
    </dgm:pt>
    <dgm:pt modelId="{89FC33D6-4F8D-4829-AEF1-3E6A11DEA926}" type="pres">
      <dgm:prSet presAssocID="{7135D579-943E-4D17-8A5F-EB44E8B7CC73}" presName="bgRect" presStyleLbl="bgShp" presStyleIdx="0" presStyleCnt="3"/>
      <dgm:spPr/>
    </dgm:pt>
    <dgm:pt modelId="{3CC28F48-A304-4F00-BE56-B5C4A8C62EFD}" type="pres">
      <dgm:prSet presAssocID="{7135D579-943E-4D17-8A5F-EB44E8B7CC73}" presName="iconRect" presStyleLbl="node1" presStyleIdx="0" presStyleCnt="3"/>
      <dgm:spPr>
        <a:blipFill>
          <a:blip xmlns:r="http://schemas.openxmlformats.org/officeDocument/2006/relationships" r:embed="rId1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kku"/>
        </a:ext>
      </dgm:extLst>
    </dgm:pt>
    <dgm:pt modelId="{B44FF7FB-7BC0-421E-B18F-AB4046F0C995}" type="pres">
      <dgm:prSet presAssocID="{7135D579-943E-4D17-8A5F-EB44E8B7CC73}" presName="spaceRect" presStyleCnt="0"/>
      <dgm:spPr/>
    </dgm:pt>
    <dgm:pt modelId="{39AC51A3-F74B-4597-9266-902CB6452FAF}" type="pres">
      <dgm:prSet presAssocID="{7135D579-943E-4D17-8A5F-EB44E8B7CC73}" presName="parTx" presStyleLbl="revTx" presStyleIdx="0" presStyleCnt="3">
        <dgm:presLayoutVars>
          <dgm:chMax val="0"/>
          <dgm:chPref val="0"/>
        </dgm:presLayoutVars>
      </dgm:prSet>
      <dgm:spPr/>
    </dgm:pt>
    <dgm:pt modelId="{BE7F7A0E-BBF6-44CA-8FEC-5EDEBAA2CF9B}" type="pres">
      <dgm:prSet presAssocID="{0A0A26B6-3C2A-4DF1-8188-61B51B838C5A}" presName="sibTrans" presStyleCnt="0"/>
      <dgm:spPr/>
    </dgm:pt>
    <dgm:pt modelId="{D6E757F6-249C-4256-B280-D4700BBD2E5A}" type="pres">
      <dgm:prSet presAssocID="{2DBFDC11-A72C-46B2-AF3A-C5C18A21228C}" presName="compNode" presStyleCnt="0"/>
      <dgm:spPr/>
    </dgm:pt>
    <dgm:pt modelId="{9950C7C0-CE4D-4E56-BE1B-379ABAEE8BB9}" type="pres">
      <dgm:prSet presAssocID="{2DBFDC11-A72C-46B2-AF3A-C5C18A21228C}" presName="bgRect" presStyleLbl="bgShp" presStyleIdx="1" presStyleCnt="3"/>
      <dgm:spPr/>
    </dgm:pt>
    <dgm:pt modelId="{BADFFBC0-0BD0-40E3-88E9-4F2C0F975DA2}" type="pres">
      <dgm:prSet presAssocID="{2DBFDC11-A72C-46B2-AF3A-C5C18A21228C}" presName="iconRect" presStyleLbl="node1" presStyleIdx="1" presStyleCnt="3"/>
      <dgm:spPr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arukka"/>
        </a:ext>
      </dgm:extLst>
    </dgm:pt>
    <dgm:pt modelId="{0D061421-1188-4D0C-96C9-BB846FF0FF93}" type="pres">
      <dgm:prSet presAssocID="{2DBFDC11-A72C-46B2-AF3A-C5C18A21228C}" presName="spaceRect" presStyleCnt="0"/>
      <dgm:spPr/>
    </dgm:pt>
    <dgm:pt modelId="{CF9E6721-D5C3-4C92-BE69-1C8E77CF649D}" type="pres">
      <dgm:prSet presAssocID="{2DBFDC11-A72C-46B2-AF3A-C5C18A21228C}" presName="parTx" presStyleLbl="revTx" presStyleIdx="1" presStyleCnt="3">
        <dgm:presLayoutVars>
          <dgm:chMax val="0"/>
          <dgm:chPref val="0"/>
        </dgm:presLayoutVars>
      </dgm:prSet>
      <dgm:spPr/>
    </dgm:pt>
    <dgm:pt modelId="{1F3792BD-EE53-43C4-853E-DF5895B52247}" type="pres">
      <dgm:prSet presAssocID="{B2B98F66-7121-4C0A-9787-D46A852BA4F7}" presName="sibTrans" presStyleCnt="0"/>
      <dgm:spPr/>
    </dgm:pt>
    <dgm:pt modelId="{5C630E60-D039-4D1B-9D69-E8A1C994E62E}" type="pres">
      <dgm:prSet presAssocID="{D32CD23E-786F-473B-8FE8-908F753EE2C4}" presName="compNode" presStyleCnt="0"/>
      <dgm:spPr/>
    </dgm:pt>
    <dgm:pt modelId="{9BEB6C3E-729D-43B6-B022-B1E564422369}" type="pres">
      <dgm:prSet presAssocID="{D32CD23E-786F-473B-8FE8-908F753EE2C4}" presName="bgRect" presStyleLbl="bgShp" presStyleIdx="2" presStyleCnt="3"/>
      <dgm:spPr/>
    </dgm:pt>
    <dgm:pt modelId="{8C8180E5-EF1D-4D0E-8998-52013502E88D}" type="pres">
      <dgm:prSet presAssocID="{D32CD23E-786F-473B-8FE8-908F753EE2C4}" presName="iconRect" presStyleLbl="node1" presStyleIdx="2" presStyleCnt="3"/>
      <dgm:spPr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vered plate"/>
        </a:ext>
      </dgm:extLst>
    </dgm:pt>
    <dgm:pt modelId="{D8B6DD6B-3B79-4473-9EBA-AF25A1F8602E}" type="pres">
      <dgm:prSet presAssocID="{D32CD23E-786F-473B-8FE8-908F753EE2C4}" presName="spaceRect" presStyleCnt="0"/>
      <dgm:spPr/>
    </dgm:pt>
    <dgm:pt modelId="{A4A2274B-EF40-4164-88CF-04C3934875F5}" type="pres">
      <dgm:prSet presAssocID="{D32CD23E-786F-473B-8FE8-908F753EE2C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9D09A1B-B1ED-4FD6-B6FC-B9AD0B02174E}" srcId="{6E0BE55D-2CCA-4BE4-891B-C916932CE62F}" destId="{D32CD23E-786F-473B-8FE8-908F753EE2C4}" srcOrd="2" destOrd="0" parTransId="{3B93A549-CBFC-47F0-A190-545C53CD3602}" sibTransId="{F22B7BCE-F640-4534-BFB3-FD15A6B7AB36}"/>
    <dgm:cxn modelId="{7054EC21-A359-466E-AAC5-219C854F4FD1}" srcId="{6E0BE55D-2CCA-4BE4-891B-C916932CE62F}" destId="{7135D579-943E-4D17-8A5F-EB44E8B7CC73}" srcOrd="0" destOrd="0" parTransId="{8F42367C-0D9D-4B34-8F2E-2F670B7187C8}" sibTransId="{0A0A26B6-3C2A-4DF1-8188-61B51B838C5A}"/>
    <dgm:cxn modelId="{7F6CB153-26A5-48D0-9F58-37B10F0D444C}" type="presOf" srcId="{D32CD23E-786F-473B-8FE8-908F753EE2C4}" destId="{A4A2274B-EF40-4164-88CF-04C3934875F5}" srcOrd="0" destOrd="0" presId="urn:microsoft.com/office/officeart/2018/2/layout/IconVerticalSolidList"/>
    <dgm:cxn modelId="{A881E3A6-3A86-454B-8CD8-AFADDF73E59E}" type="presOf" srcId="{7135D579-943E-4D17-8A5F-EB44E8B7CC73}" destId="{39AC51A3-F74B-4597-9266-902CB6452FAF}" srcOrd="0" destOrd="0" presId="urn:microsoft.com/office/officeart/2018/2/layout/IconVerticalSolidList"/>
    <dgm:cxn modelId="{EA8D1CB8-335C-47FB-80C4-EFF55761F3CC}" type="presOf" srcId="{2DBFDC11-A72C-46B2-AF3A-C5C18A21228C}" destId="{CF9E6721-D5C3-4C92-BE69-1C8E77CF649D}" srcOrd="0" destOrd="0" presId="urn:microsoft.com/office/officeart/2018/2/layout/IconVerticalSolidList"/>
    <dgm:cxn modelId="{3A75F3CB-62FB-49E8-AD0D-B4C138171D3E}" srcId="{6E0BE55D-2CCA-4BE4-891B-C916932CE62F}" destId="{2DBFDC11-A72C-46B2-AF3A-C5C18A21228C}" srcOrd="1" destOrd="0" parTransId="{DD391AB8-9768-476C-83E9-C26137FD90DB}" sibTransId="{B2B98F66-7121-4C0A-9787-D46A852BA4F7}"/>
    <dgm:cxn modelId="{671A60CF-91B1-4224-9475-DD7F4E929E04}" type="presOf" srcId="{6E0BE55D-2CCA-4BE4-891B-C916932CE62F}" destId="{E27A59DA-4DAD-4A8C-A12F-C904E6F6A1A8}" srcOrd="0" destOrd="0" presId="urn:microsoft.com/office/officeart/2018/2/layout/IconVerticalSolidList"/>
    <dgm:cxn modelId="{25CCED37-0087-47D0-A658-BD63780A708D}" type="presParOf" srcId="{E27A59DA-4DAD-4A8C-A12F-C904E6F6A1A8}" destId="{DDEF51A9-CCF0-4EF7-B63A-FEA418EB1A4F}" srcOrd="0" destOrd="0" presId="urn:microsoft.com/office/officeart/2018/2/layout/IconVerticalSolidList"/>
    <dgm:cxn modelId="{22CAFED5-733F-4A30-9D16-534B334722FB}" type="presParOf" srcId="{DDEF51A9-CCF0-4EF7-B63A-FEA418EB1A4F}" destId="{89FC33D6-4F8D-4829-AEF1-3E6A11DEA926}" srcOrd="0" destOrd="0" presId="urn:microsoft.com/office/officeart/2018/2/layout/IconVerticalSolidList"/>
    <dgm:cxn modelId="{D0643D51-EF85-4477-B449-47F64DF61B20}" type="presParOf" srcId="{DDEF51A9-CCF0-4EF7-B63A-FEA418EB1A4F}" destId="{3CC28F48-A304-4F00-BE56-B5C4A8C62EFD}" srcOrd="1" destOrd="0" presId="urn:microsoft.com/office/officeart/2018/2/layout/IconVerticalSolidList"/>
    <dgm:cxn modelId="{3EDE37DF-9626-4B8C-B7A2-5926613C632B}" type="presParOf" srcId="{DDEF51A9-CCF0-4EF7-B63A-FEA418EB1A4F}" destId="{B44FF7FB-7BC0-421E-B18F-AB4046F0C995}" srcOrd="2" destOrd="0" presId="urn:microsoft.com/office/officeart/2018/2/layout/IconVerticalSolidList"/>
    <dgm:cxn modelId="{F2D92960-E823-40F1-AEDF-499BF123C0A9}" type="presParOf" srcId="{DDEF51A9-CCF0-4EF7-B63A-FEA418EB1A4F}" destId="{39AC51A3-F74B-4597-9266-902CB6452FAF}" srcOrd="3" destOrd="0" presId="urn:microsoft.com/office/officeart/2018/2/layout/IconVerticalSolidList"/>
    <dgm:cxn modelId="{E21C3706-D7D7-48E1-A263-3E37B3616022}" type="presParOf" srcId="{E27A59DA-4DAD-4A8C-A12F-C904E6F6A1A8}" destId="{BE7F7A0E-BBF6-44CA-8FEC-5EDEBAA2CF9B}" srcOrd="1" destOrd="0" presId="urn:microsoft.com/office/officeart/2018/2/layout/IconVerticalSolidList"/>
    <dgm:cxn modelId="{C85655EE-2800-4573-939D-D839BDF28FFD}" type="presParOf" srcId="{E27A59DA-4DAD-4A8C-A12F-C904E6F6A1A8}" destId="{D6E757F6-249C-4256-B280-D4700BBD2E5A}" srcOrd="2" destOrd="0" presId="urn:microsoft.com/office/officeart/2018/2/layout/IconVerticalSolidList"/>
    <dgm:cxn modelId="{A633C013-8731-4877-B8F5-E827442F0D06}" type="presParOf" srcId="{D6E757F6-249C-4256-B280-D4700BBD2E5A}" destId="{9950C7C0-CE4D-4E56-BE1B-379ABAEE8BB9}" srcOrd="0" destOrd="0" presId="urn:microsoft.com/office/officeart/2018/2/layout/IconVerticalSolidList"/>
    <dgm:cxn modelId="{61C70D3C-B1A1-45C7-BD4D-B494E4B413E6}" type="presParOf" srcId="{D6E757F6-249C-4256-B280-D4700BBD2E5A}" destId="{BADFFBC0-0BD0-40E3-88E9-4F2C0F975DA2}" srcOrd="1" destOrd="0" presId="urn:microsoft.com/office/officeart/2018/2/layout/IconVerticalSolidList"/>
    <dgm:cxn modelId="{A7A904C5-48BC-4518-BBE4-31CBAF7D6F78}" type="presParOf" srcId="{D6E757F6-249C-4256-B280-D4700BBD2E5A}" destId="{0D061421-1188-4D0C-96C9-BB846FF0FF93}" srcOrd="2" destOrd="0" presId="urn:microsoft.com/office/officeart/2018/2/layout/IconVerticalSolidList"/>
    <dgm:cxn modelId="{F6BD5547-F9CB-411E-A18F-757458FAF584}" type="presParOf" srcId="{D6E757F6-249C-4256-B280-D4700BBD2E5A}" destId="{CF9E6721-D5C3-4C92-BE69-1C8E77CF649D}" srcOrd="3" destOrd="0" presId="urn:microsoft.com/office/officeart/2018/2/layout/IconVerticalSolidList"/>
    <dgm:cxn modelId="{F44A473E-7A47-458A-BAFF-E36BF63EF58D}" type="presParOf" srcId="{E27A59DA-4DAD-4A8C-A12F-C904E6F6A1A8}" destId="{1F3792BD-EE53-43C4-853E-DF5895B52247}" srcOrd="3" destOrd="0" presId="urn:microsoft.com/office/officeart/2018/2/layout/IconVerticalSolidList"/>
    <dgm:cxn modelId="{5AF74EE1-5E43-4518-8C1A-6A13CA2576CA}" type="presParOf" srcId="{E27A59DA-4DAD-4A8C-A12F-C904E6F6A1A8}" destId="{5C630E60-D039-4D1B-9D69-E8A1C994E62E}" srcOrd="4" destOrd="0" presId="urn:microsoft.com/office/officeart/2018/2/layout/IconVerticalSolidList"/>
    <dgm:cxn modelId="{31A9224E-AE57-4BB9-8A3C-E687A5B3B888}" type="presParOf" srcId="{5C630E60-D039-4D1B-9D69-E8A1C994E62E}" destId="{9BEB6C3E-729D-43B6-B022-B1E564422369}" srcOrd="0" destOrd="0" presId="urn:microsoft.com/office/officeart/2018/2/layout/IconVerticalSolidList"/>
    <dgm:cxn modelId="{7F9C209F-0071-45D0-8D53-777DA9050CCB}" type="presParOf" srcId="{5C630E60-D039-4D1B-9D69-E8A1C994E62E}" destId="{8C8180E5-EF1D-4D0E-8998-52013502E88D}" srcOrd="1" destOrd="0" presId="urn:microsoft.com/office/officeart/2018/2/layout/IconVerticalSolidList"/>
    <dgm:cxn modelId="{98DFB0D1-63F4-4DCA-9DC2-0530FDC287BF}" type="presParOf" srcId="{5C630E60-D039-4D1B-9D69-E8A1C994E62E}" destId="{D8B6DD6B-3B79-4473-9EBA-AF25A1F8602E}" srcOrd="2" destOrd="0" presId="urn:microsoft.com/office/officeart/2018/2/layout/IconVerticalSolidList"/>
    <dgm:cxn modelId="{E0E601A9-9CCC-4C23-82B9-EC938B17C84B}" type="presParOf" srcId="{5C630E60-D039-4D1B-9D69-E8A1C994E62E}" destId="{A4A2274B-EF40-4164-88CF-04C3934875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C33D6-4F8D-4829-AEF1-3E6A11DEA926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28F48-A304-4F00-BE56-B5C4A8C62EF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C51A3-F74B-4597-9266-902CB6452FA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 dirty="0">
              <a:latin typeface="Calibri Light" panose="020F0302020204030204"/>
            </a:rPr>
            <a:t>Mitä kaikkea kananmunasta valmistetaan?</a:t>
          </a:r>
          <a:endParaRPr lang="fi-FI" sz="2500" b="1" kern="1200" dirty="0"/>
        </a:p>
      </dsp:txBody>
      <dsp:txXfrm>
        <a:off x="1941716" y="718"/>
        <a:ext cx="4571887" cy="1681139"/>
      </dsp:txXfrm>
    </dsp:sp>
    <dsp:sp modelId="{9950C7C0-CE4D-4E56-BE1B-379ABAEE8BB9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FFBC0-0BD0-40E3-88E9-4F2C0F975DA2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E6721-D5C3-4C92-BE69-1C8E77CF649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 dirty="0">
              <a:latin typeface="Calibri Light" panose="020F0302020204030204"/>
            </a:rPr>
            <a:t>Miten kananmunaa hyödynnetään ruoissa?</a:t>
          </a:r>
          <a:endParaRPr lang="fi-FI" sz="2500" b="1" kern="1200" dirty="0"/>
        </a:p>
      </dsp:txBody>
      <dsp:txXfrm>
        <a:off x="1941716" y="2102143"/>
        <a:ext cx="4571887" cy="1681139"/>
      </dsp:txXfrm>
    </dsp:sp>
    <dsp:sp modelId="{9BEB6C3E-729D-43B6-B022-B1E564422369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180E5-EF1D-4D0E-8998-52013502E88D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2274B-EF40-4164-88CF-04C3934875F5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 dirty="0">
              <a:latin typeface="Calibri Light" panose="020F0302020204030204"/>
            </a:rPr>
            <a:t>Miksi kulutamme kananmunia?</a:t>
          </a:r>
          <a:endParaRPr lang="fi-FI" sz="2500" b="1" kern="1200" dirty="0"/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C33D6-4F8D-4829-AEF1-3E6A11DEA926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28F48-A304-4F00-BE56-B5C4A8C62EF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C51A3-F74B-4597-9266-902CB6452FA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 dirty="0">
              <a:latin typeface="Calibri Light" panose="020F0302020204030204"/>
            </a:rPr>
            <a:t>Mitä kaikkea kananmunasta valmistetaan?</a:t>
          </a:r>
          <a:endParaRPr lang="fi-FI" sz="2500" b="1" kern="1200" dirty="0"/>
        </a:p>
      </dsp:txBody>
      <dsp:txXfrm>
        <a:off x="1941716" y="718"/>
        <a:ext cx="4571887" cy="1681139"/>
      </dsp:txXfrm>
    </dsp:sp>
    <dsp:sp modelId="{9950C7C0-CE4D-4E56-BE1B-379ABAEE8BB9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FFBC0-0BD0-40E3-88E9-4F2C0F975DA2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E6721-D5C3-4C92-BE69-1C8E77CF649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 dirty="0">
              <a:latin typeface="Calibri Light" panose="020F0302020204030204"/>
            </a:rPr>
            <a:t>Miten kananmunaa hyödynnetään ruoissa?</a:t>
          </a:r>
          <a:endParaRPr lang="fi-FI" sz="2500" b="1" kern="1200" dirty="0"/>
        </a:p>
      </dsp:txBody>
      <dsp:txXfrm>
        <a:off x="1941716" y="2102143"/>
        <a:ext cx="4571887" cy="1681139"/>
      </dsp:txXfrm>
    </dsp:sp>
    <dsp:sp modelId="{9BEB6C3E-729D-43B6-B022-B1E564422369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180E5-EF1D-4D0E-8998-52013502E88D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2274B-EF40-4164-88CF-04C3934875F5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 dirty="0">
              <a:latin typeface="Calibri Light" panose="020F0302020204030204"/>
            </a:rPr>
            <a:t>Miksi kulutamme kananmunia?</a:t>
          </a:r>
          <a:endParaRPr lang="fi-FI" sz="2500" b="1" kern="1200" dirty="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18.1.2023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tieto.fi/ruokakasvatus/ruokaketju-ruuan-matka-pellolta-poytaan/keittio/ruuan-raaka-aineet/kananmuna" TargetMode="External"/><Relationship Id="rId2" Type="http://schemas.openxmlformats.org/officeDocument/2006/relationships/hyperlink" Target="https://www.ruokatieto.fi/ruokakasvatus/ruokaketju-ruuan-matka-pellolta-poytaan/elintarviketeollisuus/elintarvikkeiden-valmistus/kananmunatuotte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sisä, munkkirinkilä, laskuri, tuore&#10;&#10;Kuvaus luotu automaattisesti">
            <a:extLst>
              <a:ext uri="{FF2B5EF4-FFF2-40B4-BE49-F238E27FC236}">
                <a16:creationId xmlns:a16="http://schemas.microsoft.com/office/drawing/2014/main" id="{F9A299BC-F0BB-45F8-BE5E-10C2D94C6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160" b="957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08666" y="2178540"/>
            <a:ext cx="9144000" cy="1506617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FFFFF"/>
                </a:solidFill>
                <a:cs typeface="Calibri Light"/>
              </a:rPr>
              <a:t>KANANMUNA</a:t>
            </a:r>
          </a:p>
        </p:txBody>
      </p:sp>
      <p:pic>
        <p:nvPicPr>
          <p:cNvPr id="8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BEA2D8E-757E-4494-92FE-CC9E0FEA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5139796"/>
            <a:ext cx="1828800" cy="981075"/>
          </a:xfrm>
          <a:prstGeom prst="rect">
            <a:avLst/>
          </a:prstGeom>
        </p:spPr>
      </p:pic>
      <p:pic>
        <p:nvPicPr>
          <p:cNvPr id="11" name="Kuva 12">
            <a:extLst>
              <a:ext uri="{FF2B5EF4-FFF2-40B4-BE49-F238E27FC236}">
                <a16:creationId xmlns:a16="http://schemas.microsoft.com/office/drawing/2014/main" id="{CF9024BE-1C63-4AE2-AF31-A207FA90A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104" y="5410956"/>
            <a:ext cx="1381125" cy="704850"/>
          </a:xfrm>
          <a:prstGeom prst="rect">
            <a:avLst/>
          </a:prstGeom>
        </p:spPr>
      </p:pic>
      <p:pic>
        <p:nvPicPr>
          <p:cNvPr id="13" name="Kuva 14">
            <a:extLst>
              <a:ext uri="{FF2B5EF4-FFF2-40B4-BE49-F238E27FC236}">
                <a16:creationId xmlns:a16="http://schemas.microsoft.com/office/drawing/2014/main" id="{50C3476C-B9EE-4AF4-AD35-C19813E9D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753" y="5501821"/>
            <a:ext cx="2457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 sz="5200" dirty="0">
                <a:cs typeface="Calibri Light"/>
              </a:rPr>
              <a:t>Päivän kysymykset</a:t>
            </a:r>
          </a:p>
        </p:txBody>
      </p:sp>
      <p:graphicFrame>
        <p:nvGraphicFramePr>
          <p:cNvPr id="9" name="Sisällön paikkamerkki 2">
            <a:extLst>
              <a:ext uri="{FF2B5EF4-FFF2-40B4-BE49-F238E27FC236}">
                <a16:creationId xmlns:a16="http://schemas.microsoft.com/office/drawing/2014/main" id="{43C7A73F-5734-43FF-B876-4E9588C03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97251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5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  <a:noFill/>
        </p:spPr>
        <p:txBody>
          <a:bodyPr>
            <a:noAutofit/>
          </a:bodyPr>
          <a:lstStyle/>
          <a:p>
            <a:r>
              <a:rPr lang="fi-FI" sz="3600" dirty="0">
                <a:cs typeface="Arial"/>
              </a:rPr>
              <a:t>Kuinka monta kananmunaa yksi suomalainen syö viikossa keskimäärin?</a:t>
            </a:r>
          </a:p>
        </p:txBody>
      </p:sp>
      <p:pic>
        <p:nvPicPr>
          <p:cNvPr id="5" name="Kuva 4" descr="Kuva, joka sisältää kohteen ruoka, lautanen, viipale, viipaloitu&#10;&#10;Kuvaus luotu automaattisesti">
            <a:extLst>
              <a:ext uri="{FF2B5EF4-FFF2-40B4-BE49-F238E27FC236}">
                <a16:creationId xmlns:a16="http://schemas.microsoft.com/office/drawing/2014/main" id="{C34EE177-A11E-42A8-A70E-FF2F38A84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8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D7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4"/>
            <a:ext cx="3424739" cy="55356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Pohtikaa vastausta pareittain tai pienryhmissä</a:t>
            </a:r>
          </a:p>
          <a:p>
            <a:r>
              <a:rPr lang="fi-FI" sz="2000" dirty="0">
                <a:ea typeface="+mn-lt"/>
                <a:cs typeface="+mn-lt"/>
              </a:rPr>
              <a:t>Voitte käyttää apunanne omaa kananmunan-kulutustanne: kuinka monta kokonaista kananmunaa olet itse syönyt viikon aikana?</a:t>
            </a:r>
          </a:p>
          <a:p>
            <a:r>
              <a:rPr lang="fi-FI" sz="2000" dirty="0">
                <a:ea typeface="+mn-lt"/>
                <a:cs typeface="+mn-lt"/>
              </a:rPr>
              <a:t>Muistakaa, että myös moni ruoka ja leivonnainen sisältää kananmunaa!</a:t>
            </a:r>
          </a:p>
          <a:p>
            <a:endParaRPr lang="fi-FI" sz="2000" dirty="0">
              <a:ea typeface="+mn-lt"/>
              <a:cs typeface="+mn-lt"/>
            </a:endParaRPr>
          </a:p>
          <a:p>
            <a:endParaRPr lang="fi-FI" sz="2000" dirty="0">
              <a:ea typeface="+mn-lt"/>
              <a:cs typeface="+mn-lt"/>
            </a:endParaRPr>
          </a:p>
          <a:p>
            <a:r>
              <a:rPr lang="fi-FI" sz="2000" dirty="0">
                <a:ea typeface="+mn-lt"/>
                <a:cs typeface="+mn-lt"/>
              </a:rPr>
              <a:t>Oikea vastaus: n. 4 kananmunaa </a:t>
            </a:r>
            <a:br>
              <a:rPr lang="fi-FI" sz="2000" dirty="0">
                <a:ea typeface="+mn-lt"/>
                <a:cs typeface="+mn-lt"/>
              </a:rPr>
            </a:br>
            <a:r>
              <a:rPr lang="fi-FI" sz="2000" dirty="0">
                <a:ea typeface="+mn-lt"/>
                <a:cs typeface="+mn-lt"/>
              </a:rPr>
              <a:t>viikossa</a:t>
            </a:r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fi-FI" sz="3600" dirty="0">
                <a:cs typeface="Calibri Light"/>
              </a:rPr>
              <a:t>Pohdi, miksi kulutamme kananmunia?</a:t>
            </a:r>
            <a:endParaRPr lang="fi-FI" sz="3600" dirty="0">
              <a:solidFill>
                <a:srgbClr val="FF0000"/>
              </a:solidFill>
            </a:endParaRPr>
          </a:p>
        </p:txBody>
      </p:sp>
      <p:pic>
        <p:nvPicPr>
          <p:cNvPr id="8" name="Kuva 7" descr="Kuva, joka sisältää kohteen kuppi, kahvi, sisä&#10;&#10;Kuvaus luotu automaattisesti">
            <a:extLst>
              <a:ext uri="{FF2B5EF4-FFF2-40B4-BE49-F238E27FC236}">
                <a16:creationId xmlns:a16="http://schemas.microsoft.com/office/drawing/2014/main" id="{28C75C95-9A7A-4D09-B051-C403CF4D9C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26088" b="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2E18BEF-F995-4214-A39D-408E11284A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8306" b="1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D7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2"/>
            <a:ext cx="3511296" cy="53955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800" dirty="0">
                <a:ea typeface="+mn-lt"/>
                <a:cs typeface="+mn-lt"/>
              </a:rPr>
              <a:t>Monipuoliset ominaisuudet ruoanvalmistuksessa</a:t>
            </a:r>
            <a:endParaRPr lang="fi-FI" sz="1400" dirty="0">
              <a:ea typeface="+mn-lt"/>
              <a:cs typeface="+mn-lt"/>
            </a:endParaRPr>
          </a:p>
          <a:p>
            <a:r>
              <a:rPr lang="fi-FI" sz="1800" dirty="0">
                <a:ea typeface="+mn-lt"/>
                <a:cs typeface="+mn-lt"/>
              </a:rPr>
              <a:t>Nopea valmistaa tai käyttää sellaisenaan</a:t>
            </a:r>
          </a:p>
          <a:p>
            <a:r>
              <a:rPr lang="fi-FI" sz="1800" dirty="0">
                <a:ea typeface="+mn-lt"/>
                <a:cs typeface="+mn-lt"/>
              </a:rPr>
              <a:t>Sisältää lähes kaikkia ihmisen tarvitsemia ravintoaineita – tiedätkö, miksi kananmuna on silti ruokakolmion yläpäässä?</a:t>
            </a:r>
          </a:p>
          <a:p>
            <a:r>
              <a:rPr lang="fi-FI" sz="1800" dirty="0">
                <a:ea typeface="+mn-lt"/>
                <a:cs typeface="+mn-lt"/>
              </a:rPr>
              <a:t>Pienet ympäristövaikutukset suhteessa ravintosisältöön </a:t>
            </a:r>
          </a:p>
          <a:p>
            <a:r>
              <a:rPr lang="fi-FI" sz="1800" dirty="0">
                <a:ea typeface="+mn-lt"/>
                <a:cs typeface="+mn-lt"/>
              </a:rPr>
              <a:t>Turvallinen valinta – kotimaisissa munissa ei salmonellaa</a:t>
            </a:r>
          </a:p>
          <a:p>
            <a:r>
              <a:rPr lang="fi-FI" sz="1800" dirty="0">
                <a:ea typeface="+mn-lt"/>
                <a:cs typeface="+mn-lt"/>
              </a:rPr>
              <a:t>Helposti jäljitettävä – koodi munan kuoressa kertoo, mistä muna on peräisin</a:t>
            </a:r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  <p:sp>
        <p:nvSpPr>
          <p:cNvPr id="9" name="Nuoli: Vasen 8">
            <a:extLst>
              <a:ext uri="{FF2B5EF4-FFF2-40B4-BE49-F238E27FC236}">
                <a16:creationId xmlns:a16="http://schemas.microsoft.com/office/drawing/2014/main" id="{28BA56A7-E837-44DA-B2B7-99E6F23D8DC3}"/>
              </a:ext>
            </a:extLst>
          </p:cNvPr>
          <p:cNvSpPr/>
          <p:nvPr/>
        </p:nvSpPr>
        <p:spPr>
          <a:xfrm>
            <a:off x="6096000" y="3590925"/>
            <a:ext cx="635518" cy="446532"/>
          </a:xfrm>
          <a:prstGeom prst="leftArrow">
            <a:avLst/>
          </a:prstGeom>
          <a:solidFill>
            <a:srgbClr val="31B431"/>
          </a:solidFill>
          <a:ln>
            <a:solidFill>
              <a:srgbClr val="31B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10" y="447675"/>
            <a:ext cx="6387102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cs typeface="Calibri Light"/>
              </a:rPr>
              <a:t>Munasta on moneksi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78" y="1628775"/>
            <a:ext cx="6966858" cy="45815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dirty="0">
                <a:solidFill>
                  <a:schemeClr val="bg1"/>
                </a:solidFill>
                <a:ea typeface="+mn-lt"/>
                <a:cs typeface="+mn-lt"/>
              </a:rPr>
              <a:t>Kananmunaa jalostetaan elintarviketeollisuudessa eri muotoihin, kuten </a:t>
            </a:r>
          </a:p>
          <a:p>
            <a:pPr lvl="1"/>
            <a:r>
              <a:rPr lang="fi-FI" sz="1600" dirty="0">
                <a:solidFill>
                  <a:schemeClr val="bg1"/>
                </a:solidFill>
                <a:ea typeface="+mn-lt"/>
                <a:cs typeface="+mn-lt"/>
              </a:rPr>
              <a:t>Munamassaksi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Valmiiksi rikottuja, raakoja kananmunia, joiden rakenne on sekoitettu rikki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Nopeuttaa suurten ruokamäärien valmistamista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Käytetään mm. ravintoloissa munakokkelin valmistuksessa</a:t>
            </a:r>
          </a:p>
          <a:p>
            <a:pPr lvl="1"/>
            <a:r>
              <a:rPr lang="fi-FI" sz="1600" dirty="0">
                <a:solidFill>
                  <a:schemeClr val="bg1"/>
                </a:solidFill>
                <a:ea typeface="+mn-lt"/>
                <a:cs typeface="+mn-lt"/>
              </a:rPr>
              <a:t>Munajauheeksi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Kuivattua ja jauhettua kananmunaa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Kuivatuilla tuotteilla on pitkä säilyvyysaika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Käytetään mm. ruokien proteiinilisänä tai leivonnaisten osana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Soveltuu myös kuluttajakäyttöön, esimerkiksi retkiruoaksi</a:t>
            </a:r>
          </a:p>
          <a:p>
            <a:pPr lvl="1"/>
            <a:r>
              <a:rPr lang="fi-FI" sz="1600" dirty="0">
                <a:solidFill>
                  <a:schemeClr val="bg1"/>
                </a:solidFill>
                <a:ea typeface="+mn-lt"/>
                <a:cs typeface="+mn-lt"/>
              </a:rPr>
              <a:t>Erilaisiksi kuluttajatuotteiksi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Smoothiet ja valkuaistuotteet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Munavoi</a:t>
            </a:r>
          </a:p>
          <a:p>
            <a:pPr lvl="2"/>
            <a:r>
              <a:rPr lang="fi-FI" sz="1400" dirty="0">
                <a:solidFill>
                  <a:schemeClr val="bg1"/>
                </a:solidFill>
                <a:ea typeface="+mn-lt"/>
                <a:cs typeface="+mn-lt"/>
              </a:rPr>
              <a:t>Fermentoidut välipalat</a:t>
            </a:r>
          </a:p>
          <a:p>
            <a:r>
              <a:rPr lang="fi-FI" sz="1800" dirty="0">
                <a:solidFill>
                  <a:schemeClr val="bg1"/>
                </a:solidFill>
                <a:ea typeface="+mn-lt"/>
                <a:cs typeface="+mn-lt"/>
              </a:rPr>
              <a:t>Munajalosteita tuodaan Suomeen eri maista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D7D7C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77A42C3-C94C-4DC4-AAA0-1833EF3D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0" r="2" b="26361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D7D7C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0FAEE9FC-12B0-4DE6-A468-BFE3DDAB5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5" r="1" b="8832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60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77">
            <a:extLst>
              <a:ext uri="{FF2B5EF4-FFF2-40B4-BE49-F238E27FC236}">
                <a16:creationId xmlns:a16="http://schemas.microsoft.com/office/drawing/2014/main" id="{E9EA95B6-474F-45AC-818B-C16DDA5A4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F0B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79">
            <a:extLst>
              <a:ext uri="{FF2B5EF4-FFF2-40B4-BE49-F238E27FC236}">
                <a16:creationId xmlns:a16="http://schemas.microsoft.com/office/drawing/2014/main" id="{84BD8C85-3E1B-430D-B450-1C103B9E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1" y="1751605"/>
            <a:ext cx="2705100" cy="335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436" y="1812505"/>
            <a:ext cx="2523429" cy="3232990"/>
          </a:xfrm>
        </p:spPr>
        <p:txBody>
          <a:bodyPr>
            <a:normAutofit/>
          </a:bodyPr>
          <a:lstStyle/>
          <a:p>
            <a:pPr algn="ctr"/>
            <a:r>
              <a:rPr lang="fi-FI" sz="2800" dirty="0">
                <a:cs typeface="Calibri Light"/>
              </a:rPr>
              <a:t>Pari- tai ryhmätehtävä:</a:t>
            </a:r>
            <a:br>
              <a:rPr lang="fi-FI" sz="2800" dirty="0">
                <a:cs typeface="Calibri Light"/>
              </a:rPr>
            </a:br>
            <a:br>
              <a:rPr lang="fi-FI" sz="2800" dirty="0">
                <a:cs typeface="Calibri Light"/>
              </a:rPr>
            </a:br>
            <a:r>
              <a:rPr lang="fi-FI" sz="2800" dirty="0">
                <a:cs typeface="Calibri Light"/>
              </a:rPr>
              <a:t>tarinoita kananmunasta</a:t>
            </a:r>
          </a:p>
        </p:txBody>
      </p:sp>
      <p:sp>
        <p:nvSpPr>
          <p:cNvPr id="103" name="Rectangle 81">
            <a:extLst>
              <a:ext uri="{FF2B5EF4-FFF2-40B4-BE49-F238E27FC236}">
                <a16:creationId xmlns:a16="http://schemas.microsoft.com/office/drawing/2014/main" id="{CFE22830-D1DB-4DDE-9CC9-1F1A16F5C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0"/>
            <a:ext cx="6743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180" y="367990"/>
            <a:ext cx="6122019" cy="61904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i-FI" sz="1800" dirty="0">
                <a:ea typeface="+mn-lt"/>
                <a:cs typeface="+mn-lt"/>
              </a:rPr>
              <a:t>Kuvittele, että työskentelet ruoka-alan ammatissa ja käsittelet työssäsi päivittäin kananmunaa tai kananmunavalmistetta. </a:t>
            </a:r>
            <a:br>
              <a:rPr lang="fi-FI" sz="1800" dirty="0">
                <a:ea typeface="+mn-lt"/>
                <a:cs typeface="+mn-lt"/>
              </a:rPr>
            </a:br>
            <a:br>
              <a:rPr lang="fi-FI" sz="1800" dirty="0">
                <a:ea typeface="+mn-lt"/>
                <a:cs typeface="+mn-lt"/>
              </a:rPr>
            </a:br>
            <a:r>
              <a:rPr lang="fi-FI" sz="1800" b="1" dirty="0">
                <a:ea typeface="+mn-lt"/>
                <a:cs typeface="+mn-lt"/>
              </a:rPr>
              <a:t>Tehtävänänne on kirjoittaa tarina</a:t>
            </a:r>
            <a:r>
              <a:rPr lang="fi-FI" sz="1800" dirty="0">
                <a:ea typeface="+mn-lt"/>
                <a:cs typeface="+mn-lt"/>
              </a:rPr>
              <a:t>, jossa kerrotte, millä tavoin käytätte kananmunaa tai kananmunavalmistetta omassa työssänne. Tarinat luetaan lopuksi koko ryhmälle.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1800" dirty="0"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800" b="1" dirty="0">
                <a:ea typeface="+mn-lt"/>
                <a:cs typeface="+mn-lt"/>
              </a:rPr>
              <a:t>Kuvailkaa tarinassanne seuraavat asiat:</a:t>
            </a:r>
          </a:p>
          <a:p>
            <a:pPr lvl="1"/>
            <a:r>
              <a:rPr lang="fi-FI" sz="1800" dirty="0">
                <a:ea typeface="+mn-lt"/>
                <a:cs typeface="+mn-lt"/>
              </a:rPr>
              <a:t>Mikä </a:t>
            </a:r>
            <a:r>
              <a:rPr lang="fi-FI" sz="1800" b="1" dirty="0">
                <a:ea typeface="+mn-lt"/>
                <a:cs typeface="+mn-lt"/>
              </a:rPr>
              <a:t>ruoka-alan ammatti </a:t>
            </a:r>
            <a:r>
              <a:rPr lang="fi-FI" sz="1800" dirty="0">
                <a:ea typeface="+mn-lt"/>
                <a:cs typeface="+mn-lt"/>
              </a:rPr>
              <a:t>on kyseessä?</a:t>
            </a:r>
          </a:p>
          <a:p>
            <a:pPr lvl="1"/>
            <a:r>
              <a:rPr lang="fi-FI" sz="1800" dirty="0">
                <a:ea typeface="+mn-lt"/>
                <a:cs typeface="+mn-lt"/>
              </a:rPr>
              <a:t>Mihin </a:t>
            </a:r>
            <a:r>
              <a:rPr lang="fi-FI" sz="1800" b="1" dirty="0">
                <a:ea typeface="+mn-lt"/>
                <a:cs typeface="+mn-lt"/>
              </a:rPr>
              <a:t>käyttötarkoitukseen</a:t>
            </a:r>
            <a:r>
              <a:rPr lang="fi-FI" sz="1800" dirty="0">
                <a:ea typeface="+mn-lt"/>
                <a:cs typeface="+mn-lt"/>
              </a:rPr>
              <a:t> käytätte tuotetta?</a:t>
            </a:r>
          </a:p>
          <a:p>
            <a:pPr lvl="1"/>
            <a:r>
              <a:rPr lang="fi-FI" sz="1800" b="1" dirty="0">
                <a:ea typeface="+mn-lt"/>
                <a:cs typeface="+mn-lt"/>
              </a:rPr>
              <a:t>Miksi käytätte </a:t>
            </a:r>
            <a:r>
              <a:rPr lang="fi-FI" sz="1800" dirty="0">
                <a:ea typeface="+mn-lt"/>
                <a:cs typeface="+mn-lt"/>
              </a:rPr>
              <a:t>juuri tätä tuotetta tähän tarkoitukseen?</a:t>
            </a:r>
          </a:p>
          <a:p>
            <a:pPr lvl="1"/>
            <a:r>
              <a:rPr lang="fi-FI" sz="1800" dirty="0">
                <a:ea typeface="+mn-lt"/>
                <a:cs typeface="+mn-lt"/>
              </a:rPr>
              <a:t>Miten varmistutte </a:t>
            </a:r>
            <a:r>
              <a:rPr lang="fi-FI" sz="1800" b="1" dirty="0">
                <a:ea typeface="+mn-lt"/>
                <a:cs typeface="+mn-lt"/>
              </a:rPr>
              <a:t>tuotteen turvallisuudesta</a:t>
            </a:r>
            <a:r>
              <a:rPr lang="fi-FI" sz="1800" dirty="0">
                <a:ea typeface="+mn-lt"/>
                <a:cs typeface="+mn-lt"/>
              </a:rPr>
              <a:t>?</a:t>
            </a:r>
          </a:p>
          <a:p>
            <a:pPr marL="0" indent="0">
              <a:buNone/>
            </a:pPr>
            <a:endParaRPr lang="fi-FI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1800" dirty="0">
                <a:ea typeface="+mn-lt"/>
                <a:cs typeface="+mn-lt"/>
              </a:rPr>
              <a:t>Voitte etsiä taustatietoa aiheesta esimerkiksi </a:t>
            </a:r>
            <a:r>
              <a:rPr lang="fi-FI" sz="1800" b="1" dirty="0">
                <a:ea typeface="+mn-lt"/>
                <a:cs typeface="+mn-lt"/>
              </a:rPr>
              <a:t>oppikirjoista tai netistä</a:t>
            </a:r>
            <a:r>
              <a:rPr lang="fi-FI" sz="1800" dirty="0">
                <a:ea typeface="+mn-lt"/>
                <a:cs typeface="+mn-lt"/>
              </a:rPr>
              <a:t>. Muistakaa lähdekriittisyys! Kananmunasta tietoa saatavissa mm. Ruokatiedon </a:t>
            </a:r>
            <a:r>
              <a:rPr lang="fi-FI" sz="18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kananmunatuotteet</a:t>
            </a:r>
            <a:r>
              <a:rPr lang="fi-FI" sz="1800" dirty="0">
                <a:ea typeface="+mn-lt"/>
                <a:cs typeface="+mn-lt"/>
              </a:rPr>
              <a:t> </a:t>
            </a:r>
            <a:br>
              <a:rPr lang="fi-FI" sz="1800" dirty="0">
                <a:ea typeface="+mn-lt"/>
                <a:cs typeface="+mn-lt"/>
              </a:rPr>
            </a:br>
            <a:r>
              <a:rPr lang="fi-FI" sz="1800" dirty="0">
                <a:ea typeface="+mn-lt"/>
                <a:cs typeface="+mn-lt"/>
              </a:rPr>
              <a:t>ja </a:t>
            </a:r>
            <a:r>
              <a:rPr lang="fi-FI" sz="1800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kananmuna </a:t>
            </a:r>
            <a:r>
              <a:rPr lang="fi-FI" sz="1800" dirty="0">
                <a:ea typeface="+mn-lt"/>
                <a:cs typeface="+mn-lt"/>
              </a:rPr>
              <a:t>-sivuilla.</a:t>
            </a:r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3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 sz="5200" dirty="0">
                <a:cs typeface="Calibri Light"/>
              </a:rPr>
              <a:t>Kertaus</a:t>
            </a:r>
          </a:p>
        </p:txBody>
      </p:sp>
      <p:graphicFrame>
        <p:nvGraphicFramePr>
          <p:cNvPr id="9" name="Sisällön paikkamerkki 2">
            <a:extLst>
              <a:ext uri="{FF2B5EF4-FFF2-40B4-BE49-F238E27FC236}">
                <a16:creationId xmlns:a16="http://schemas.microsoft.com/office/drawing/2014/main" id="{43C7A73F-5734-43FF-B876-4E9588C03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46643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7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F0B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3" y="940440"/>
            <a:ext cx="8959893" cy="888360"/>
          </a:xfrm>
        </p:spPr>
        <p:txBody>
          <a:bodyPr anchor="b">
            <a:normAutofit/>
          </a:bodyPr>
          <a:lstStyle/>
          <a:p>
            <a:r>
              <a:rPr lang="fi-FI" dirty="0">
                <a:cs typeface="Calibri Light"/>
              </a:rPr>
              <a:t>Ekstratehtävä: kananmunan säilyvyys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171700"/>
            <a:ext cx="8959892" cy="3425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Kananmunakennoon merkitään aina parasta ennen –päiväys. Kananmunia on kuitenkin usein turvallista käyttää vielä tämän päivämäärän jälkeenkin.</a:t>
            </a:r>
          </a:p>
          <a:p>
            <a:pPr marL="0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000" b="1" dirty="0">
                <a:ea typeface="+mn-lt"/>
                <a:cs typeface="+mn-lt"/>
              </a:rPr>
              <a:t>Selvitä: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000" b="1" dirty="0">
                <a:ea typeface="+mn-lt"/>
                <a:cs typeface="+mn-lt"/>
              </a:rPr>
              <a:t>Mitä kennon parasta ennen -merkintä tarkoittaa?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000" b="1" dirty="0">
                <a:ea typeface="+mn-lt"/>
                <a:cs typeface="+mn-lt"/>
              </a:rPr>
              <a:t>Mistä tietää, että kananmunaa on vielä turvallista käyttää?</a:t>
            </a:r>
          </a:p>
          <a:p>
            <a:pPr marL="514350" indent="-514350">
              <a:buFont typeface="+mj-lt"/>
              <a:buAutoNum type="arabicPeriod"/>
            </a:pPr>
            <a:endParaRPr lang="fi-FI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Järjestäkää esittely, jossa näytätte, miten kananmunan käyttökelpoisuuden voi selvittää.</a:t>
            </a:r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C997E3-A2CD-40D4-8524-723911B8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Kuvat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0658EF-9AA9-4CF0-A044-D8D84CE63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400" dirty="0">
                <a:cs typeface="Calibri"/>
              </a:rPr>
              <a:t>Dia 1: Suomen Siipikarjaliitto ry</a:t>
            </a:r>
          </a:p>
          <a:p>
            <a:r>
              <a:rPr lang="fi-FI" sz="2400" dirty="0">
                <a:cs typeface="Calibri"/>
              </a:rPr>
              <a:t>Dia 3: Suomen Siipikarjaliitto ry</a:t>
            </a:r>
          </a:p>
          <a:p>
            <a:r>
              <a:rPr lang="fi-FI" sz="2400" dirty="0">
                <a:cs typeface="Calibri"/>
              </a:rPr>
              <a:t>Dia 4: Suomen Siipikarjaliitto ry &amp; Ruokatieto Yhdistys ry</a:t>
            </a:r>
          </a:p>
          <a:p>
            <a:r>
              <a:rPr lang="fi-FI" sz="2400" dirty="0">
                <a:cs typeface="Calibri"/>
              </a:rPr>
              <a:t>Dia 5: Ruokatieto Yhdistys ry</a:t>
            </a:r>
          </a:p>
          <a:p>
            <a:endParaRPr lang="fi-FI" sz="2400" dirty="0">
              <a:cs typeface="Calibri"/>
            </a:endParaRPr>
          </a:p>
          <a:p>
            <a:pPr marL="0" indent="0">
              <a:buNone/>
            </a:pPr>
            <a:endParaRPr lang="fi-FI" sz="2400" dirty="0">
              <a:cs typeface="Calibri"/>
            </a:endParaRPr>
          </a:p>
          <a:p>
            <a:endParaRPr lang="fi-FI" sz="2400" dirty="0">
              <a:cs typeface="Calibri"/>
            </a:endParaRPr>
          </a:p>
          <a:p>
            <a:endParaRPr lang="fi-FI" sz="2400" dirty="0">
              <a:cs typeface="Calibri"/>
            </a:endParaRP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Kuvien käyttäminen muussa kuin tämän kalvosarjan yhteydessä on kielletty. Kalvosarjaa saa vapaasti muokata opetuskäyttöön sopivaksi (lyhentää, lisätä omia kalvoja jne.) ja se on tarkoitettu vain opetuskäyttöön.</a:t>
            </a:r>
          </a:p>
        </p:txBody>
      </p:sp>
    </p:spTree>
    <p:extLst>
      <p:ext uri="{BB962C8B-B14F-4D97-AF65-F5344CB8AC3E}">
        <p14:creationId xmlns:p14="http://schemas.microsoft.com/office/powerpoint/2010/main" val="3135567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04E0517B196946B17E71129620BA65" ma:contentTypeVersion="8" ma:contentTypeDescription="Luo uusi asiakirja." ma:contentTypeScope="" ma:versionID="44a863e05c15e98753b6cbee039a3457">
  <xsd:schema xmlns:xsd="http://www.w3.org/2001/XMLSchema" xmlns:xs="http://www.w3.org/2001/XMLSchema" xmlns:p="http://schemas.microsoft.com/office/2006/metadata/properties" xmlns:ns2="fc9078dc-fad9-464a-967c-5757c60a2037" targetNamespace="http://schemas.microsoft.com/office/2006/metadata/properties" ma:root="true" ma:fieldsID="a975a75c36909ea8a6c6480c959b04e0" ns2:_="">
    <xsd:import namespace="fc9078dc-fad9-464a-967c-5757c60a20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078dc-fad9-464a-967c-5757c60a20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972795-5E48-4C85-A814-C521F565F5B7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c9078dc-fad9-464a-967c-5757c60a2037"/>
  </ds:schemaRefs>
</ds:datastoreItem>
</file>

<file path=customXml/itemProps2.xml><?xml version="1.0" encoding="utf-8"?>
<ds:datastoreItem xmlns:ds="http://schemas.openxmlformats.org/officeDocument/2006/customXml" ds:itemID="{FA08104D-1A66-424F-8F25-B93D7D4DDE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63E989-5738-45F5-BF8C-F29E659BB3BA}">
  <ds:schemaRefs>
    <ds:schemaRef ds:uri="fc9078dc-fad9-464a-967c-5757c60a20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420</Words>
  <Application>Microsoft Office PowerPoint</Application>
  <PresentationFormat>Laajakuva</PresentationFormat>
  <Paragraphs>67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Office-teema</vt:lpstr>
      <vt:lpstr>KANANMUNA</vt:lpstr>
      <vt:lpstr>Päivän kysymykset</vt:lpstr>
      <vt:lpstr>Kuinka monta kananmunaa yksi suomalainen syö viikossa keskimäärin?</vt:lpstr>
      <vt:lpstr>Pohdi, miksi kulutamme kananmunia?</vt:lpstr>
      <vt:lpstr>Munasta on moneksi</vt:lpstr>
      <vt:lpstr>Pari- tai ryhmätehtävä:  tarinoita kananmunasta</vt:lpstr>
      <vt:lpstr>Kertaus</vt:lpstr>
      <vt:lpstr>Ekstratehtävä: kananmunan säilyvyys</vt:lpstr>
      <vt:lpstr>Kuvat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Noora Laukkanen</dc:creator>
  <cp:lastModifiedBy>Hanna Larjavaara</cp:lastModifiedBy>
  <cp:revision>237</cp:revision>
  <dcterms:created xsi:type="dcterms:W3CDTF">2021-11-03T08:50:27Z</dcterms:created>
  <dcterms:modified xsi:type="dcterms:W3CDTF">2023-01-18T13:53:34Z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0x0101001104E0517B196946B17E71129620BA65</vt:lpwstr>
  </property>
</Properties>
</file>